
<file path=[Content_Types].xml><?xml version="1.0" encoding="utf-8"?>
<Types xmlns="http://schemas.openxmlformats.org/package/2006/content-types"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  <p:sldMasterId id="2147483654" r:id="rId4"/>
  </p:sldMasterIdLst>
  <p:notesMasterIdLst>
    <p:notesMasterId r:id="rId22"/>
  </p:notesMasterIdLst>
  <p:sldIdLst>
    <p:sldId id="547" r:id="rId5"/>
    <p:sldId id="510" r:id="rId6"/>
    <p:sldId id="516" r:id="rId7"/>
    <p:sldId id="555" r:id="rId8"/>
    <p:sldId id="532" r:id="rId9"/>
    <p:sldId id="531" r:id="rId10"/>
    <p:sldId id="534" r:id="rId11"/>
    <p:sldId id="535" r:id="rId12"/>
    <p:sldId id="551" r:id="rId13"/>
    <p:sldId id="517" r:id="rId14"/>
    <p:sldId id="540" r:id="rId15"/>
    <p:sldId id="537" r:id="rId16"/>
    <p:sldId id="538" r:id="rId17"/>
    <p:sldId id="541" r:id="rId18"/>
    <p:sldId id="549" r:id="rId19"/>
    <p:sldId id="542" r:id="rId20"/>
    <p:sldId id="550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Italic" panose="00000400000000000000" pitchFamily="2" charset="0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  <p:embeddedFont>
      <p:font typeface="微软雅黑" panose="020B0503020204020204" charset="-122"/>
      <p:regular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33"/>
    <a:srgbClr val="AFF22A"/>
    <a:srgbClr val="996633"/>
    <a:srgbClr val="CC9900"/>
    <a:srgbClr val="CC6600"/>
    <a:srgbClr val="33CC33"/>
    <a:srgbClr val="66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6296" autoAdjust="0"/>
  </p:normalViewPr>
  <p:slideViewPr>
    <p:cSldViewPr showGuides="1">
      <p:cViewPr varScale="1">
        <p:scale>
          <a:sx n="113" d="100"/>
          <a:sy n="113" d="100"/>
        </p:scale>
        <p:origin x="312" y="6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79512" y="92978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0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2.wav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hyperlink" Target="&#36229;&#38142;&#25509;/&#22278;&#26609;&#30340;&#20307;&#31215;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&#36229;&#38142;&#25509;/&#22278;&#38181;&#30340;&#35748;&#35782;.mp4" TargetMode="Externa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单圆角矩形 31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单圆角矩形 32"/>
          <p:cNvSpPr/>
          <p:nvPr/>
        </p:nvSpPr>
        <p:spPr>
          <a:xfrm>
            <a:off x="2375976" y="3724857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单圆角矩形 33"/>
          <p:cNvSpPr/>
          <p:nvPr/>
        </p:nvSpPr>
        <p:spPr>
          <a:xfrm>
            <a:off x="49872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单圆角矩形 34"/>
          <p:cNvSpPr/>
          <p:nvPr/>
        </p:nvSpPr>
        <p:spPr>
          <a:xfrm>
            <a:off x="2339752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73528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整理与复习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7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2362073" y="287963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整体回顾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50478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484212" y="363180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综合运用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3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48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49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矩形 4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3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1" cstate="print">
            <a:lum bright="-24000" contrast="54000"/>
          </a:blip>
          <a:srcRect/>
          <a:stretch>
            <a:fillRect/>
          </a:stretch>
        </p:blipFill>
        <p:spPr bwMode="auto">
          <a:xfrm>
            <a:off x="542835" y="948409"/>
            <a:ext cx="7102159" cy="4139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组合 24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7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综合运用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9" name="Rectangle 100"/>
          <p:cNvSpPr>
            <a:spLocks noChangeArrowheads="1"/>
          </p:cNvSpPr>
          <p:nvPr/>
        </p:nvSpPr>
        <p:spPr bwMode="auto">
          <a:xfrm>
            <a:off x="6127524" y="2139702"/>
            <a:ext cx="168483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3300"/>
                </a:solidFill>
              </a:rPr>
              <a:t>底</a:t>
            </a:r>
            <a:r>
              <a:rPr lang="en-US" altLang="zh-CN" sz="2000" b="1" dirty="0">
                <a:solidFill>
                  <a:srgbClr val="FF3300"/>
                </a:solidFill>
              </a:rPr>
              <a:t>×</a:t>
            </a:r>
            <a:r>
              <a:rPr lang="zh-CN" altLang="en-US" sz="2000" b="1" dirty="0">
                <a:solidFill>
                  <a:srgbClr val="FF3300"/>
                </a:solidFill>
              </a:rPr>
              <a:t>高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6133073" y="3258691"/>
            <a:ext cx="167213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99"/>
                </a:solidFill>
              </a:rPr>
              <a:t>底</a:t>
            </a:r>
            <a:r>
              <a:rPr lang="en-US" altLang="zh-CN" sz="2000" b="1" dirty="0">
                <a:solidFill>
                  <a:srgbClr val="000099"/>
                </a:solidFill>
              </a:rPr>
              <a:t>×</a:t>
            </a:r>
            <a:r>
              <a:rPr lang="zh-CN" altLang="en-US" sz="2000" b="1" dirty="0">
                <a:solidFill>
                  <a:srgbClr val="000099"/>
                </a:solidFill>
              </a:rPr>
              <a:t>高</a:t>
            </a:r>
            <a:r>
              <a:rPr lang="en-US" altLang="zh-CN" sz="2000" b="1" dirty="0">
                <a:solidFill>
                  <a:srgbClr val="FF0000"/>
                </a:solidFill>
              </a:rPr>
              <a:t>÷2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5785627" y="4261321"/>
            <a:ext cx="3168352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talic" panose="00000400000000000000" pitchFamily="2" charset="0"/>
              </a:rPr>
              <a:t>（上底＋下底）</a:t>
            </a:r>
            <a:r>
              <a:rPr kumimoji="1" lang="en-US" altLang="zh-CN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talic" panose="00000400000000000000" pitchFamily="2" charset="0"/>
              </a:rPr>
              <a:t>×</a:t>
            </a:r>
            <a:r>
              <a:rPr kumimoji="1"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talic" panose="00000400000000000000" pitchFamily="2" charset="0"/>
              </a:rPr>
              <a:t>高</a:t>
            </a:r>
            <a:r>
              <a:rPr kumimoji="1" lang="en-US" altLang="zh-CN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talic" panose="00000400000000000000" pitchFamily="2" charset="0"/>
              </a:rPr>
              <a:t>÷2</a:t>
            </a:r>
            <a:endParaRPr kumimoji="1"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7075" y="1222019"/>
            <a:ext cx="7704856" cy="1028560"/>
            <a:chOff x="817075" y="1222019"/>
            <a:chExt cx="7704856" cy="1028560"/>
          </a:xfrm>
        </p:grpSpPr>
        <p:pic>
          <p:nvPicPr>
            <p:cNvPr id="5121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7075" y="1294027"/>
              <a:ext cx="1295400" cy="54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961091" y="1294027"/>
              <a:ext cx="11521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图形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81371" y="1222019"/>
              <a:ext cx="1295400" cy="54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265347" y="1222019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图形转换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29643" y="1222019"/>
              <a:ext cx="1367408" cy="54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5785627" y="1294027"/>
              <a:ext cx="27363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面积计算公式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39752" y="1923678"/>
              <a:ext cx="504055" cy="326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931790"/>
            <a:ext cx="504055" cy="32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939902"/>
            <a:ext cx="432048" cy="32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梯形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utoUpdateAnimBg="0"/>
      <p:bldP spid="3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>
            <a:off x="2735796" y="980605"/>
            <a:ext cx="3672408" cy="223224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928950" y="3079925"/>
            <a:ext cx="13468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2.5cm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3852750" y="1403525"/>
            <a:ext cx="13468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1.7cm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251012" y="3879677"/>
            <a:ext cx="2590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2.5×1.2</a:t>
            </a:r>
            <a:endParaRPr lang="en-US" altLang="zh-CN" sz="40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3384612" y="3879677"/>
            <a:ext cx="4419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4.25</a:t>
            </a:r>
            <a:r>
              <a:rPr lang="zh-CN" altLang="en-US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lang="zh-CN" altLang="en-US" sz="40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Rectangle 100"/>
          <p:cNvSpPr>
            <a:spLocks noChangeArrowheads="1"/>
          </p:cNvSpPr>
          <p:nvPr/>
        </p:nvSpPr>
        <p:spPr bwMode="auto">
          <a:xfrm>
            <a:off x="654916" y="562148"/>
            <a:ext cx="16848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计算面积</a:t>
            </a:r>
            <a:endParaRPr lang="zh-CN" altLang="en-US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608004" y="1895005"/>
            <a:ext cx="914400" cy="13178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8" idx="0"/>
          </p:cNvCxnSpPr>
          <p:nvPr/>
        </p:nvCxnSpPr>
        <p:spPr>
          <a:xfrm>
            <a:off x="4572000" y="980605"/>
            <a:ext cx="36004" cy="2232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4680012" y="1822997"/>
            <a:ext cx="914400" cy="8137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8" idx="0"/>
          </p:cNvCxnSpPr>
          <p:nvPr/>
        </p:nvCxnSpPr>
        <p:spPr>
          <a:xfrm flipH="1">
            <a:off x="4535996" y="980605"/>
            <a:ext cx="36004" cy="223224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>
            <a:off x="2555776" y="606902"/>
            <a:ext cx="3672408" cy="25202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3145160" y="3178974"/>
            <a:ext cx="13468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2.5cm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4211960" y="1654974"/>
            <a:ext cx="13468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1.7cm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1172344" y="3834923"/>
            <a:ext cx="4343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2.5×1.7</a:t>
            </a:r>
            <a:r>
              <a:rPr lang="en-US" altLang="zh-CN" sz="4400" b="1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40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4067944" y="3834923"/>
            <a:ext cx="4419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2.125</a:t>
            </a: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lang="zh-CN" altLang="en-US" sz="40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>
            <a:stCxn id="7" idx="0"/>
          </p:cNvCxnSpPr>
          <p:nvPr/>
        </p:nvCxnSpPr>
        <p:spPr>
          <a:xfrm>
            <a:off x="4391980" y="606902"/>
            <a:ext cx="36004" cy="25922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275856" y="245335"/>
            <a:ext cx="23419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/>
              <a:t>1.7cm</a:t>
            </a:r>
            <a:endParaRPr lang="en-US" altLang="zh-CN" sz="3600" b="1" dirty="0"/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569296" y="3507854"/>
            <a:ext cx="27824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/>
              <a:t>2.5cm</a:t>
            </a:r>
            <a:endParaRPr lang="en-US" altLang="zh-CN" sz="3600" b="1" dirty="0"/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953000" y="2064243"/>
            <a:ext cx="314739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/>
              <a:t>1.7cm</a:t>
            </a:r>
            <a:endParaRPr lang="en-US" altLang="zh-CN" sz="3600" b="1" dirty="0"/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79512" y="4186014"/>
            <a:ext cx="5334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</a:rPr>
              <a:t>（</a:t>
            </a:r>
            <a:r>
              <a:rPr lang="en-US" altLang="zh-CN" sz="4000" b="1">
                <a:solidFill>
                  <a:srgbClr val="000099"/>
                </a:solidFill>
              </a:rPr>
              <a:t>1.7+2.5</a:t>
            </a:r>
            <a:r>
              <a:rPr lang="zh-CN" altLang="en-US" sz="4000" b="1">
                <a:solidFill>
                  <a:srgbClr val="000099"/>
                </a:solidFill>
              </a:rPr>
              <a:t>）</a:t>
            </a:r>
            <a:r>
              <a:rPr lang="en-US" altLang="zh-CN" sz="4000" b="1">
                <a:solidFill>
                  <a:srgbClr val="000099"/>
                </a:solidFill>
              </a:rPr>
              <a:t>×1.7</a:t>
            </a:r>
            <a:r>
              <a:rPr lang="en-US" altLang="zh-CN" sz="4400" b="1">
                <a:solidFill>
                  <a:srgbClr val="CC3399"/>
                </a:solidFill>
                <a:latin typeface="Times New Roman" panose="02020603050405020304" pitchFamily="18" charset="0"/>
              </a:rPr>
              <a:t>÷2</a:t>
            </a:r>
            <a:endParaRPr lang="en-US" altLang="zh-CN" sz="4000" b="1">
              <a:solidFill>
                <a:srgbClr val="000099"/>
              </a:solidFill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4810200" y="4196038"/>
            <a:ext cx="4419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99"/>
                </a:solidFill>
              </a:rPr>
              <a:t>=</a:t>
            </a:r>
            <a:r>
              <a:rPr lang="en-US" altLang="zh-CN" sz="4000" b="1">
                <a:solidFill>
                  <a:srgbClr val="FF0000"/>
                </a:solidFill>
              </a:rPr>
              <a:t>3.57</a:t>
            </a:r>
            <a:r>
              <a:rPr lang="zh-CN" altLang="en-US" sz="4000" b="1">
                <a:solidFill>
                  <a:srgbClr val="000099"/>
                </a:solidFill>
              </a:rPr>
              <a:t>（平方厘米）</a:t>
            </a:r>
            <a:endParaRPr lang="zh-CN" altLang="en-US" sz="4000" b="1">
              <a:solidFill>
                <a:srgbClr val="000099"/>
              </a:solidFill>
            </a:endParaRPr>
          </a:p>
        </p:txBody>
      </p:sp>
      <p:sp>
        <p:nvSpPr>
          <p:cNvPr id="10" name="梯形 9"/>
          <p:cNvSpPr/>
          <p:nvPr/>
        </p:nvSpPr>
        <p:spPr>
          <a:xfrm>
            <a:off x="2339752" y="915566"/>
            <a:ext cx="2952328" cy="266429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10" idx="0"/>
            <a:endCxn id="10" idx="2"/>
          </p:cNvCxnSpPr>
          <p:nvPr/>
        </p:nvCxnSpPr>
        <p:spPr>
          <a:xfrm>
            <a:off x="3815916" y="915566"/>
            <a:ext cx="0" cy="266429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 rot="2036560">
            <a:off x="3121698" y="666931"/>
            <a:ext cx="2376264" cy="230425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 rot="1677364">
            <a:off x="3219897" y="2421796"/>
            <a:ext cx="13468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3.8cm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 rot="17953155">
            <a:off x="3816388" y="1163785"/>
            <a:ext cx="13468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3.5cm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172344" y="3795886"/>
            <a:ext cx="4343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3.8×3.5</a:t>
            </a:r>
            <a:r>
              <a:rPr lang="en-US" altLang="zh-CN" sz="4400" b="1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40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4067944" y="3795886"/>
            <a:ext cx="4419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6.65</a:t>
            </a: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lang="zh-CN" altLang="en-US" sz="40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>
            <a:stCxn id="8" idx="0"/>
          </p:cNvCxnSpPr>
          <p:nvPr/>
        </p:nvCxnSpPr>
        <p:spPr>
          <a:xfrm flipH="1">
            <a:off x="3591000" y="863257"/>
            <a:ext cx="1362136" cy="1894429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/>
        </p:nvSpPr>
        <p:spPr>
          <a:xfrm>
            <a:off x="2726904" y="494134"/>
            <a:ext cx="2592288" cy="309634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3347864" y="1124694"/>
            <a:ext cx="10567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3dm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 rot="16200000">
            <a:off x="4567265" y="2011204"/>
            <a:ext cx="140294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4.2dm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Rectangle 8"/>
          <p:cNvSpPr>
            <a:spLocks noChangeArrowheads="1"/>
          </p:cNvSpPr>
          <p:nvPr/>
        </p:nvSpPr>
        <p:spPr bwMode="auto">
          <a:xfrm>
            <a:off x="1214264" y="3867894"/>
            <a:ext cx="2590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4.2×3</a:t>
            </a:r>
            <a:endParaRPr lang="en-US" altLang="zh-CN" sz="40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Rectangle 9"/>
          <p:cNvSpPr>
            <a:spLocks noChangeArrowheads="1"/>
          </p:cNvSpPr>
          <p:nvPr/>
        </p:nvSpPr>
        <p:spPr bwMode="auto">
          <a:xfrm>
            <a:off x="3347864" y="3867894"/>
            <a:ext cx="4419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12.6</a:t>
            </a: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（平方分米）</a:t>
            </a:r>
            <a:endParaRPr lang="zh-CN" altLang="en-US" sz="40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>
            <a:endCxn id="7" idx="5"/>
          </p:cNvCxnSpPr>
          <p:nvPr/>
        </p:nvCxnSpPr>
        <p:spPr>
          <a:xfrm flipH="1" flipV="1">
            <a:off x="3050940" y="2042306"/>
            <a:ext cx="1908212" cy="25202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752032" y="304102"/>
            <a:ext cx="11464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7.8m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3781872" y="3500214"/>
            <a:ext cx="11464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6.4m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 rot="16200000">
            <a:off x="5683637" y="1770524"/>
            <a:ext cx="80021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5m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0" y="4077398"/>
            <a:ext cx="5334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6.4+7.8</a:t>
            </a:r>
            <a:r>
              <a:rPr lang="zh-CN" altLang="en-US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×5</a:t>
            </a:r>
            <a:r>
              <a:rPr lang="en-US" altLang="zh-CN" sz="4400" b="1" dirty="0">
                <a:solidFill>
                  <a:srgbClr val="CC33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40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4572000" y="4119801"/>
            <a:ext cx="4419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35.5</a:t>
            </a:r>
            <a:r>
              <a:rPr lang="zh-CN" altLang="en-US" sz="40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lang="zh-CN" altLang="en-US" sz="40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流程图: 手动操作 8"/>
          <p:cNvSpPr/>
          <p:nvPr/>
        </p:nvSpPr>
        <p:spPr>
          <a:xfrm>
            <a:off x="2555776" y="915566"/>
            <a:ext cx="3240360" cy="2376264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9" idx="0"/>
            <a:endCxn id="9" idx="2"/>
          </p:cNvCxnSpPr>
          <p:nvPr/>
        </p:nvCxnSpPr>
        <p:spPr>
          <a:xfrm>
            <a:off x="4175956" y="915566"/>
            <a:ext cx="0" cy="2376264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" cstate="print">
            <a:lum bright="-24000" contrast="42000"/>
          </a:blip>
          <a:srcRect/>
          <a:stretch>
            <a:fillRect/>
          </a:stretch>
        </p:blipFill>
        <p:spPr bwMode="auto">
          <a:xfrm>
            <a:off x="5004048" y="1817241"/>
            <a:ext cx="387191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1582753" y="1487374"/>
            <a:ext cx="5562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350 ×140 </a:t>
            </a:r>
            <a:endParaRPr lang="en-US" altLang="zh-CN" sz="24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836712" y="2930227"/>
            <a:ext cx="5562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49000 ×9.3</a:t>
            </a:r>
            <a:endParaRPr lang="en-US" altLang="zh-CN" sz="24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2861113" y="1487374"/>
            <a:ext cx="5562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49000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2889176" y="2015827"/>
            <a:ext cx="5562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4.9</a:t>
            </a:r>
            <a:r>
              <a:rPr lang="zh-CN" altLang="en-US" sz="24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2431976" y="2930227"/>
            <a:ext cx="5562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240100</a:t>
            </a:r>
            <a:r>
              <a:rPr lang="zh-CN" altLang="en-US" sz="24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（千克）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755576" y="4119264"/>
            <a:ext cx="5562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答：这块地大约能收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240100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千克玉米。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575692" y="505946"/>
            <a:ext cx="763284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一个平行四边形荒地，每公顷能收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9300kg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玉米，问这块地大约能收多少千克玉米？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599823" y="555526"/>
            <a:ext cx="3282654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多边形面积的计算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464970" y="-233364"/>
            <a:ext cx="288033" cy="3132154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55576" y="1491630"/>
            <a:ext cx="2162120" cy="44267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规则图形的面积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419872" y="1563638"/>
            <a:ext cx="2402187" cy="44267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不规则图形的面积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1" action="ppaction://hlinksldjump"/>
          </p:cNvPr>
          <p:cNvSpPr/>
          <p:nvPr/>
        </p:nvSpPr>
        <p:spPr>
          <a:xfrm>
            <a:off x="287523" y="2313228"/>
            <a:ext cx="504056" cy="2603956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5400000">
            <a:off x="1782984" y="752254"/>
            <a:ext cx="288033" cy="2774898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26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整体回顾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sp>
        <p:nvSpPr>
          <p:cNvPr id="16" name="圆角矩形 15"/>
          <p:cNvSpPr/>
          <p:nvPr/>
        </p:nvSpPr>
        <p:spPr>
          <a:xfrm>
            <a:off x="6156176" y="1563638"/>
            <a:ext cx="2531667" cy="44267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认识平方千米与公顷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1" action="ppaction://hlinksldjump"/>
          </p:cNvPr>
          <p:cNvSpPr/>
          <p:nvPr/>
        </p:nvSpPr>
        <p:spPr>
          <a:xfrm>
            <a:off x="1475656" y="2283718"/>
            <a:ext cx="432048" cy="197649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>
            <a:hlinkClick r:id="rId1" action="ppaction://hlinksldjump"/>
          </p:cNvPr>
          <p:cNvSpPr/>
          <p:nvPr/>
        </p:nvSpPr>
        <p:spPr>
          <a:xfrm>
            <a:off x="2699792" y="2283718"/>
            <a:ext cx="432048" cy="166276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梯形的面积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 animBg="1"/>
      <p:bldP spid="20" grpId="0" animBg="1"/>
      <p:bldP spid="24" grpId="0" animBg="1"/>
      <p:bldP spid="27" grpId="0" animBg="1"/>
      <p:bldP spid="16" grpId="0" animBg="1"/>
      <p:bldP spid="2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3349645" y="320373"/>
            <a:ext cx="3465545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4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2" name="矩形 26627"/>
          <p:cNvSpPr>
            <a:spLocks noChangeArrowheads="1"/>
          </p:cNvSpPr>
          <p:nvPr/>
        </p:nvSpPr>
        <p:spPr bwMode="auto">
          <a:xfrm>
            <a:off x="755650" y="2212802"/>
            <a:ext cx="10795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等腰三角形 26629"/>
          <p:cNvSpPr>
            <a:spLocks noChangeArrowheads="1"/>
          </p:cNvSpPr>
          <p:nvPr/>
        </p:nvSpPr>
        <p:spPr bwMode="auto">
          <a:xfrm>
            <a:off x="6588125" y="1347614"/>
            <a:ext cx="1223963" cy="649288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任意多边形 26630"/>
          <p:cNvSpPr>
            <a:spLocks noChangeArrowheads="1"/>
          </p:cNvSpPr>
          <p:nvPr/>
        </p:nvSpPr>
        <p:spPr bwMode="auto">
          <a:xfrm>
            <a:off x="6804025" y="2789064"/>
            <a:ext cx="792163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00" y="21600"/>
              </a:cxn>
              <a:cxn ang="0">
                <a:pos x="16200" y="21600"/>
              </a:cxn>
              <a:cxn ang="0">
                <a:pos x="2160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26637"/>
          <p:cNvSpPr txBox="1">
            <a:spLocks noChangeArrowheads="1"/>
          </p:cNvSpPr>
          <p:nvPr/>
        </p:nvSpPr>
        <p:spPr bwMode="auto">
          <a:xfrm>
            <a:off x="5364163" y="2284239"/>
            <a:ext cx="3097212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三角形的面积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zh-CN" altLang="en-US" sz="1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26638"/>
          <p:cNvSpPr txBox="1">
            <a:spLocks noChangeArrowheads="1"/>
          </p:cNvSpPr>
          <p:nvPr/>
        </p:nvSpPr>
        <p:spPr bwMode="auto">
          <a:xfrm>
            <a:off x="5183188" y="3508202"/>
            <a:ext cx="3960812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梯形的面积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（上底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 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zh-CN" altLang="en-US" sz="1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26639"/>
          <p:cNvSpPr txBox="1">
            <a:spLocks noChangeArrowheads="1"/>
          </p:cNvSpPr>
          <p:nvPr/>
        </p:nvSpPr>
        <p:spPr bwMode="auto">
          <a:xfrm>
            <a:off x="2627313" y="3076402"/>
            <a:ext cx="302418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1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26640"/>
          <p:cNvSpPr txBox="1">
            <a:spLocks noChangeArrowheads="1"/>
          </p:cNvSpPr>
          <p:nvPr/>
        </p:nvSpPr>
        <p:spPr bwMode="auto">
          <a:xfrm>
            <a:off x="250825" y="3076402"/>
            <a:ext cx="23050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1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endParaRPr lang="zh-CN" altLang="en-US" sz="1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任意多边形 26650"/>
          <p:cNvSpPr>
            <a:spLocks noChangeArrowheads="1"/>
          </p:cNvSpPr>
          <p:nvPr/>
        </p:nvSpPr>
        <p:spPr bwMode="auto">
          <a:xfrm rot="10800000">
            <a:off x="7380312" y="2789064"/>
            <a:ext cx="792163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00" y="21600"/>
              </a:cxn>
              <a:cxn ang="0">
                <a:pos x="16200" y="21600"/>
              </a:cxn>
              <a:cxn ang="0">
                <a:pos x="2160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等腰三角形 26653"/>
          <p:cNvSpPr>
            <a:spLocks noChangeArrowheads="1"/>
          </p:cNvSpPr>
          <p:nvPr/>
        </p:nvSpPr>
        <p:spPr bwMode="auto">
          <a:xfrm rot="10800000">
            <a:off x="7210424" y="1347614"/>
            <a:ext cx="1223963" cy="6492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直接连接符 26646"/>
          <p:cNvSpPr>
            <a:spLocks noChangeShapeType="1"/>
          </p:cNvSpPr>
          <p:nvPr/>
        </p:nvSpPr>
        <p:spPr bwMode="auto">
          <a:xfrm>
            <a:off x="3708400" y="2284239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直接连接符 26664"/>
          <p:cNvSpPr>
            <a:spLocks noChangeShapeType="1"/>
          </p:cNvSpPr>
          <p:nvPr/>
        </p:nvSpPr>
        <p:spPr bwMode="auto">
          <a:xfrm flipH="1">
            <a:off x="1908175" y="2500139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直接连接符 26665"/>
          <p:cNvSpPr>
            <a:spLocks noChangeShapeType="1"/>
          </p:cNvSpPr>
          <p:nvPr/>
        </p:nvSpPr>
        <p:spPr bwMode="auto">
          <a:xfrm flipH="1">
            <a:off x="5003800" y="1707977"/>
            <a:ext cx="12239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直接连接符 26666"/>
          <p:cNvSpPr>
            <a:spLocks noChangeShapeType="1"/>
          </p:cNvSpPr>
          <p:nvPr/>
        </p:nvSpPr>
        <p:spPr bwMode="auto">
          <a:xfrm flipH="1" flipV="1">
            <a:off x="5003800" y="2789064"/>
            <a:ext cx="1223963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平行四边形 26667"/>
          <p:cNvSpPr>
            <a:spLocks noChangeArrowheads="1"/>
          </p:cNvSpPr>
          <p:nvPr/>
        </p:nvSpPr>
        <p:spPr bwMode="auto">
          <a:xfrm>
            <a:off x="3203575" y="2139777"/>
            <a:ext cx="1512888" cy="647700"/>
          </a:xfrm>
          <a:prstGeom prst="parallelogram">
            <a:avLst>
              <a:gd name="adj" fmla="val 54415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直接连接符 26669"/>
          <p:cNvSpPr>
            <a:spLocks noChangeShapeType="1"/>
          </p:cNvSpPr>
          <p:nvPr/>
        </p:nvSpPr>
        <p:spPr bwMode="auto">
          <a:xfrm>
            <a:off x="3563938" y="2139777"/>
            <a:ext cx="0" cy="649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直接连接符 26670"/>
          <p:cNvSpPr>
            <a:spLocks noChangeShapeType="1"/>
          </p:cNvSpPr>
          <p:nvPr/>
        </p:nvSpPr>
        <p:spPr bwMode="auto">
          <a:xfrm>
            <a:off x="3563938" y="2644602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直接连接符 26671"/>
          <p:cNvSpPr>
            <a:spLocks noChangeShapeType="1"/>
          </p:cNvSpPr>
          <p:nvPr/>
        </p:nvSpPr>
        <p:spPr bwMode="auto">
          <a:xfrm>
            <a:off x="3708400" y="2644602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"/>
          <p:cNvGrpSpPr/>
          <p:nvPr/>
        </p:nvGrpSpPr>
        <p:grpSpPr bwMode="auto">
          <a:xfrm>
            <a:off x="2057400" y="775419"/>
            <a:ext cx="6103938" cy="438150"/>
            <a:chOff x="0" y="0"/>
            <a:chExt cx="4224" cy="576"/>
          </a:xfrm>
        </p:grpSpPr>
        <p:sp>
          <p:nvSpPr>
            <p:cNvPr id="24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1152" cy="576"/>
            </a:xfrm>
            <a:prstGeom prst="parallelogram">
              <a:avLst>
                <a:gd name="adj" fmla="val 50000"/>
              </a:avLst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Line 4"/>
            <p:cNvSpPr>
              <a:spLocks noChangeShapeType="1"/>
            </p:cNvSpPr>
            <p:nvPr/>
          </p:nvSpPr>
          <p:spPr bwMode="auto">
            <a:xfrm>
              <a:off x="1200" y="336"/>
              <a:ext cx="3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AutoShape 5"/>
            <p:cNvSpPr>
              <a:spLocks noChangeArrowheads="1"/>
            </p:cNvSpPr>
            <p:nvPr/>
          </p:nvSpPr>
          <p:spPr bwMode="auto">
            <a:xfrm>
              <a:off x="1632" y="0"/>
              <a:ext cx="1152" cy="576"/>
            </a:xfrm>
            <a:prstGeom prst="parallelogram">
              <a:avLst>
                <a:gd name="adj" fmla="val 50000"/>
              </a:avLst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1920" y="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auto">
            <a:xfrm flipH="1">
              <a:off x="1632" y="0"/>
              <a:ext cx="288" cy="576"/>
            </a:xfrm>
            <a:prstGeom prst="rtTriangle">
              <a:avLst/>
            </a:prstGeom>
            <a:solidFill>
              <a:srgbClr val="FF0066"/>
            </a:solidFill>
            <a:ln w="9525">
              <a:solidFill>
                <a:srgbClr val="0000FF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>
              <a:off x="2832" y="336"/>
              <a:ext cx="3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AutoShape 9"/>
            <p:cNvSpPr>
              <a:spLocks noChangeArrowheads="1"/>
            </p:cNvSpPr>
            <p:nvPr/>
          </p:nvSpPr>
          <p:spPr bwMode="auto">
            <a:xfrm>
              <a:off x="3312" y="0"/>
              <a:ext cx="912" cy="576"/>
            </a:xfrm>
            <a:prstGeom prst="parallelogram">
              <a:avLst>
                <a:gd name="adj" fmla="val 828"/>
              </a:avLst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AutoShape 10"/>
            <p:cNvSpPr>
              <a:spLocks noChangeArrowheads="1"/>
            </p:cNvSpPr>
            <p:nvPr/>
          </p:nvSpPr>
          <p:spPr bwMode="auto">
            <a:xfrm flipH="1">
              <a:off x="3936" y="0"/>
              <a:ext cx="288" cy="576"/>
            </a:xfrm>
            <a:prstGeom prst="rtTriangle">
              <a:avLst/>
            </a:prstGeom>
            <a:solidFill>
              <a:srgbClr val="FF0066"/>
            </a:solidFill>
            <a:ln w="9525">
              <a:solidFill>
                <a:srgbClr val="0000FF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11"/>
            <p:cNvSpPr>
              <a:spLocks noChangeShapeType="1"/>
            </p:cNvSpPr>
            <p:nvPr/>
          </p:nvSpPr>
          <p:spPr bwMode="auto">
            <a:xfrm>
              <a:off x="288" y="0"/>
              <a:ext cx="0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Group 12"/>
          <p:cNvGrpSpPr/>
          <p:nvPr/>
        </p:nvGrpSpPr>
        <p:grpSpPr bwMode="auto">
          <a:xfrm>
            <a:off x="1981200" y="1461219"/>
            <a:ext cx="6172200" cy="436563"/>
            <a:chOff x="0" y="0"/>
            <a:chExt cx="4800" cy="720"/>
          </a:xfrm>
        </p:grpSpPr>
        <p:grpSp>
          <p:nvGrpSpPr>
            <p:cNvPr id="34" name="Group 13"/>
            <p:cNvGrpSpPr/>
            <p:nvPr/>
          </p:nvGrpSpPr>
          <p:grpSpPr bwMode="auto">
            <a:xfrm>
              <a:off x="0" y="0"/>
              <a:ext cx="4800" cy="720"/>
              <a:chOff x="0" y="0"/>
              <a:chExt cx="4800" cy="720"/>
            </a:xfrm>
          </p:grpSpPr>
          <p:grpSp>
            <p:nvGrpSpPr>
              <p:cNvPr id="86" name="Group 14"/>
              <p:cNvGrpSpPr/>
              <p:nvPr/>
            </p:nvGrpSpPr>
            <p:grpSpPr bwMode="auto">
              <a:xfrm>
                <a:off x="0" y="0"/>
                <a:ext cx="4800" cy="720"/>
                <a:chOff x="0" y="0"/>
                <a:chExt cx="4800" cy="720"/>
              </a:xfrm>
            </p:grpSpPr>
            <p:grpSp>
              <p:nvGrpSpPr>
                <p:cNvPr id="102" name="Group 15"/>
                <p:cNvGrpSpPr/>
                <p:nvPr/>
              </p:nvGrpSpPr>
              <p:grpSpPr bwMode="auto">
                <a:xfrm>
                  <a:off x="0" y="0"/>
                  <a:ext cx="1488" cy="720"/>
                  <a:chOff x="0" y="0"/>
                  <a:chExt cx="1488" cy="720"/>
                </a:xfrm>
              </p:grpSpPr>
              <p:sp>
                <p:nvSpPr>
                  <p:cNvPr id="115" name="AutoShape 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88" cy="720"/>
                  </a:xfrm>
                  <a:prstGeom prst="parallelogram">
                    <a:avLst>
                      <a:gd name="adj" fmla="val 51667"/>
                    </a:avLst>
                  </a:prstGeom>
                  <a:noFill/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sz="18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6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768" y="0"/>
                    <a:ext cx="0" cy="72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prstDash val="sysDot"/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03" name="Line 18"/>
                <p:cNvSpPr>
                  <a:spLocks noChangeShapeType="1"/>
                </p:cNvSpPr>
                <p:nvPr/>
              </p:nvSpPr>
              <p:spPr bwMode="auto">
                <a:xfrm>
                  <a:off x="1488" y="384"/>
                  <a:ext cx="336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4" name="Line 19"/>
                <p:cNvSpPr>
                  <a:spLocks noChangeShapeType="1"/>
                </p:cNvSpPr>
                <p:nvPr/>
              </p:nvSpPr>
              <p:spPr bwMode="auto">
                <a:xfrm>
                  <a:off x="3264" y="384"/>
                  <a:ext cx="336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5" name="Rectangle 20"/>
                <p:cNvSpPr>
                  <a:spLocks noChangeArrowheads="1"/>
                </p:cNvSpPr>
                <p:nvPr/>
              </p:nvSpPr>
              <p:spPr bwMode="auto">
                <a:xfrm>
                  <a:off x="3744" y="0"/>
                  <a:ext cx="1056" cy="72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106" name="Group 21"/>
                <p:cNvGrpSpPr/>
                <p:nvPr/>
              </p:nvGrpSpPr>
              <p:grpSpPr bwMode="auto">
                <a:xfrm>
                  <a:off x="1776" y="0"/>
                  <a:ext cx="1488" cy="720"/>
                  <a:chOff x="0" y="0"/>
                  <a:chExt cx="1488" cy="720"/>
                </a:xfrm>
              </p:grpSpPr>
              <p:sp>
                <p:nvSpPr>
                  <p:cNvPr id="113" name="AutoShape 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88" cy="720"/>
                  </a:xfrm>
                  <a:prstGeom prst="parallelogram">
                    <a:avLst>
                      <a:gd name="adj" fmla="val 51667"/>
                    </a:avLst>
                  </a:prstGeom>
                  <a:noFill/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sz="18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4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768" y="0"/>
                    <a:ext cx="0" cy="72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prstDash val="sysDot"/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07" name="Group 24"/>
                <p:cNvGrpSpPr/>
                <p:nvPr/>
              </p:nvGrpSpPr>
              <p:grpSpPr bwMode="auto">
                <a:xfrm>
                  <a:off x="1776" y="0"/>
                  <a:ext cx="768" cy="720"/>
                  <a:chOff x="0" y="0"/>
                  <a:chExt cx="768" cy="720"/>
                </a:xfrm>
              </p:grpSpPr>
              <p:sp>
                <p:nvSpPr>
                  <p:cNvPr id="111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84" y="0"/>
                    <a:ext cx="384" cy="720"/>
                  </a:xfrm>
                  <a:prstGeom prst="rect">
                    <a:avLst/>
                  </a:prstGeom>
                  <a:solidFill>
                    <a:srgbClr val="0000FF"/>
                  </a:solidFill>
                  <a:ln w="12700">
                    <a:solidFill>
                      <a:srgbClr val="0000FF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sz="18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2" name="AutoShape 2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0" y="0"/>
                    <a:ext cx="384" cy="720"/>
                  </a:xfrm>
                  <a:prstGeom prst="rtTriangle">
                    <a:avLst/>
                  </a:prstGeom>
                  <a:solidFill>
                    <a:srgbClr val="0000FF"/>
                  </a:solidFill>
                  <a:ln w="12700">
                    <a:solidFill>
                      <a:srgbClr val="0000FF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sz="18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08" name="Group 27"/>
                <p:cNvGrpSpPr/>
                <p:nvPr/>
              </p:nvGrpSpPr>
              <p:grpSpPr bwMode="auto">
                <a:xfrm>
                  <a:off x="4032" y="0"/>
                  <a:ext cx="768" cy="720"/>
                  <a:chOff x="0" y="0"/>
                  <a:chExt cx="768" cy="720"/>
                </a:xfrm>
              </p:grpSpPr>
              <p:sp>
                <p:nvSpPr>
                  <p:cNvPr id="109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384" y="0"/>
                    <a:ext cx="384" cy="720"/>
                  </a:xfrm>
                  <a:prstGeom prst="rect">
                    <a:avLst/>
                  </a:prstGeom>
                  <a:solidFill>
                    <a:srgbClr val="0000FF"/>
                  </a:solidFill>
                  <a:ln w="12700">
                    <a:solidFill>
                      <a:srgbClr val="0000FF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sz="18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0" name="AutoShape 2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0" y="0"/>
                    <a:ext cx="384" cy="720"/>
                  </a:xfrm>
                  <a:prstGeom prst="rtTriangle">
                    <a:avLst/>
                  </a:prstGeom>
                  <a:solidFill>
                    <a:srgbClr val="0000FF"/>
                  </a:solidFill>
                  <a:ln w="12700">
                    <a:solidFill>
                      <a:srgbClr val="0000FF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sz="18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87" name="Group 30"/>
              <p:cNvGrpSpPr/>
              <p:nvPr/>
            </p:nvGrpSpPr>
            <p:grpSpPr bwMode="auto">
              <a:xfrm>
                <a:off x="0" y="0"/>
                <a:ext cx="1488" cy="720"/>
                <a:chOff x="0" y="0"/>
                <a:chExt cx="1488" cy="720"/>
              </a:xfrm>
            </p:grpSpPr>
            <p:sp>
              <p:nvSpPr>
                <p:cNvPr id="100" name="AutoShape 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88" cy="720"/>
                </a:xfrm>
                <a:prstGeom prst="parallelogram">
                  <a:avLst>
                    <a:gd name="adj" fmla="val 51667"/>
                  </a:avLst>
                </a:prstGeom>
                <a:noFill/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1" name="Line 32"/>
                <p:cNvSpPr>
                  <a:spLocks noChangeShapeType="1"/>
                </p:cNvSpPr>
                <p:nvPr/>
              </p:nvSpPr>
              <p:spPr bwMode="auto">
                <a:xfrm>
                  <a:off x="768" y="0"/>
                  <a:ext cx="0" cy="7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8" name="Line 33"/>
              <p:cNvSpPr>
                <a:spLocks noChangeShapeType="1"/>
              </p:cNvSpPr>
              <p:nvPr/>
            </p:nvSpPr>
            <p:spPr bwMode="auto">
              <a:xfrm>
                <a:off x="1488" y="384"/>
                <a:ext cx="3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Line 34"/>
              <p:cNvSpPr>
                <a:spLocks noChangeShapeType="1"/>
              </p:cNvSpPr>
              <p:nvPr/>
            </p:nvSpPr>
            <p:spPr bwMode="auto">
              <a:xfrm>
                <a:off x="3264" y="384"/>
                <a:ext cx="3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Rectangle 35"/>
              <p:cNvSpPr>
                <a:spLocks noChangeArrowheads="1"/>
              </p:cNvSpPr>
              <p:nvPr/>
            </p:nvSpPr>
            <p:spPr bwMode="auto">
              <a:xfrm>
                <a:off x="3744" y="0"/>
                <a:ext cx="1056" cy="72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1" name="Group 36"/>
              <p:cNvGrpSpPr/>
              <p:nvPr/>
            </p:nvGrpSpPr>
            <p:grpSpPr bwMode="auto">
              <a:xfrm>
                <a:off x="1776" y="0"/>
                <a:ext cx="1488" cy="720"/>
                <a:chOff x="0" y="0"/>
                <a:chExt cx="1488" cy="720"/>
              </a:xfrm>
            </p:grpSpPr>
            <p:sp>
              <p:nvSpPr>
                <p:cNvPr id="98" name="AutoShape 3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88" cy="720"/>
                </a:xfrm>
                <a:prstGeom prst="parallelogram">
                  <a:avLst>
                    <a:gd name="adj" fmla="val 51667"/>
                  </a:avLst>
                </a:prstGeom>
                <a:noFill/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9" name="Line 38"/>
                <p:cNvSpPr>
                  <a:spLocks noChangeShapeType="1"/>
                </p:cNvSpPr>
                <p:nvPr/>
              </p:nvSpPr>
              <p:spPr bwMode="auto">
                <a:xfrm>
                  <a:off x="768" y="0"/>
                  <a:ext cx="0" cy="7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92" name="Group 39"/>
              <p:cNvGrpSpPr/>
              <p:nvPr/>
            </p:nvGrpSpPr>
            <p:grpSpPr bwMode="auto">
              <a:xfrm>
                <a:off x="1776" y="0"/>
                <a:ext cx="768" cy="720"/>
                <a:chOff x="0" y="0"/>
                <a:chExt cx="768" cy="720"/>
              </a:xfrm>
            </p:grpSpPr>
            <p:sp>
              <p:nvSpPr>
                <p:cNvPr id="96" name="Rectangle 40"/>
                <p:cNvSpPr>
                  <a:spLocks noChangeArrowheads="1"/>
                </p:cNvSpPr>
                <p:nvPr/>
              </p:nvSpPr>
              <p:spPr bwMode="auto">
                <a:xfrm>
                  <a:off x="384" y="0"/>
                  <a:ext cx="384" cy="720"/>
                </a:xfrm>
                <a:prstGeom prst="rect">
                  <a:avLst/>
                </a:prstGeom>
                <a:solidFill>
                  <a:srgbClr val="0000FF"/>
                </a:solidFill>
                <a:ln w="1270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7" name="AutoShape 41"/>
                <p:cNvSpPr>
                  <a:spLocks noChangeArrowheads="1"/>
                </p:cNvSpPr>
                <p:nvPr/>
              </p:nvSpPr>
              <p:spPr bwMode="auto">
                <a:xfrm flipH="1">
                  <a:off x="0" y="0"/>
                  <a:ext cx="384" cy="720"/>
                </a:xfrm>
                <a:prstGeom prst="rtTriangle">
                  <a:avLst/>
                </a:prstGeom>
                <a:solidFill>
                  <a:srgbClr val="0000FF"/>
                </a:solidFill>
                <a:ln w="1270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93" name="Group 42"/>
              <p:cNvGrpSpPr/>
              <p:nvPr/>
            </p:nvGrpSpPr>
            <p:grpSpPr bwMode="auto">
              <a:xfrm>
                <a:off x="4032" y="0"/>
                <a:ext cx="768" cy="720"/>
                <a:chOff x="0" y="0"/>
                <a:chExt cx="768" cy="720"/>
              </a:xfrm>
            </p:grpSpPr>
            <p:sp>
              <p:nvSpPr>
                <p:cNvPr id="94" name="Rectangle 43"/>
                <p:cNvSpPr>
                  <a:spLocks noChangeArrowheads="1"/>
                </p:cNvSpPr>
                <p:nvPr/>
              </p:nvSpPr>
              <p:spPr bwMode="auto">
                <a:xfrm>
                  <a:off x="384" y="0"/>
                  <a:ext cx="384" cy="720"/>
                </a:xfrm>
                <a:prstGeom prst="rect">
                  <a:avLst/>
                </a:prstGeom>
                <a:solidFill>
                  <a:srgbClr val="0000FF"/>
                </a:solidFill>
                <a:ln w="1270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5" name="AutoShape 44"/>
                <p:cNvSpPr>
                  <a:spLocks noChangeArrowheads="1"/>
                </p:cNvSpPr>
                <p:nvPr/>
              </p:nvSpPr>
              <p:spPr bwMode="auto">
                <a:xfrm flipH="1">
                  <a:off x="0" y="0"/>
                  <a:ext cx="384" cy="720"/>
                </a:xfrm>
                <a:prstGeom prst="rtTriangle">
                  <a:avLst/>
                </a:prstGeom>
                <a:solidFill>
                  <a:srgbClr val="0000FF"/>
                </a:solidFill>
                <a:ln w="1270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35" name="Group 45"/>
            <p:cNvGrpSpPr/>
            <p:nvPr/>
          </p:nvGrpSpPr>
          <p:grpSpPr bwMode="auto">
            <a:xfrm>
              <a:off x="0" y="0"/>
              <a:ext cx="4800" cy="720"/>
              <a:chOff x="0" y="0"/>
              <a:chExt cx="4800" cy="720"/>
            </a:xfrm>
          </p:grpSpPr>
          <p:grpSp>
            <p:nvGrpSpPr>
              <p:cNvPr id="71" name="Group 46"/>
              <p:cNvGrpSpPr/>
              <p:nvPr/>
            </p:nvGrpSpPr>
            <p:grpSpPr bwMode="auto">
              <a:xfrm>
                <a:off x="0" y="0"/>
                <a:ext cx="1488" cy="720"/>
                <a:chOff x="0" y="0"/>
                <a:chExt cx="1488" cy="720"/>
              </a:xfrm>
            </p:grpSpPr>
            <p:sp>
              <p:nvSpPr>
                <p:cNvPr id="84" name="AutoShape 4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88" cy="720"/>
                </a:xfrm>
                <a:prstGeom prst="parallelogram">
                  <a:avLst>
                    <a:gd name="adj" fmla="val 51667"/>
                  </a:avLst>
                </a:prstGeom>
                <a:noFill/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5" name="Line 48"/>
                <p:cNvSpPr>
                  <a:spLocks noChangeShapeType="1"/>
                </p:cNvSpPr>
                <p:nvPr/>
              </p:nvSpPr>
              <p:spPr bwMode="auto">
                <a:xfrm>
                  <a:off x="768" y="0"/>
                  <a:ext cx="0" cy="7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2" name="Line 49"/>
              <p:cNvSpPr>
                <a:spLocks noChangeShapeType="1"/>
              </p:cNvSpPr>
              <p:nvPr/>
            </p:nvSpPr>
            <p:spPr bwMode="auto">
              <a:xfrm>
                <a:off x="1488" y="384"/>
                <a:ext cx="3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Line 50"/>
              <p:cNvSpPr>
                <a:spLocks noChangeShapeType="1"/>
              </p:cNvSpPr>
              <p:nvPr/>
            </p:nvSpPr>
            <p:spPr bwMode="auto">
              <a:xfrm>
                <a:off x="3264" y="384"/>
                <a:ext cx="3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Rectangle 51"/>
              <p:cNvSpPr>
                <a:spLocks noChangeArrowheads="1"/>
              </p:cNvSpPr>
              <p:nvPr/>
            </p:nvSpPr>
            <p:spPr bwMode="auto">
              <a:xfrm>
                <a:off x="3744" y="0"/>
                <a:ext cx="1056" cy="72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75" name="Group 52"/>
              <p:cNvGrpSpPr/>
              <p:nvPr/>
            </p:nvGrpSpPr>
            <p:grpSpPr bwMode="auto">
              <a:xfrm>
                <a:off x="1776" y="0"/>
                <a:ext cx="1488" cy="720"/>
                <a:chOff x="0" y="0"/>
                <a:chExt cx="1488" cy="720"/>
              </a:xfrm>
            </p:grpSpPr>
            <p:sp>
              <p:nvSpPr>
                <p:cNvPr id="82" name="AutoShape 5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88" cy="720"/>
                </a:xfrm>
                <a:prstGeom prst="parallelogram">
                  <a:avLst>
                    <a:gd name="adj" fmla="val 51667"/>
                  </a:avLst>
                </a:prstGeom>
                <a:noFill/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3" name="Line 54"/>
                <p:cNvSpPr>
                  <a:spLocks noChangeShapeType="1"/>
                </p:cNvSpPr>
                <p:nvPr/>
              </p:nvSpPr>
              <p:spPr bwMode="auto">
                <a:xfrm>
                  <a:off x="768" y="0"/>
                  <a:ext cx="0" cy="7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6" name="Group 55"/>
              <p:cNvGrpSpPr/>
              <p:nvPr/>
            </p:nvGrpSpPr>
            <p:grpSpPr bwMode="auto">
              <a:xfrm>
                <a:off x="1776" y="0"/>
                <a:ext cx="768" cy="720"/>
                <a:chOff x="0" y="0"/>
                <a:chExt cx="768" cy="720"/>
              </a:xfrm>
            </p:grpSpPr>
            <p:sp>
              <p:nvSpPr>
                <p:cNvPr id="80" name="Rectangle 56"/>
                <p:cNvSpPr>
                  <a:spLocks noChangeArrowheads="1"/>
                </p:cNvSpPr>
                <p:nvPr/>
              </p:nvSpPr>
              <p:spPr bwMode="auto">
                <a:xfrm>
                  <a:off x="384" y="0"/>
                  <a:ext cx="384" cy="720"/>
                </a:xfrm>
                <a:prstGeom prst="rect">
                  <a:avLst/>
                </a:prstGeom>
                <a:solidFill>
                  <a:srgbClr val="0000FF"/>
                </a:solidFill>
                <a:ln w="1270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1" name="AutoShape 57"/>
                <p:cNvSpPr>
                  <a:spLocks noChangeArrowheads="1"/>
                </p:cNvSpPr>
                <p:nvPr/>
              </p:nvSpPr>
              <p:spPr bwMode="auto">
                <a:xfrm flipH="1">
                  <a:off x="0" y="0"/>
                  <a:ext cx="384" cy="720"/>
                </a:xfrm>
                <a:prstGeom prst="rtTriangle">
                  <a:avLst/>
                </a:prstGeom>
                <a:solidFill>
                  <a:srgbClr val="0000FF"/>
                </a:solidFill>
                <a:ln w="1270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7" name="Group 58"/>
              <p:cNvGrpSpPr/>
              <p:nvPr/>
            </p:nvGrpSpPr>
            <p:grpSpPr bwMode="auto">
              <a:xfrm>
                <a:off x="4032" y="0"/>
                <a:ext cx="768" cy="720"/>
                <a:chOff x="0" y="0"/>
                <a:chExt cx="768" cy="720"/>
              </a:xfrm>
            </p:grpSpPr>
            <p:sp>
              <p:nvSpPr>
                <p:cNvPr id="78" name="Rectangle 59"/>
                <p:cNvSpPr>
                  <a:spLocks noChangeArrowheads="1"/>
                </p:cNvSpPr>
                <p:nvPr/>
              </p:nvSpPr>
              <p:spPr bwMode="auto">
                <a:xfrm>
                  <a:off x="384" y="0"/>
                  <a:ext cx="384" cy="720"/>
                </a:xfrm>
                <a:prstGeom prst="rect">
                  <a:avLst/>
                </a:prstGeom>
                <a:solidFill>
                  <a:srgbClr val="0000FF"/>
                </a:solidFill>
                <a:ln w="1270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9" name="AutoShape 60"/>
                <p:cNvSpPr>
                  <a:spLocks noChangeArrowheads="1"/>
                </p:cNvSpPr>
                <p:nvPr/>
              </p:nvSpPr>
              <p:spPr bwMode="auto">
                <a:xfrm flipH="1">
                  <a:off x="0" y="0"/>
                  <a:ext cx="384" cy="720"/>
                </a:xfrm>
                <a:prstGeom prst="rtTriangle">
                  <a:avLst/>
                </a:prstGeom>
                <a:solidFill>
                  <a:srgbClr val="0000FF"/>
                </a:solidFill>
                <a:ln w="1270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36" name="Group 61"/>
            <p:cNvGrpSpPr/>
            <p:nvPr/>
          </p:nvGrpSpPr>
          <p:grpSpPr bwMode="auto">
            <a:xfrm>
              <a:off x="0" y="0"/>
              <a:ext cx="1488" cy="720"/>
              <a:chOff x="0" y="0"/>
              <a:chExt cx="1488" cy="720"/>
            </a:xfrm>
          </p:grpSpPr>
          <p:sp>
            <p:nvSpPr>
              <p:cNvPr id="68" name="AutoShape 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720"/>
              </a:xfrm>
              <a:prstGeom prst="parallelogram">
                <a:avLst>
                  <a:gd name="adj" fmla="val 51667"/>
                </a:avLst>
              </a:prstGeom>
              <a:noFill/>
              <a:ln w="127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Line 63"/>
              <p:cNvSpPr>
                <a:spLocks noChangeShapeType="1"/>
              </p:cNvSpPr>
              <p:nvPr/>
            </p:nvSpPr>
            <p:spPr bwMode="auto">
              <a:xfrm>
                <a:off x="768" y="0"/>
                <a:ext cx="0" cy="7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7" name="Line 64"/>
            <p:cNvSpPr>
              <a:spLocks noChangeShapeType="1"/>
            </p:cNvSpPr>
            <p:nvPr/>
          </p:nvSpPr>
          <p:spPr bwMode="auto">
            <a:xfrm>
              <a:off x="1488" y="384"/>
              <a:ext cx="3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Line 65"/>
            <p:cNvSpPr>
              <a:spLocks noChangeShapeType="1"/>
            </p:cNvSpPr>
            <p:nvPr/>
          </p:nvSpPr>
          <p:spPr bwMode="auto">
            <a:xfrm>
              <a:off x="3264" y="384"/>
              <a:ext cx="3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Rectangle 66"/>
            <p:cNvSpPr>
              <a:spLocks noChangeArrowheads="1"/>
            </p:cNvSpPr>
            <p:nvPr/>
          </p:nvSpPr>
          <p:spPr bwMode="auto">
            <a:xfrm>
              <a:off x="3744" y="0"/>
              <a:ext cx="1056" cy="72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3" name="Group 67"/>
            <p:cNvGrpSpPr/>
            <p:nvPr/>
          </p:nvGrpSpPr>
          <p:grpSpPr bwMode="auto">
            <a:xfrm>
              <a:off x="1776" y="0"/>
              <a:ext cx="1488" cy="720"/>
              <a:chOff x="0" y="0"/>
              <a:chExt cx="1488" cy="720"/>
            </a:xfrm>
          </p:grpSpPr>
          <p:sp>
            <p:nvSpPr>
              <p:cNvPr id="64" name="AutoShape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88" cy="720"/>
              </a:xfrm>
              <a:prstGeom prst="parallelogram">
                <a:avLst>
                  <a:gd name="adj" fmla="val 51667"/>
                </a:avLst>
              </a:prstGeom>
              <a:noFill/>
              <a:ln w="127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69"/>
              <p:cNvSpPr>
                <a:spLocks noChangeShapeType="1"/>
              </p:cNvSpPr>
              <p:nvPr/>
            </p:nvSpPr>
            <p:spPr bwMode="auto">
              <a:xfrm>
                <a:off x="768" y="0"/>
                <a:ext cx="0" cy="7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7" name="Group 70"/>
            <p:cNvGrpSpPr/>
            <p:nvPr/>
          </p:nvGrpSpPr>
          <p:grpSpPr bwMode="auto">
            <a:xfrm>
              <a:off x="1776" y="0"/>
              <a:ext cx="768" cy="720"/>
              <a:chOff x="0" y="0"/>
              <a:chExt cx="768" cy="720"/>
            </a:xfrm>
          </p:grpSpPr>
          <p:sp>
            <p:nvSpPr>
              <p:cNvPr id="62" name="Rectangle 71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384" cy="720"/>
              </a:xfrm>
              <a:prstGeom prst="rect">
                <a:avLst/>
              </a:prstGeom>
              <a:solidFill>
                <a:srgbClr val="0000FF"/>
              </a:solidFill>
              <a:ln w="127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AutoShape 72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384" cy="720"/>
              </a:xfrm>
              <a:prstGeom prst="rtTriangle">
                <a:avLst/>
              </a:prstGeom>
              <a:solidFill>
                <a:srgbClr val="0000FF"/>
              </a:solidFill>
              <a:ln w="127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9" name="Group 73"/>
            <p:cNvGrpSpPr/>
            <p:nvPr/>
          </p:nvGrpSpPr>
          <p:grpSpPr bwMode="auto">
            <a:xfrm>
              <a:off x="4032" y="0"/>
              <a:ext cx="768" cy="720"/>
              <a:chOff x="0" y="0"/>
              <a:chExt cx="768" cy="720"/>
            </a:xfrm>
          </p:grpSpPr>
          <p:sp>
            <p:nvSpPr>
              <p:cNvPr id="60" name="Rectangle 74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384" cy="720"/>
              </a:xfrm>
              <a:prstGeom prst="rect">
                <a:avLst/>
              </a:prstGeom>
              <a:solidFill>
                <a:srgbClr val="0000FF"/>
              </a:solidFill>
              <a:ln w="127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AutoShape 7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384" cy="720"/>
              </a:xfrm>
              <a:prstGeom prst="rtTriangle">
                <a:avLst/>
              </a:prstGeom>
              <a:solidFill>
                <a:srgbClr val="0000FF"/>
              </a:solidFill>
              <a:ln w="127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7" name="Rectangle 76"/>
          <p:cNvSpPr>
            <a:spLocks noChangeArrowheads="1"/>
          </p:cNvSpPr>
          <p:nvPr/>
        </p:nvSpPr>
        <p:spPr bwMode="auto">
          <a:xfrm>
            <a:off x="3963988" y="89619"/>
            <a:ext cx="912812" cy="534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1424" tIns="45712" rIns="91424" bIns="45712" anchor="ctr"/>
          <a:lstStyle/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剪、</a:t>
            </a: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8" name="Rectangle 77"/>
          <p:cNvSpPr>
            <a:spLocks noChangeArrowheads="1"/>
          </p:cNvSpPr>
          <p:nvPr/>
        </p:nvSpPr>
        <p:spPr bwMode="auto">
          <a:xfrm>
            <a:off x="5562600" y="89619"/>
            <a:ext cx="912813" cy="534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1424" tIns="45712" rIns="91424" bIns="45712" anchor="ctr"/>
          <a:lstStyle/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移、</a:t>
            </a: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9" name="Rectangle 78"/>
          <p:cNvSpPr>
            <a:spLocks noChangeArrowheads="1"/>
          </p:cNvSpPr>
          <p:nvPr/>
        </p:nvSpPr>
        <p:spPr bwMode="auto">
          <a:xfrm>
            <a:off x="7162800" y="89619"/>
            <a:ext cx="914400" cy="534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1424" tIns="45712" rIns="91424" bIns="45712" anchor="ctr"/>
          <a:lstStyle/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</a:t>
            </a: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Text Box 80"/>
          <p:cNvSpPr txBox="1">
            <a:spLocks noChangeArrowheads="1"/>
          </p:cNvSpPr>
          <p:nvPr/>
        </p:nvSpPr>
        <p:spPr bwMode="auto">
          <a:xfrm>
            <a:off x="381000" y="2147019"/>
            <a:ext cx="8763000" cy="1841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16612" tIns="58306" rIns="116612" bIns="58306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我们把一个平行四边形转化成为一个（          ），它的面积与原来的平行四边形面积（       ）。这个长方形的长与平行四边形的</a:t>
            </a:r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相等，这个长方形的宽与平行四边形的</a:t>
            </a:r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)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相等。</a:t>
            </a:r>
            <a:endParaRPr 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1" name="WordArt 93"/>
          <p:cNvSpPr>
            <a:spLocks noChangeArrowheads="1" noChangeShapeType="1" noTextEdit="1"/>
          </p:cNvSpPr>
          <p:nvPr/>
        </p:nvSpPr>
        <p:spPr bwMode="auto">
          <a:xfrm>
            <a:off x="6948264" y="2211710"/>
            <a:ext cx="1295400" cy="3810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28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</a:t>
            </a:r>
            <a:endParaRPr lang="zh-CN" altLang="en-US" sz="2800" kern="10" dirty="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" name="WordArt 95"/>
          <p:cNvSpPr>
            <a:spLocks noChangeArrowheads="1" noChangeShapeType="1" noTextEdit="1"/>
          </p:cNvSpPr>
          <p:nvPr/>
        </p:nvSpPr>
        <p:spPr bwMode="auto">
          <a:xfrm>
            <a:off x="6156176" y="2643758"/>
            <a:ext cx="914400" cy="3810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28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2800" kern="10" dirty="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" name="WordArt 97"/>
          <p:cNvSpPr>
            <a:spLocks noChangeArrowheads="1" noChangeShapeType="1" noTextEdit="1"/>
          </p:cNvSpPr>
          <p:nvPr/>
        </p:nvSpPr>
        <p:spPr bwMode="auto">
          <a:xfrm>
            <a:off x="4211960" y="3075806"/>
            <a:ext cx="457200" cy="4572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28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sz="2800" kern="10" dirty="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4" name="WordArt 99"/>
          <p:cNvSpPr>
            <a:spLocks noChangeArrowheads="1" noChangeShapeType="1" noTextEdit="1"/>
          </p:cNvSpPr>
          <p:nvPr/>
        </p:nvSpPr>
        <p:spPr bwMode="auto">
          <a:xfrm>
            <a:off x="2771800" y="3579862"/>
            <a:ext cx="457200" cy="3048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28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2800" kern="10" dirty="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5" name="Rectangle 100"/>
          <p:cNvSpPr>
            <a:spLocks noChangeArrowheads="1"/>
          </p:cNvSpPr>
          <p:nvPr/>
        </p:nvSpPr>
        <p:spPr bwMode="auto">
          <a:xfrm>
            <a:off x="5115272" y="4299942"/>
            <a:ext cx="1905000" cy="67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3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38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6" name="Rectangle 103"/>
          <p:cNvSpPr>
            <a:spLocks noChangeArrowheads="1"/>
          </p:cNvSpPr>
          <p:nvPr/>
        </p:nvSpPr>
        <p:spPr bwMode="auto">
          <a:xfrm>
            <a:off x="1295400" y="3939902"/>
            <a:ext cx="487505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 长方形的面积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宽，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7" name="Rectangle 104"/>
          <p:cNvSpPr>
            <a:spLocks noChangeArrowheads="1"/>
          </p:cNvSpPr>
          <p:nvPr/>
        </p:nvSpPr>
        <p:spPr bwMode="auto">
          <a:xfrm>
            <a:off x="1076672" y="4452342"/>
            <a:ext cx="42322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所以平行四边形的面积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altLang="zh-CN" sz="3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utoUpdateAnimBg="0"/>
      <p:bldP spid="121" grpId="0"/>
      <p:bldP spid="122" grpId="0"/>
      <p:bldP spid="123" grpId="0"/>
      <p:bldP spid="124" grpId="0"/>
      <p:bldP spid="125" grpId="0" autoUpdateAnimBg="0"/>
      <p:bldP spid="126" grpId="0" autoUpdateAnimBg="0"/>
      <p:bldP spid="12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3131840" y="320373"/>
            <a:ext cx="276343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"/>
          <p:cNvSpPr txBox="1">
            <a:spLocks noChangeArrowheads="1"/>
          </p:cNvSpPr>
          <p:nvPr/>
        </p:nvSpPr>
        <p:spPr bwMode="auto">
          <a:xfrm>
            <a:off x="0" y="987574"/>
            <a:ext cx="946785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完全一样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的三角形都可以拼成一个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0" y="1749574"/>
            <a:ext cx="939641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每个三角形的面积等于</a:t>
            </a:r>
            <a:r>
              <a:rPr lang="zh-CN" altLang="en-US" sz="32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拼成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的平行四边形面积的</a:t>
            </a:r>
            <a:r>
              <a:rPr lang="zh-CN" altLang="en-US" sz="32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0" y="2673519"/>
            <a:ext cx="8229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这个平行四边形的底等于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0" y="3283119"/>
            <a:ext cx="8001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这个平行四边形的高等于 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 Box 7"/>
          <p:cNvSpPr txBox="1">
            <a:spLocks noChangeArrowheads="1"/>
          </p:cNvSpPr>
          <p:nvPr/>
        </p:nvSpPr>
        <p:spPr bwMode="auto">
          <a:xfrm>
            <a:off x="6807448" y="977073"/>
            <a:ext cx="25889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 Box 8"/>
          <p:cNvSpPr txBox="1">
            <a:spLocks noChangeArrowheads="1"/>
          </p:cNvSpPr>
          <p:nvPr/>
        </p:nvSpPr>
        <p:spPr bwMode="auto">
          <a:xfrm>
            <a:off x="19555" y="2176777"/>
            <a:ext cx="16351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一半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 Box 9"/>
          <p:cNvSpPr txBox="1">
            <a:spLocks noChangeArrowheads="1"/>
          </p:cNvSpPr>
          <p:nvPr/>
        </p:nvSpPr>
        <p:spPr bwMode="auto">
          <a:xfrm>
            <a:off x="3923928" y="2670071"/>
            <a:ext cx="410368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三角形的底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4716016" y="3219822"/>
            <a:ext cx="33115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三角形的高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7" grpId="0" autoUpdateAnimBg="0"/>
      <p:bldP spid="58" grpId="0" autoUpdateAnimBg="0"/>
      <p:bldP spid="60" grpId="0" autoUpdateAnimBg="0"/>
      <p:bldP spid="6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/>
        </p:nvSpPr>
        <p:spPr>
          <a:xfrm>
            <a:off x="2915816" y="0"/>
            <a:ext cx="2395784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梯形的面积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AutoShape 2"/>
          <p:cNvSpPr>
            <a:spLocks noChangeArrowheads="1"/>
          </p:cNvSpPr>
          <p:nvPr/>
        </p:nvSpPr>
        <p:spPr bwMode="auto">
          <a:xfrm rot="26393">
            <a:off x="3003104" y="1948086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CC66"/>
          </a:solidFill>
          <a:ln w="57150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 rot="21529967">
            <a:off x="2601467" y="978124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AutoShape 4"/>
          <p:cNvSpPr>
            <a:spLocks noChangeArrowheads="1"/>
          </p:cNvSpPr>
          <p:nvPr/>
        </p:nvSpPr>
        <p:spPr bwMode="auto">
          <a:xfrm rot="13967">
            <a:off x="2620517" y="955899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CC66"/>
          </a:solidFill>
          <a:ln w="57150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AutoShape 5"/>
          <p:cNvSpPr>
            <a:spLocks noChangeArrowheads="1"/>
          </p:cNvSpPr>
          <p:nvPr/>
        </p:nvSpPr>
        <p:spPr bwMode="auto">
          <a:xfrm rot="10813967">
            <a:off x="640904" y="957486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FF3300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AutoShape 6"/>
          <p:cNvSpPr>
            <a:spLocks noChangeArrowheads="1"/>
          </p:cNvSpPr>
          <p:nvPr/>
        </p:nvSpPr>
        <p:spPr bwMode="auto">
          <a:xfrm rot="10813967">
            <a:off x="640904" y="957486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3399FF"/>
          </a:solidFill>
          <a:ln w="57150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AutoShape 7"/>
          <p:cNvSpPr>
            <a:spLocks noChangeArrowheads="1"/>
          </p:cNvSpPr>
          <p:nvPr/>
        </p:nvSpPr>
        <p:spPr bwMode="auto">
          <a:xfrm rot="6486192">
            <a:off x="640904" y="2786286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CC66"/>
          </a:solidFill>
          <a:ln w="57150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 rot="5413967">
            <a:off x="1021904" y="3167286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CC66"/>
          </a:solidFill>
          <a:ln w="57150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AutoShape 9"/>
          <p:cNvSpPr>
            <a:spLocks noChangeArrowheads="1"/>
          </p:cNvSpPr>
          <p:nvPr/>
        </p:nvSpPr>
        <p:spPr bwMode="auto">
          <a:xfrm rot="1647484">
            <a:off x="2622104" y="3319686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CC66"/>
          </a:solidFill>
          <a:ln w="57150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AutoShape 10"/>
          <p:cNvSpPr>
            <a:spLocks noChangeArrowheads="1"/>
          </p:cNvSpPr>
          <p:nvPr/>
        </p:nvSpPr>
        <p:spPr bwMode="auto">
          <a:xfrm rot="21595688">
            <a:off x="3277002" y="2789398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CC66"/>
          </a:solidFill>
          <a:ln w="57150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Line 11"/>
          <p:cNvSpPr>
            <a:spLocks noChangeShapeType="1"/>
          </p:cNvSpPr>
          <p:nvPr/>
        </p:nvSpPr>
        <p:spPr bwMode="auto">
          <a:xfrm>
            <a:off x="1250504" y="957486"/>
            <a:ext cx="1295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>
            <a:off x="1783904" y="1414686"/>
            <a:ext cx="1295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Line 13"/>
          <p:cNvSpPr>
            <a:spLocks noChangeShapeType="1"/>
          </p:cNvSpPr>
          <p:nvPr/>
        </p:nvSpPr>
        <p:spPr bwMode="auto">
          <a:xfrm>
            <a:off x="2317304" y="1719486"/>
            <a:ext cx="1295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Line 14"/>
          <p:cNvSpPr>
            <a:spLocks noChangeShapeType="1"/>
          </p:cNvSpPr>
          <p:nvPr/>
        </p:nvSpPr>
        <p:spPr bwMode="auto">
          <a:xfrm>
            <a:off x="2698304" y="2024286"/>
            <a:ext cx="1295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Line 15"/>
          <p:cNvSpPr>
            <a:spLocks noChangeShapeType="1"/>
          </p:cNvSpPr>
          <p:nvPr/>
        </p:nvSpPr>
        <p:spPr bwMode="auto">
          <a:xfrm>
            <a:off x="3003104" y="2405286"/>
            <a:ext cx="1295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Line 16"/>
          <p:cNvSpPr>
            <a:spLocks noChangeShapeType="1"/>
          </p:cNvSpPr>
          <p:nvPr/>
        </p:nvSpPr>
        <p:spPr bwMode="auto">
          <a:xfrm>
            <a:off x="3307904" y="2786286"/>
            <a:ext cx="1295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Line 17"/>
          <p:cNvSpPr>
            <a:spLocks noChangeShapeType="1"/>
          </p:cNvSpPr>
          <p:nvPr/>
        </p:nvSpPr>
        <p:spPr bwMode="auto">
          <a:xfrm>
            <a:off x="3307904" y="2786286"/>
            <a:ext cx="12954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Line 18"/>
          <p:cNvSpPr>
            <a:spLocks noChangeShapeType="1"/>
          </p:cNvSpPr>
          <p:nvPr/>
        </p:nvSpPr>
        <p:spPr bwMode="auto">
          <a:xfrm>
            <a:off x="3231704" y="2786286"/>
            <a:ext cx="12954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Line 19"/>
          <p:cNvSpPr>
            <a:spLocks noChangeShapeType="1"/>
          </p:cNvSpPr>
          <p:nvPr/>
        </p:nvSpPr>
        <p:spPr bwMode="auto">
          <a:xfrm>
            <a:off x="2545904" y="957486"/>
            <a:ext cx="2667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Line 20"/>
          <p:cNvSpPr>
            <a:spLocks noChangeShapeType="1"/>
          </p:cNvSpPr>
          <p:nvPr/>
        </p:nvSpPr>
        <p:spPr bwMode="auto">
          <a:xfrm>
            <a:off x="2241104" y="1338486"/>
            <a:ext cx="2667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Line 21"/>
          <p:cNvSpPr>
            <a:spLocks noChangeShapeType="1"/>
          </p:cNvSpPr>
          <p:nvPr/>
        </p:nvSpPr>
        <p:spPr bwMode="auto">
          <a:xfrm>
            <a:off x="1631504" y="1795686"/>
            <a:ext cx="2667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Line 22"/>
          <p:cNvSpPr>
            <a:spLocks noChangeShapeType="1"/>
          </p:cNvSpPr>
          <p:nvPr/>
        </p:nvSpPr>
        <p:spPr bwMode="auto">
          <a:xfrm>
            <a:off x="1555304" y="2100486"/>
            <a:ext cx="2667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Line 23"/>
          <p:cNvSpPr>
            <a:spLocks noChangeShapeType="1"/>
          </p:cNvSpPr>
          <p:nvPr/>
        </p:nvSpPr>
        <p:spPr bwMode="auto">
          <a:xfrm>
            <a:off x="1174304" y="2481486"/>
            <a:ext cx="2667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Line 24"/>
          <p:cNvSpPr>
            <a:spLocks noChangeShapeType="1"/>
          </p:cNvSpPr>
          <p:nvPr/>
        </p:nvSpPr>
        <p:spPr bwMode="auto">
          <a:xfrm>
            <a:off x="640904" y="2786286"/>
            <a:ext cx="2667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Line 25"/>
          <p:cNvSpPr>
            <a:spLocks noChangeShapeType="1"/>
          </p:cNvSpPr>
          <p:nvPr/>
        </p:nvSpPr>
        <p:spPr bwMode="auto">
          <a:xfrm>
            <a:off x="640904" y="2786286"/>
            <a:ext cx="2667000" cy="0"/>
          </a:xfrm>
          <a:prstGeom prst="line">
            <a:avLst/>
          </a:prstGeom>
          <a:noFill/>
          <a:ln w="76200">
            <a:solidFill>
              <a:srgbClr val="FF66CC"/>
            </a:solidFill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 Box 26"/>
          <p:cNvSpPr txBox="1">
            <a:spLocks noChangeArrowheads="1"/>
          </p:cNvSpPr>
          <p:nvPr/>
        </p:nvSpPr>
        <p:spPr bwMode="auto">
          <a:xfrm>
            <a:off x="1021904" y="2786286"/>
            <a:ext cx="32766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kumimoji="1"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+5</a:t>
            </a:r>
            <a:r>
              <a:rPr kumimoji="1"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厘米）</a:t>
            </a:r>
            <a:endParaRPr kumimoji="1" lang="zh-CN" altLang="en-US" sz="2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Line 27"/>
          <p:cNvSpPr>
            <a:spLocks noChangeShapeType="1"/>
          </p:cNvSpPr>
          <p:nvPr/>
        </p:nvSpPr>
        <p:spPr bwMode="auto">
          <a:xfrm>
            <a:off x="1326704" y="957486"/>
            <a:ext cx="0" cy="1828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Line 28"/>
          <p:cNvSpPr>
            <a:spLocks noChangeShapeType="1"/>
          </p:cNvSpPr>
          <p:nvPr/>
        </p:nvSpPr>
        <p:spPr bwMode="auto">
          <a:xfrm>
            <a:off x="2164904" y="1033686"/>
            <a:ext cx="0" cy="1828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Line 29"/>
          <p:cNvSpPr>
            <a:spLocks noChangeShapeType="1"/>
          </p:cNvSpPr>
          <p:nvPr/>
        </p:nvSpPr>
        <p:spPr bwMode="auto">
          <a:xfrm>
            <a:off x="3079304" y="957486"/>
            <a:ext cx="0" cy="1828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Line 30"/>
          <p:cNvSpPr>
            <a:spLocks noChangeShapeType="1"/>
          </p:cNvSpPr>
          <p:nvPr/>
        </p:nvSpPr>
        <p:spPr bwMode="auto">
          <a:xfrm>
            <a:off x="3841304" y="1033686"/>
            <a:ext cx="0" cy="1828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Line 31"/>
          <p:cNvSpPr>
            <a:spLocks noChangeShapeType="1"/>
          </p:cNvSpPr>
          <p:nvPr/>
        </p:nvSpPr>
        <p:spPr bwMode="auto">
          <a:xfrm>
            <a:off x="4527104" y="957486"/>
            <a:ext cx="0" cy="1828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Line 32"/>
          <p:cNvSpPr>
            <a:spLocks noChangeShapeType="1"/>
          </p:cNvSpPr>
          <p:nvPr/>
        </p:nvSpPr>
        <p:spPr bwMode="auto">
          <a:xfrm>
            <a:off x="1326704" y="1033686"/>
            <a:ext cx="0" cy="1828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Line 33"/>
          <p:cNvSpPr>
            <a:spLocks noChangeShapeType="1"/>
          </p:cNvSpPr>
          <p:nvPr/>
        </p:nvSpPr>
        <p:spPr bwMode="auto">
          <a:xfrm>
            <a:off x="1326704" y="957486"/>
            <a:ext cx="0" cy="1828800"/>
          </a:xfrm>
          <a:prstGeom prst="line">
            <a:avLst/>
          </a:prstGeom>
          <a:noFill/>
          <a:ln w="57150">
            <a:solidFill>
              <a:srgbClr val="FF3300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 Box 34"/>
          <p:cNvSpPr txBox="1">
            <a:spLocks noChangeArrowheads="1"/>
          </p:cNvSpPr>
          <p:nvPr/>
        </p:nvSpPr>
        <p:spPr bwMode="auto">
          <a:xfrm>
            <a:off x="1402904" y="1414686"/>
            <a:ext cx="152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kumimoji="1" lang="zh-CN" altLang="en-US" sz="2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 Box 35"/>
          <p:cNvSpPr txBox="1">
            <a:spLocks noChangeArrowheads="1"/>
          </p:cNvSpPr>
          <p:nvPr/>
        </p:nvSpPr>
        <p:spPr bwMode="auto">
          <a:xfrm>
            <a:off x="336104" y="195486"/>
            <a:ext cx="8382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AutoShape 37"/>
          <p:cNvSpPr>
            <a:spLocks noChangeArrowheads="1"/>
          </p:cNvSpPr>
          <p:nvPr/>
        </p:nvSpPr>
        <p:spPr bwMode="auto">
          <a:xfrm rot="10795688">
            <a:off x="6051104" y="805086"/>
            <a:ext cx="2590800" cy="1828800"/>
          </a:xfrm>
          <a:custGeom>
            <a:avLst/>
            <a:gdLst>
              <a:gd name="T0" fmla="*/ 2266950 w 21600"/>
              <a:gd name="T1" fmla="*/ 914400 h 21600"/>
              <a:gd name="T2" fmla="*/ 1295400 w 21600"/>
              <a:gd name="T3" fmla="*/ 1828800 h 21600"/>
              <a:gd name="T4" fmla="*/ 323850 w 21600"/>
              <a:gd name="T5" fmla="*/ 914400 h 21600"/>
              <a:gd name="T6" fmla="*/ 12954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3399FF"/>
          </a:solidFill>
          <a:ln w="57150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6" name="Text Box 38"/>
          <p:cNvSpPr txBox="1">
            <a:spLocks noChangeArrowheads="1"/>
          </p:cNvSpPr>
          <p:nvPr/>
        </p:nvSpPr>
        <p:spPr bwMode="auto">
          <a:xfrm>
            <a:off x="107504" y="3548286"/>
            <a:ext cx="93726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因为：平行四边形的面积  </a:t>
            </a:r>
            <a:r>
              <a:rPr kumimoji="1"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3+5</a:t>
            </a:r>
            <a:r>
              <a:rPr kumimoji="1"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×4</a:t>
            </a:r>
            <a:endParaRPr kumimoji="1"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Text Box 39"/>
          <p:cNvSpPr txBox="1">
            <a:spLocks noChangeArrowheads="1"/>
          </p:cNvSpPr>
          <p:nvPr/>
        </p:nvSpPr>
        <p:spPr bwMode="auto">
          <a:xfrm>
            <a:off x="467544" y="4299942"/>
            <a:ext cx="82296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所以：一个梯形的面积  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 + 5)×4÷2</a:t>
            </a:r>
            <a:endParaRPr kumimoji="1"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Rectangle 46"/>
          <p:cNvSpPr>
            <a:spLocks noChangeArrowheads="1"/>
          </p:cNvSpPr>
          <p:nvPr/>
        </p:nvSpPr>
        <p:spPr bwMode="auto">
          <a:xfrm>
            <a:off x="6736904" y="195486"/>
            <a:ext cx="17526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kumimoji="1" lang="zh-CN" altLang="en-US" sz="2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Rectangle 47"/>
          <p:cNvSpPr>
            <a:spLocks noChangeArrowheads="1"/>
          </p:cNvSpPr>
          <p:nvPr/>
        </p:nvSpPr>
        <p:spPr bwMode="auto">
          <a:xfrm>
            <a:off x="6889304" y="2710086"/>
            <a:ext cx="21336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1"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kumimoji="1" lang="zh-CN" altLang="en-US" sz="2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6" name="Line 48"/>
          <p:cNvSpPr>
            <a:spLocks noChangeShapeType="1"/>
          </p:cNvSpPr>
          <p:nvPr/>
        </p:nvSpPr>
        <p:spPr bwMode="auto">
          <a:xfrm>
            <a:off x="6736904" y="805086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</a:ln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7" name="Text Box 49"/>
          <p:cNvSpPr txBox="1">
            <a:spLocks noChangeArrowheads="1"/>
          </p:cNvSpPr>
          <p:nvPr/>
        </p:nvSpPr>
        <p:spPr bwMode="auto">
          <a:xfrm>
            <a:off x="6660704" y="2176686"/>
            <a:ext cx="441146" cy="4001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┓</a:t>
            </a:r>
            <a:endParaRPr lang="en-US" altLang="zh-CN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" name="Rectangle 50"/>
          <p:cNvSpPr>
            <a:spLocks noChangeArrowheads="1"/>
          </p:cNvSpPr>
          <p:nvPr/>
        </p:nvSpPr>
        <p:spPr bwMode="auto">
          <a:xfrm>
            <a:off x="6813104" y="1414686"/>
            <a:ext cx="25146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kumimoji="1"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9" name="Text Box 52"/>
          <p:cNvSpPr txBox="1">
            <a:spLocks noChangeArrowheads="1"/>
          </p:cNvSpPr>
          <p:nvPr/>
        </p:nvSpPr>
        <p:spPr bwMode="auto">
          <a:xfrm>
            <a:off x="4139952" y="3147814"/>
            <a:ext cx="482453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梯形的面积＝</a:t>
            </a:r>
            <a:r>
              <a:rPr kumimoji="1"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（上底＋下底）</a:t>
            </a:r>
            <a:r>
              <a:rPr kumimoji="1" lang="en-US" altLang="zh-CN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1"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kumimoji="1" lang="en-US" altLang="zh-CN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kumimoji="1"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两个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梯形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8" grpId="0" animBg="1"/>
      <p:bldP spid="40" grpId="0" animBg="1"/>
      <p:bldP spid="41" grpId="0" animBg="1"/>
      <p:bldP spid="43" grpId="0" animBg="1"/>
      <p:bldP spid="44" grpId="0" animBg="1"/>
      <p:bldP spid="44" grpId="1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2" grpId="0" animBg="1"/>
      <p:bldP spid="63" grpId="0" animBg="1"/>
      <p:bldP spid="65" grpId="0" autoUpdateAnimBg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utoUpdateAnimBg="0"/>
      <p:bldP spid="76" grpId="0" autoUpdateAnimBg="0"/>
      <p:bldP spid="77" grpId="0" autoUpdateAnimBg="0"/>
      <p:bldP spid="8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>
            <a:hlinkClick r:id="rId1" action="ppaction://hlinkfile"/>
          </p:cNvPr>
          <p:cNvSpPr/>
          <p:nvPr/>
        </p:nvSpPr>
        <p:spPr>
          <a:xfrm>
            <a:off x="3349645" y="320373"/>
            <a:ext cx="3462308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不规则图形的面积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lum bright="-18000" contrast="42000"/>
          </a:blip>
          <a:srcRect/>
          <a:stretch>
            <a:fillRect/>
          </a:stretch>
        </p:blipFill>
        <p:spPr bwMode="auto">
          <a:xfrm>
            <a:off x="251056" y="1439058"/>
            <a:ext cx="4048802" cy="322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055" y="1268946"/>
            <a:ext cx="4752993" cy="382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836240"/>
            <a:ext cx="518603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估计下图的面积。（每个方格表示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平方米）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580112" y="1456135"/>
            <a:ext cx="27077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）个整格。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595987" y="2105422"/>
            <a:ext cx="35189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）个半格，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看作（     ）个整格。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868144" y="1491630"/>
            <a:ext cx="838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904532" y="2101230"/>
            <a:ext cx="838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6660232" y="2552586"/>
            <a:ext cx="9144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6061124" y="3324622"/>
            <a:ext cx="11079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18+14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6061124" y="3934222"/>
            <a:ext cx="189026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1" action="ppaction://hlinkfile"/>
          </p:cNvPr>
          <p:cNvSpPr/>
          <p:nvPr/>
        </p:nvSpPr>
        <p:spPr>
          <a:xfrm>
            <a:off x="3349645" y="320373"/>
            <a:ext cx="3829709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认识平方千米与公顷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75724" y="1216709"/>
            <a:ext cx="35125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hm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=10000 m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466124" y="2209800"/>
            <a:ext cx="397416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1km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 0000m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600" b="1" baseline="30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14091" y="2931790"/>
            <a:ext cx="563031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 0000÷10000=100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411761" y="3725619"/>
            <a:ext cx="576064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 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所以：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1km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=100hm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6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bldLvl="0" autoUpdateAnimBg="0"/>
      <p:bldP spid="1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lum bright="-24000" contrast="54000"/>
          </a:blip>
          <a:srcRect/>
          <a:stretch>
            <a:fillRect/>
          </a:stretch>
        </p:blipFill>
        <p:spPr bwMode="auto">
          <a:xfrm>
            <a:off x="1115616" y="987574"/>
            <a:ext cx="7128792" cy="150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15566"/>
            <a:ext cx="7272808" cy="171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圆角矩形 36"/>
          <p:cNvSpPr/>
          <p:nvPr/>
        </p:nvSpPr>
        <p:spPr>
          <a:xfrm>
            <a:off x="3489776" y="320373"/>
            <a:ext cx="2028132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859782"/>
            <a:ext cx="2730347" cy="21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2416" y="3384929"/>
            <a:ext cx="4136528" cy="1206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1979712" y="2571750"/>
            <a:ext cx="636584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（顶层根数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底层根数）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1275606"/>
            <a:ext cx="684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我们经常见到像这样堆放的圆木、钢管，通常用下面算法求总根数：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1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1144</Words>
  <Application>WPS 演示</Application>
  <PresentationFormat>全屏显示(16:9)</PresentationFormat>
  <Paragraphs>221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Italic</vt:lpstr>
      <vt:lpstr>等线</vt:lpstr>
      <vt:lpstr>Calibri</vt:lpstr>
      <vt:lpstr>微软雅黑</vt:lpstr>
      <vt:lpstr>Arial Unicode MS</vt:lpstr>
      <vt:lpstr>1_Office 主题​​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2023-08-28T08:57:38Z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37561122CCCA48898049F9471974CF3C_12</vt:lpwstr>
  </property>
</Properties>
</file>