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1" r:id="rId3"/>
  </p:sldMasterIdLst>
  <p:notesMasterIdLst>
    <p:notesMasterId r:id="rId18"/>
  </p:notesMasterIdLst>
  <p:sldIdLst>
    <p:sldId id="256" r:id="rId4"/>
    <p:sldId id="278" r:id="rId5"/>
    <p:sldId id="284" r:id="rId6"/>
    <p:sldId id="280" r:id="rId7"/>
    <p:sldId id="259" r:id="rId8"/>
    <p:sldId id="285" r:id="rId9"/>
    <p:sldId id="302" r:id="rId10"/>
    <p:sldId id="260" r:id="rId11"/>
    <p:sldId id="303" r:id="rId12"/>
    <p:sldId id="258" r:id="rId13"/>
    <p:sldId id="281" r:id="rId14"/>
    <p:sldId id="306" r:id="rId15"/>
    <p:sldId id="307" r:id="rId16"/>
    <p:sldId id="271" r:id="rId17"/>
  </p:sldIdLst>
  <p:sldSz cx="9144000" cy="5143500" type="screen16x9"/>
  <p:notesSz cx="6858000" cy="9144000"/>
  <p:custDataLst>
    <p:tags r:id="rId2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7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757" autoAdjust="0"/>
    <p:restoredTop sz="99852" autoAdjust="0"/>
  </p:normalViewPr>
  <p:slideViewPr>
    <p:cSldViewPr showGuides="1">
      <p:cViewPr varScale="1">
        <p:scale>
          <a:sx n="112" d="100"/>
          <a:sy n="112" d="100"/>
        </p:scale>
        <p:origin x="108" y="216"/>
      </p:cViewPr>
      <p:guideLst>
        <p:guide orient="horz" pos="1620"/>
        <p:guide pos="287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FE398D-4A6D-4A89-878E-D06F3B18425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42598A-38C8-440D-9ACC-6AC12EB8EB1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image" Target="../media/image4.png"/><Relationship Id="rId6" Type="http://schemas.openxmlformats.org/officeDocument/2006/relationships/slide" Target="../slides/slide1.xml"/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6" Type="http://schemas.openxmlformats.org/officeDocument/2006/relationships/theme" Target="../theme/theme2.xml"/><Relationship Id="rId5" Type="http://schemas.openxmlformats.org/officeDocument/2006/relationships/image" Target="../media/image2.png"/><Relationship Id="rId4" Type="http://schemas.openxmlformats.org/officeDocument/2006/relationships/image" Target="../media/image3.png"/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1990"/>
            <a:ext cx="9144000" cy="411507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241176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179705" y="92710"/>
            <a:ext cx="131635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小数混合运算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 userDrawn="1"/>
        </p:nvGrpSpPr>
        <p:grpSpPr>
          <a:xfrm>
            <a:off x="8038958" y="4772781"/>
            <a:ext cx="1105042" cy="370719"/>
            <a:chOff x="7643422" y="4681236"/>
            <a:chExt cx="1105042" cy="370719"/>
          </a:xfrm>
        </p:grpSpPr>
        <p:pic>
          <p:nvPicPr>
            <p:cNvPr id="11" name="图片 10">
              <a:hlinkClick r:id="rId6" action="ppaction://hlinksldjump"/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2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1990"/>
            <a:ext cx="9144000" cy="411507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</p:sldLayoutIdLst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.xml"/><Relationship Id="rId7" Type="http://schemas.openxmlformats.org/officeDocument/2006/relationships/image" Target="../media/image6.png"/><Relationship Id="rId6" Type="http://schemas.openxmlformats.org/officeDocument/2006/relationships/slide" Target="slide12.xml"/><Relationship Id="rId5" Type="http://schemas.openxmlformats.org/officeDocument/2006/relationships/slide" Target="slide1.xml"/><Relationship Id="rId4" Type="http://schemas.openxmlformats.org/officeDocument/2006/relationships/slide" Target="slide14.xml"/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image" Target="../media/image5.em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7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slide" Target="slide5.xml"/><Relationship Id="rId2" Type="http://schemas.openxmlformats.org/officeDocument/2006/relationships/image" Target="../media/image14.jpeg"/><Relationship Id="rId1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339102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西师大版  数学  五年级  上册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单圆角矩形 1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单圆角矩形 11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3" name="单圆角矩形 12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872147" y="1435155"/>
            <a:ext cx="5189220" cy="1083945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6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小数混合运算</a:t>
            </a:r>
            <a:endParaRPr lang="zh-CN" altLang="en-US" sz="66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209945" y="2952109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课前导入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探究新知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课堂小结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课后作业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12693" y="519703"/>
            <a:ext cx="3200400" cy="68389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000" b="1" dirty="0">
                <a:solidFill>
                  <a:srgbClr val="0050AA"/>
                </a:solidFill>
                <a:latin typeface="+mj-ea"/>
                <a:ea typeface="+mj-ea"/>
              </a:rPr>
              <a:t>小数混合运算</a:t>
            </a:r>
            <a:endParaRPr lang="zh-CN" altLang="en-US" sz="4000" b="1" dirty="0">
              <a:solidFill>
                <a:srgbClr val="0050AA"/>
              </a:solidFill>
              <a:latin typeface="+mj-ea"/>
              <a:ea typeface="+mj-ea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课堂练习</a:t>
            </a:r>
            <a:endParaRPr lang="zh-CN" altLang="en-US" sz="2800" b="1" dirty="0">
              <a:latin typeface="+mj-ea"/>
              <a:ea typeface="+mj-ea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385539"/>
              <a:ext cx="407035" cy="6299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+mj-ea"/>
                  <a:ea typeface="+mj-ea"/>
                </a:rPr>
                <a:t>4</a:t>
              </a:r>
              <a:endParaRPr kumimoji="1" lang="en-US" altLang="zh-CN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54305" y="2032635"/>
            <a:ext cx="2543810" cy="203327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2323465" y="1339850"/>
            <a:ext cx="5448935" cy="3223895"/>
            <a:chOff x="7794" y="3021"/>
            <a:chExt cx="3913" cy="2638"/>
          </a:xfrm>
        </p:grpSpPr>
        <p:sp>
          <p:nvSpPr>
            <p:cNvPr id="19459" name="Rectangle 3"/>
            <p:cNvSpPr/>
            <p:nvPr/>
          </p:nvSpPr>
          <p:spPr>
            <a:xfrm>
              <a:off x="7794" y="3071"/>
              <a:ext cx="3913" cy="228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ctr">
                <a:lnSpc>
                  <a:spcPct val="110000"/>
                </a:lnSpc>
                <a:buFont typeface="Arial" panose="020B0604020202020204" pitchFamily="34" charset="0"/>
                <a:buNone/>
              </a:pPr>
              <a:r>
                <a: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 </a:t>
              </a: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综合算式</a:t>
              </a:r>
              <a:endPara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  <a:p>
              <a:pPr>
                <a:lnSpc>
                  <a:spcPct val="110000"/>
                </a:lnSpc>
                <a:buFont typeface="Arial" panose="020B0604020202020204" pitchFamily="34" charset="0"/>
                <a:buNone/>
              </a:pPr>
              <a:r>
                <a:rPr lang="zh-CN" altLang="en-US" sz="32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       </a:t>
              </a:r>
              <a:r>
                <a:rPr lang="en-US" altLang="zh-CN" sz="32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20-</a:t>
              </a:r>
              <a:r>
                <a:rPr lang="zh-CN" altLang="en-US" sz="32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（</a:t>
              </a:r>
              <a:r>
                <a:rPr lang="en-US" altLang="zh-CN" sz="32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3.5×3+6.3</a:t>
              </a:r>
              <a:r>
                <a:rPr lang="zh-CN" altLang="en-US" sz="32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）</a:t>
              </a:r>
              <a:endPara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  <a:p>
              <a:pPr>
                <a:lnSpc>
                  <a:spcPct val="110000"/>
                </a:lnSpc>
                <a:buFont typeface="Arial" panose="020B0604020202020204" pitchFamily="34" charset="0"/>
                <a:buNone/>
              </a:pPr>
              <a:r>
                <a:rPr lang="zh-CN" altLang="en-US" sz="32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    ＝</a:t>
              </a:r>
              <a:r>
                <a:rPr lang="en-US" altLang="zh-CN" sz="32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20-</a:t>
              </a:r>
              <a:r>
                <a:rPr lang="zh-CN" altLang="en-US" sz="32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（</a:t>
              </a:r>
              <a:r>
                <a:rPr lang="en-US" altLang="zh-CN" sz="32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10.5</a:t>
              </a:r>
              <a:r>
                <a:rPr lang="zh-CN" altLang="en-US" sz="32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＋</a:t>
              </a:r>
              <a:r>
                <a:rPr lang="en-US" altLang="zh-CN" sz="32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6.3</a:t>
              </a:r>
              <a:r>
                <a:rPr lang="zh-CN" altLang="en-US" sz="32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）</a:t>
              </a:r>
              <a:endPara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  <a:p>
              <a:pPr>
                <a:lnSpc>
                  <a:spcPct val="110000"/>
                </a:lnSpc>
                <a:buFont typeface="Arial" panose="020B0604020202020204" pitchFamily="34" charset="0"/>
                <a:buNone/>
              </a:pPr>
              <a:r>
                <a:rPr lang="zh-CN" altLang="en-US" sz="32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    ＝</a:t>
              </a:r>
              <a:r>
                <a:rPr lang="en-US" altLang="zh-CN" sz="32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20</a:t>
              </a:r>
              <a:r>
                <a:rPr lang="zh-CN" altLang="en-US" sz="32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－</a:t>
              </a:r>
              <a:r>
                <a:rPr lang="en-US" altLang="zh-CN" sz="32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16.8</a:t>
              </a:r>
              <a:endPara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  <a:p>
              <a:pPr>
                <a:lnSpc>
                  <a:spcPct val="110000"/>
                </a:lnSpc>
                <a:buFont typeface="Arial" panose="020B0604020202020204" pitchFamily="34" charset="0"/>
                <a:buNone/>
              </a:pPr>
              <a:r>
                <a:rPr lang="en-US" altLang="zh-CN" sz="32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    </a:t>
              </a:r>
              <a:r>
                <a:rPr lang="zh-CN" altLang="en-US" sz="32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＝</a:t>
              </a:r>
              <a:r>
                <a:rPr lang="en-US" altLang="zh-CN" sz="32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3.2</a:t>
              </a:r>
              <a:r>
                <a:rPr lang="zh-CN" altLang="en-US" sz="32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（元）</a:t>
              </a:r>
              <a:endPara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  <p:sp>
          <p:nvSpPr>
            <p:cNvPr id="19462" name="AutoShape 6"/>
            <p:cNvSpPr/>
            <p:nvPr/>
          </p:nvSpPr>
          <p:spPr>
            <a:xfrm>
              <a:off x="8213" y="3021"/>
              <a:ext cx="3231" cy="2638"/>
            </a:xfrm>
            <a:prstGeom prst="roundRect">
              <a:avLst>
                <a:gd name="adj" fmla="val 16667"/>
              </a:avLst>
            </a:prstGeom>
            <a:noFill/>
            <a:ln w="9525" cap="flat" cmpd="sng">
              <a:solidFill>
                <a:srgbClr val="008000"/>
              </a:solidFill>
              <a:prstDash val="sysDot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>
                <a:buFont typeface="Arial" panose="020B0604020202020204" pitchFamily="34" charset="0"/>
                <a:buNone/>
              </a:pPr>
              <a:endParaRPr sz="3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1505585" y="580390"/>
            <a:ext cx="6000750" cy="5429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>
              <a:lnSpc>
                <a:spcPct val="105000"/>
              </a:lnSpc>
              <a:spcBef>
                <a:spcPct val="25000"/>
              </a:spcBef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买两种商品后还剩多少元？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2914" name="Rectangle 4"/>
          <p:cNvSpPr/>
          <p:nvPr/>
        </p:nvSpPr>
        <p:spPr>
          <a:xfrm>
            <a:off x="395536" y="555526"/>
            <a:ext cx="4957445" cy="209191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20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－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3.5×3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－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6.3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＝ 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20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－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10.5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－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6.3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＝ 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9.5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－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6.3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＝ 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3.2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（元）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5" name="Rectangle 5"/>
          <p:cNvSpPr/>
          <p:nvPr/>
        </p:nvSpPr>
        <p:spPr>
          <a:xfrm>
            <a:off x="4139953" y="555526"/>
            <a:ext cx="4536504" cy="209191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20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－（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3.5×3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＋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6.3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＝ 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－（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10.5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＋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6.3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＝ 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20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－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16.8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＝ 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3.2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（元）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6" name="Text Box 6"/>
          <p:cNvSpPr txBox="1"/>
          <p:nvPr/>
        </p:nvSpPr>
        <p:spPr>
          <a:xfrm>
            <a:off x="1294435" y="2868308"/>
            <a:ext cx="6555129" cy="1693349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noFill/>
          </a:ln>
          <a:effectLst>
            <a:outerShdw blurRad="50800" dist="2540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观察两组算式，小数四则混合运算的运算顺序是怎样的？和整数四则混合运算的运算顺序有什么联系？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2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22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2914" grpId="0"/>
      <p:bldP spid="5" grpId="0"/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3938" name="Rectangle 2"/>
          <p:cNvSpPr/>
          <p:nvPr/>
        </p:nvSpPr>
        <p:spPr>
          <a:xfrm>
            <a:off x="1141095" y="1297305"/>
            <a:ext cx="6861810" cy="1938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说一说下面算式的运算顺序，再计算。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zh-CN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0.36÷</a:t>
            </a: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［（</a:t>
            </a:r>
            <a:r>
              <a:rPr lang="en-US" altLang="zh-CN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6.1</a:t>
            </a: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－</a:t>
            </a:r>
            <a:r>
              <a:rPr lang="en-US" altLang="zh-CN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4.6</a:t>
            </a: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</a:t>
            </a:r>
            <a:r>
              <a:rPr lang="en-US" altLang="zh-CN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×0.8</a:t>
            </a: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］</a:t>
            </a:r>
            <a:endParaRPr lang="zh-CN" altLang="en-US" sz="36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164171" y="3407569"/>
            <a:ext cx="814388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l">
              <a:buFont typeface="Arial" panose="020B0604020202020204" pitchFamily="34" charset="0"/>
            </a:pPr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①</a:t>
            </a:r>
            <a:endParaRPr lang="en-US" altLang="zh-CN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965166" y="3407569"/>
            <a:ext cx="814388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③</a:t>
            </a:r>
            <a:endParaRPr lang="en-US" altLang="zh-CN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932567" y="3407569"/>
            <a:ext cx="814388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l">
              <a:buFont typeface="Arial" panose="020B0604020202020204" pitchFamily="34" charset="0"/>
            </a:pPr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②</a:t>
            </a:r>
            <a:endParaRPr lang="en-US" altLang="zh-CN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770" y="492125"/>
            <a:ext cx="367030" cy="456565"/>
          </a:xfrm>
          <a:prstGeom prst="rect">
            <a:avLst/>
          </a:prstGeom>
        </p:spPr>
      </p:pic>
      <p:sp>
        <p:nvSpPr>
          <p:cNvPr id="34" name="文本框 14"/>
          <p:cNvSpPr txBox="1"/>
          <p:nvPr/>
        </p:nvSpPr>
        <p:spPr>
          <a:xfrm>
            <a:off x="611505" y="411480"/>
            <a:ext cx="1847215" cy="56197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3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239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3938" grpId="0"/>
      <p:bldP spid="2" grpId="0"/>
      <p:bldP spid="3" grpId="0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4962" name="Rectangle 4"/>
          <p:cNvSpPr/>
          <p:nvPr/>
        </p:nvSpPr>
        <p:spPr>
          <a:xfrm>
            <a:off x="467544" y="627534"/>
            <a:ext cx="8450580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用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30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元买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瓶酱油和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瓶醋，还剩多少元？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424963" name="Picture 8" descr="小数五年级上册_页面_07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2655" t="43843" r="23772" b="46150"/>
          <a:stretch>
            <a:fillRect/>
          </a:stretch>
        </p:blipFill>
        <p:spPr>
          <a:xfrm>
            <a:off x="683761" y="1468750"/>
            <a:ext cx="7715250" cy="202501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1986146" y="3689345"/>
            <a:ext cx="603377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30-6.4×3-8.7=2.1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（元）</a:t>
            </a:r>
            <a:endParaRPr lang="zh-CN" altLang="en-US" sz="4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4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24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4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249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496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706122" y="1751774"/>
            <a:ext cx="7500895" cy="2620176"/>
          </a:xfrm>
          <a:prstGeom prst="rect">
            <a:avLst/>
          </a:prstGeom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12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843808" y="2025669"/>
            <a:ext cx="33123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小数混合运算的方法：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75656" y="2679389"/>
            <a:ext cx="66247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与整数混合运算的方法相同。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475656" y="3294359"/>
            <a:ext cx="61206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有括号先算括号里面的，先乘除后加减。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  <p:bldP spid="10" grpId="0"/>
      <p:bldP spid="1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308304" y="1127089"/>
            <a:ext cx="1656540" cy="1324110"/>
          </a:xfrm>
          <a:prstGeom prst="rect">
            <a:avLst/>
          </a:prstGeom>
        </p:spPr>
      </p:pic>
      <p:sp>
        <p:nvSpPr>
          <p:cNvPr id="10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课前导入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sp>
        <p:nvSpPr>
          <p:cNvPr id="22" name="AutoShape 3"/>
          <p:cNvSpPr/>
          <p:nvPr/>
        </p:nvSpPr>
        <p:spPr>
          <a:xfrm>
            <a:off x="4982210" y="948690"/>
            <a:ext cx="2468245" cy="1339850"/>
          </a:xfrm>
          <a:prstGeom prst="wedgeRoundRectCallout">
            <a:avLst>
              <a:gd name="adj1" fmla="val 53382"/>
              <a:gd name="adj2" fmla="val 28859"/>
              <a:gd name="adj3" fmla="val 16667"/>
            </a:avLst>
          </a:prstGeom>
          <a:solidFill>
            <a:srgbClr val="FFF3CD"/>
          </a:solidFill>
          <a:ln w="28575" cap="flat" cmpd="sng">
            <a:solidFill>
              <a:srgbClr val="00B0F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0000" tIns="46800" rIns="90000" bIns="46800"/>
          <a:lstStyle/>
          <a:p>
            <a:pPr latinLnBrk="1">
              <a:spcBef>
                <a:spcPct val="50000"/>
              </a:spcBef>
              <a:defRPr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整数四则混合运算的运算顺序是怎样的？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19200" y="1621155"/>
            <a:ext cx="2843530" cy="255333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3+15-16=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algn="l"/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algn="l"/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9×（18-16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）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=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algn="l"/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algn="l"/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26-2×5=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186430" y="3590925"/>
            <a:ext cx="59309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16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095625" y="1621155"/>
            <a:ext cx="38798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2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275455" y="2606040"/>
            <a:ext cx="59309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18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ldLvl="0" animBg="1"/>
      <p:bldP spid="3" grpId="0"/>
      <p:bldP spid="7" grpId="0"/>
      <p:bldP spid="12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3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6182" y="462921"/>
            <a:ext cx="1799844" cy="1438656"/>
          </a:xfrm>
          <a:prstGeom prst="rect">
            <a:avLst/>
          </a:prstGeom>
        </p:spPr>
      </p:pic>
      <p:sp>
        <p:nvSpPr>
          <p:cNvPr id="5" name="圆角矩形标注 4"/>
          <p:cNvSpPr/>
          <p:nvPr/>
        </p:nvSpPr>
        <p:spPr bwMode="auto">
          <a:xfrm>
            <a:off x="3763645" y="626169"/>
            <a:ext cx="3184525" cy="578368"/>
          </a:xfrm>
          <a:prstGeom prst="wedgeRoundRectCallout">
            <a:avLst>
              <a:gd name="adj1" fmla="val 59016"/>
              <a:gd name="adj2" fmla="val 27340"/>
              <a:gd name="adj3" fmla="val 16667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/>
          <a:p>
            <a:pPr>
              <a:spcBef>
                <a:spcPct val="0"/>
              </a:spcBef>
            </a:pPr>
            <a:r>
              <a:rPr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还剩多少元？</a:t>
            </a:r>
            <a:endParaRPr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18820" name="Picture 27" descr="小数五年级上册_页面_070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7297" t="25391" r="10294" b="46150"/>
          <a:stretch>
            <a:fillRect/>
          </a:stretch>
        </p:blipFill>
        <p:spPr>
          <a:xfrm>
            <a:off x="1129030" y="1200785"/>
            <a:ext cx="6381750" cy="352361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8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18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953385" y="782320"/>
            <a:ext cx="4949825" cy="2306955"/>
          </a:xfrm>
          <a:prstGeom prst="rect">
            <a:avLst/>
          </a:prstGeom>
          <a:solidFill>
            <a:schemeClr val="bg1">
              <a:lumMod val="75000"/>
            </a:schemeClr>
          </a:solidFill>
          <a:effectLst>
            <a:outerShdw blurRad="50800" dist="1524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每本笔记本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3.5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元，每支笔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6.3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元，用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20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元买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3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本笔记本和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1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支笔，还剩多少元？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00" t="1700" r="11733" b="4393"/>
          <a:stretch>
            <a:fillRect/>
          </a:stretch>
        </p:blipFill>
        <p:spPr>
          <a:xfrm>
            <a:off x="360045" y="2433955"/>
            <a:ext cx="2428240" cy="2187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449" t="4802" r="11672" b="4788"/>
          <a:stretch>
            <a:fillRect/>
          </a:stretch>
        </p:blipFill>
        <p:spPr>
          <a:xfrm>
            <a:off x="1583690" y="586740"/>
            <a:ext cx="880110" cy="887095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450" y="2845435"/>
            <a:ext cx="1997710" cy="1597025"/>
          </a:xfrm>
          <a:prstGeom prst="rect">
            <a:avLst/>
          </a:prstGeom>
        </p:spPr>
      </p:pic>
      <p:sp>
        <p:nvSpPr>
          <p:cNvPr id="419845" name="Rectangle 5"/>
          <p:cNvSpPr/>
          <p:nvPr/>
        </p:nvSpPr>
        <p:spPr>
          <a:xfrm>
            <a:off x="2554923" y="1399858"/>
            <a:ext cx="1970405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l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【方案一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】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3075" name="Text Box 3">
            <a:hlinkClick r:id="rId3" action="ppaction://hlinksldjump"/>
          </p:cNvPr>
          <p:cNvSpPr txBox="1"/>
          <p:nvPr/>
        </p:nvSpPr>
        <p:spPr>
          <a:xfrm>
            <a:off x="2463800" y="2052320"/>
            <a:ext cx="5906770" cy="21583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457200" indent="-457200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1. 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买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本笔记本要多元？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457200" indent="-457200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2. 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买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本笔记本后还剩多少元？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457200" indent="-457200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3. 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剩下的钱再买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支笔后，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457200" indent="-457200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还剩多少元？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198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45" grpId="0"/>
      <p:bldP spid="3075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08585" y="3345180"/>
            <a:ext cx="2156460" cy="1724025"/>
          </a:xfrm>
          <a:prstGeom prst="rect">
            <a:avLst/>
          </a:prstGeom>
        </p:spPr>
      </p:pic>
      <p:sp>
        <p:nvSpPr>
          <p:cNvPr id="13" name="云形标注 12"/>
          <p:cNvSpPr/>
          <p:nvPr/>
        </p:nvSpPr>
        <p:spPr bwMode="auto">
          <a:xfrm>
            <a:off x="479425" y="1827187"/>
            <a:ext cx="1744345" cy="1490395"/>
          </a:xfrm>
          <a:prstGeom prst="cloudCallout">
            <a:avLst>
              <a:gd name="adj1" fmla="val -18754"/>
              <a:gd name="adj2" fmla="val 83398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可以列乘法算式计算。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9846" name="Rectangle 6"/>
          <p:cNvSpPr/>
          <p:nvPr/>
        </p:nvSpPr>
        <p:spPr>
          <a:xfrm>
            <a:off x="3001645" y="1075690"/>
            <a:ext cx="2224405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【方案二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】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76" name="Text Box 4"/>
          <p:cNvSpPr txBox="1"/>
          <p:nvPr/>
        </p:nvSpPr>
        <p:spPr>
          <a:xfrm>
            <a:off x="3001645" y="2218055"/>
            <a:ext cx="4489450" cy="18630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342900" indent="-342900">
              <a:lnSpc>
                <a:spcPct val="120000"/>
              </a:lnSpc>
              <a:buFont typeface="Arial" panose="020B0604020202020204" pitchFamily="34" charset="0"/>
              <a:buAutoNum type="arabicPeriod"/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买两种商品一共用去多少元？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342900" indent="-342900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2. 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还剩多少元？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198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0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0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419846" grpId="0"/>
      <p:bldP spid="3076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0866" name="Text Box 2"/>
          <p:cNvSpPr txBox="1"/>
          <p:nvPr/>
        </p:nvSpPr>
        <p:spPr>
          <a:xfrm>
            <a:off x="1284605" y="1097280"/>
            <a:ext cx="6643370" cy="28765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05000"/>
              </a:lnSpc>
              <a:spcBef>
                <a:spcPct val="25000"/>
              </a:spcBef>
              <a:buFont typeface="Arial" panose="020B0604020202020204" pitchFamily="34" charset="0"/>
              <a:buNone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1.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买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本笔记本多少元？      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05000"/>
              </a:lnSpc>
              <a:spcBef>
                <a:spcPct val="25000"/>
              </a:spcBef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 </a:t>
            </a:r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3.5×3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＝</a:t>
            </a:r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10.5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（元）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05000"/>
              </a:lnSpc>
              <a:spcBef>
                <a:spcPct val="25000"/>
              </a:spcBef>
              <a:buFont typeface="Arial" panose="020B0604020202020204" pitchFamily="34" charset="0"/>
              <a:buNone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2.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买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本笔记本后还剩多少元？      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05000"/>
              </a:lnSpc>
              <a:spcBef>
                <a:spcPct val="25000"/>
              </a:spcBef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 </a:t>
            </a:r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20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－</a:t>
            </a:r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10.5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＝</a:t>
            </a:r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9.5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（元）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05000"/>
              </a:lnSpc>
              <a:spcBef>
                <a:spcPct val="25000"/>
              </a:spcBef>
              <a:buFont typeface="Arial" panose="020B0604020202020204" pitchFamily="34" charset="0"/>
              <a:buNone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3.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剩下的钱再买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支笔后，还剩多少元？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05000"/>
              </a:lnSpc>
              <a:spcBef>
                <a:spcPct val="25000"/>
              </a:spcBef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 </a:t>
            </a:r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9.5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－</a:t>
            </a:r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6.3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＝</a:t>
            </a:r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3.2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（元）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                       </a:t>
            </a:r>
            <a:endParaRPr lang="zh-CN" altLang="en-US" sz="2400" b="1" u="sng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20868" name="Rectangle 8"/>
          <p:cNvSpPr/>
          <p:nvPr/>
        </p:nvSpPr>
        <p:spPr>
          <a:xfrm>
            <a:off x="4461114" y="4086305"/>
            <a:ext cx="2867025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答：还剩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3.2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元。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20869" name="Text Box 9"/>
          <p:cNvSpPr txBox="1"/>
          <p:nvPr/>
        </p:nvSpPr>
        <p:spPr>
          <a:xfrm>
            <a:off x="3653631" y="487521"/>
            <a:ext cx="1726406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方案一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208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8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208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8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208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8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208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8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208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8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208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86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42086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420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0866" grpId="0" build="p"/>
      <p:bldP spid="420868" grpId="0"/>
      <p:bldP spid="42086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1339850" y="499745"/>
            <a:ext cx="629031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买3本笔记本，剩下的钱再买1支笔后，还剩多少元？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云形标注 21"/>
          <p:cNvSpPr/>
          <p:nvPr/>
        </p:nvSpPr>
        <p:spPr bwMode="auto">
          <a:xfrm>
            <a:off x="395605" y="1714882"/>
            <a:ext cx="2895600" cy="1869947"/>
          </a:xfrm>
          <a:prstGeom prst="cloudCallout">
            <a:avLst>
              <a:gd name="adj1" fmla="val -28611"/>
              <a:gd name="adj2" fmla="val 81413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先求什么，再求什么，用乘法计算。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3410777"/>
            <a:ext cx="2025060" cy="1618676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3291205" y="1715135"/>
            <a:ext cx="4972685" cy="2620439"/>
            <a:chOff x="7626" y="3021"/>
            <a:chExt cx="3913" cy="2638"/>
          </a:xfrm>
        </p:grpSpPr>
        <p:sp>
          <p:nvSpPr>
            <p:cNvPr id="5124" name="Rectangle 4"/>
            <p:cNvSpPr/>
            <p:nvPr/>
          </p:nvSpPr>
          <p:spPr>
            <a:xfrm>
              <a:off x="7626" y="3071"/>
              <a:ext cx="3913" cy="247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ctr">
                <a:lnSpc>
                  <a:spcPct val="110000"/>
                </a:lnSpc>
                <a:buFont typeface="Arial" panose="020B0604020202020204" pitchFamily="34" charset="0"/>
                <a:buNone/>
              </a:pPr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    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综合算式</a:t>
              </a:r>
              <a:endPara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  <a:p>
              <a:pPr>
                <a:lnSpc>
                  <a:spcPct val="110000"/>
                </a:lnSpc>
                <a:buFont typeface="Arial" panose="020B0604020202020204" pitchFamily="34" charset="0"/>
                <a:buNone/>
              </a:pP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        </a:t>
              </a:r>
              <a:r>
                <a:rPr lang="en-US" altLang="zh-CN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20</a:t>
              </a:r>
              <a:r>
                <a: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－</a:t>
              </a:r>
              <a:r>
                <a:rPr lang="en-US" altLang="zh-CN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3.5×3</a:t>
              </a:r>
              <a:r>
                <a: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－</a:t>
              </a:r>
              <a:r>
                <a:rPr lang="en-US" altLang="zh-CN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6.3</a:t>
              </a:r>
              <a:endPara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  <a:p>
              <a:pPr>
                <a:lnSpc>
                  <a:spcPct val="110000"/>
                </a:lnSpc>
                <a:buFont typeface="Arial" panose="020B0604020202020204" pitchFamily="34" charset="0"/>
                <a:buNone/>
              </a:pPr>
              <a:r>
                <a:rPr lang="en-US" altLang="zh-CN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     </a:t>
              </a:r>
              <a:r>
                <a: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＝</a:t>
              </a:r>
              <a:r>
                <a:rPr lang="en-US" altLang="zh-CN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20 </a:t>
              </a:r>
              <a:r>
                <a: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－</a:t>
              </a:r>
              <a:r>
                <a:rPr lang="en-US" altLang="zh-CN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10.5</a:t>
              </a:r>
              <a:r>
                <a: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－</a:t>
              </a:r>
              <a:r>
                <a:rPr lang="en-US" altLang="zh-CN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6.3</a:t>
              </a:r>
              <a:endPara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  <a:p>
              <a:pPr>
                <a:lnSpc>
                  <a:spcPct val="110000"/>
                </a:lnSpc>
                <a:buFont typeface="Arial" panose="020B0604020202020204" pitchFamily="34" charset="0"/>
                <a:buNone/>
              </a:pPr>
              <a:r>
                <a:rPr lang="en-US" altLang="zh-CN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     </a:t>
              </a:r>
              <a:r>
                <a: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＝</a:t>
              </a:r>
              <a:r>
                <a:rPr lang="en-US" altLang="zh-CN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9.5</a:t>
              </a:r>
              <a:r>
                <a: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－</a:t>
              </a:r>
              <a:r>
                <a:rPr lang="en-US" altLang="zh-CN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6.3</a:t>
              </a:r>
              <a:endPara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  <a:p>
              <a:pPr>
                <a:lnSpc>
                  <a:spcPct val="110000"/>
                </a:lnSpc>
                <a:buFont typeface="Arial" panose="020B0604020202020204" pitchFamily="34" charset="0"/>
                <a:buNone/>
              </a:pPr>
              <a:r>
                <a:rPr lang="en-US" altLang="zh-CN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     </a:t>
              </a:r>
              <a:r>
                <a: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＝</a:t>
              </a:r>
              <a:r>
                <a:rPr lang="en-US" altLang="zh-CN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3.2</a:t>
              </a:r>
              <a:r>
                <a: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（元）</a:t>
              </a:r>
              <a:endPara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  <p:sp>
          <p:nvSpPr>
            <p:cNvPr id="5130" name="AutoShape 10"/>
            <p:cNvSpPr/>
            <p:nvPr/>
          </p:nvSpPr>
          <p:spPr>
            <a:xfrm>
              <a:off x="8213" y="3021"/>
              <a:ext cx="3231" cy="2638"/>
            </a:xfrm>
            <a:prstGeom prst="roundRect">
              <a:avLst>
                <a:gd name="adj" fmla="val 16667"/>
              </a:avLst>
            </a:prstGeom>
            <a:noFill/>
            <a:ln w="9525" cap="flat" cmpd="sng">
              <a:solidFill>
                <a:srgbClr val="008000"/>
              </a:solidFill>
              <a:prstDash val="sysDot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>
                <a:buFont typeface="Arial" panose="020B0604020202020204" pitchFamily="34" charset="0"/>
                <a:buNone/>
              </a:pPr>
              <a:endParaRPr sz="2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1890" name="Text Box 2"/>
          <p:cNvSpPr txBox="1"/>
          <p:nvPr/>
        </p:nvSpPr>
        <p:spPr>
          <a:xfrm>
            <a:off x="1074420" y="1044575"/>
            <a:ext cx="6143625" cy="33420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342900" indent="-342900">
              <a:lnSpc>
                <a:spcPct val="105000"/>
              </a:lnSpc>
              <a:spcBef>
                <a:spcPct val="25000"/>
              </a:spcBef>
              <a:buFont typeface="Arial" panose="020B0604020202020204" pitchFamily="34" charset="0"/>
              <a:buAutoNum type="arabicPeriod"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买两种商品一共用去多少元？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342900" indent="-342900">
              <a:lnSpc>
                <a:spcPct val="105000"/>
              </a:lnSpc>
              <a:spcBef>
                <a:spcPct val="25000"/>
              </a:spcBef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     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3.5×3 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＋ 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6.3 </a:t>
            </a:r>
            <a:endParaRPr lang="en-US" altLang="zh-CN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342900" indent="-342900">
              <a:lnSpc>
                <a:spcPct val="105000"/>
              </a:lnSpc>
              <a:spcBef>
                <a:spcPct val="25000"/>
              </a:spcBef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  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＝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10.5 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＋ 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6.3</a:t>
            </a:r>
            <a:endParaRPr lang="en-US" altLang="zh-CN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342900" indent="-342900">
              <a:lnSpc>
                <a:spcPct val="105000"/>
              </a:lnSpc>
              <a:spcBef>
                <a:spcPct val="25000"/>
              </a:spcBef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  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＝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16.8 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（元）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342900" indent="-342900">
              <a:lnSpc>
                <a:spcPct val="105000"/>
              </a:lnSpc>
              <a:spcBef>
                <a:spcPct val="25000"/>
              </a:spcBef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2.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还剩多少元？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342900" indent="-342900">
              <a:lnSpc>
                <a:spcPct val="105000"/>
              </a:lnSpc>
              <a:spcBef>
                <a:spcPct val="25000"/>
              </a:spcBef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   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20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－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16.8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＝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3.2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（元）</a:t>
            </a:r>
            <a:endParaRPr lang="zh-CN" altLang="en-US" sz="2800" b="1" u="sng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21892" name="Text Box 5"/>
          <p:cNvSpPr txBox="1"/>
          <p:nvPr/>
        </p:nvSpPr>
        <p:spPr>
          <a:xfrm>
            <a:off x="3708876" y="460851"/>
            <a:ext cx="1726406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方案二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1894" name="Rectangle 7"/>
          <p:cNvSpPr/>
          <p:nvPr/>
        </p:nvSpPr>
        <p:spPr>
          <a:xfrm>
            <a:off x="4296649" y="4386660"/>
            <a:ext cx="2867025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答：还剩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3.2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元。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21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8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218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8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218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8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218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89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2189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89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2189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89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42189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218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218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1890" grpId="0" build="p"/>
      <p:bldP spid="421892" grpId="0"/>
      <p:bldP spid="421894" grpId="0"/>
    </p:bldLst>
  </p:timing>
</p:sld>
</file>

<file path=ppt/tags/tag1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>
          <a:solidFill>
            <a:srgbClr val="FF0000"/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spAutoFit/>
      </a:bodyPr>
      <a:lstStyle>
        <a:defPPr algn="ctr">
          <a:lnSpc>
            <a:spcPct val="100000"/>
          </a:lnSpc>
          <a:spcBef>
            <a:spcPct val="0"/>
          </a:spcBef>
          <a:buFontTx/>
          <a:buNone/>
          <a:defRPr sz="2000" b="1" dirty="0">
            <a:latin typeface="楷体" panose="02010609060101010101" pitchFamily="49" charset="-122"/>
            <a:ea typeface="楷体" panose="02010609060101010101" pitchFamily="49" charset="-122"/>
          </a:defRPr>
        </a:defPPr>
      </a:lstStyle>
      <a:style>
        <a:lnRef idx="2">
          <a:schemeClr val="accent2"/>
        </a:lnRef>
        <a:fillRef idx="1">
          <a:schemeClr val="lt1"/>
        </a:fillRef>
        <a:effectRef idx="0">
          <a:schemeClr val="accent2"/>
        </a:effectRef>
        <a:fontRef idx="minor">
          <a:schemeClr val="dk1"/>
        </a:fontRef>
      </a:style>
    </a:spDef>
    <a:txDef>
      <a:spPr>
        <a:noFill/>
      </a:spPr>
      <a:bodyPr wrap="square" rtlCol="0">
        <a:spAutoFit/>
      </a:bodyPr>
      <a:lstStyle>
        <a:defPPr>
          <a:defRPr sz="1600" b="1" dirty="0" smtClean="0">
            <a:latin typeface="楷体" panose="02010609060101010101" pitchFamily="49" charset="-122"/>
            <a:ea typeface="楷体" panose="02010609060101010101" pitchFamily="49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3CD"/>
        </a:solidFill>
        <a:ln w="28575" cap="flat" cmpd="sng">
          <a:solidFill>
            <a:srgbClr val="00B0F0"/>
          </a:solidFill>
          <a:prstDash val="solid"/>
          <a:miter/>
          <a:headEnd type="none" w="med" len="med"/>
          <a:tailEnd type="none" w="med" len="med"/>
        </a:ln>
      </a:spPr>
      <a:bodyPr lIns="90000" tIns="46800" rIns="90000" bIns="46800"/>
      <a:lstStyle>
        <a:defPPr latinLnBrk="1">
          <a:spcBef>
            <a:spcPct val="50000"/>
          </a:spcBef>
          <a:defRPr b="1" dirty="0" smtClean="0">
            <a:latin typeface="楷体" panose="02010609060101010101" pitchFamily="49" charset="-122"/>
            <a:ea typeface="楷体" panose="02010609060101010101" pitchFamily="49" charset="-122"/>
          </a:defRPr>
        </a:defPPr>
      </a:lst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1020</Words>
  <Application>WPS 演示</Application>
  <PresentationFormat>全屏显示(16:9)</PresentationFormat>
  <Paragraphs>133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6" baseType="lpstr">
      <vt:lpstr>Arial</vt:lpstr>
      <vt:lpstr>宋体</vt:lpstr>
      <vt:lpstr>Wingdings</vt:lpstr>
      <vt:lpstr>楷体</vt:lpstr>
      <vt:lpstr>黑体</vt:lpstr>
      <vt:lpstr>幼圆</vt:lpstr>
      <vt:lpstr>等线</vt:lpstr>
      <vt:lpstr>Calibri</vt:lpstr>
      <vt:lpstr>微软雅黑</vt:lpstr>
      <vt:lpstr>Arial Unicode MS</vt:lpstr>
      <vt:lpstr>Office 主题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xjj</dc:creator>
  <cp:lastModifiedBy>Administrator</cp:lastModifiedBy>
  <cp:revision>122</cp:revision>
  <dcterms:created xsi:type="dcterms:W3CDTF">2018-09-11T05:46:00Z</dcterms:created>
  <dcterms:modified xsi:type="dcterms:W3CDTF">2023-08-28T08:54:09Z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8B01F75D0BFD4B6199068F0063934F05_12</vt:lpwstr>
  </property>
</Properties>
</file>