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78" r:id="rId4"/>
  </p:sldMasterIdLst>
  <p:handoutMasterIdLst>
    <p:handoutMasterId r:id="rId19"/>
  </p:handoutMasterIdLst>
  <p:sldIdLst>
    <p:sldId id="256" r:id="rId5"/>
    <p:sldId id="312" r:id="rId6"/>
    <p:sldId id="278" r:id="rId7"/>
    <p:sldId id="280" r:id="rId8"/>
    <p:sldId id="314" r:id="rId9"/>
    <p:sldId id="259" r:id="rId10"/>
    <p:sldId id="260" r:id="rId11"/>
    <p:sldId id="301" r:id="rId12"/>
    <p:sldId id="315" r:id="rId13"/>
    <p:sldId id="341" r:id="rId14"/>
    <p:sldId id="258" r:id="rId15"/>
    <p:sldId id="279" r:id="rId16"/>
    <p:sldId id="302" r:id="rId17"/>
    <p:sldId id="271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3.xml"/><Relationship Id="rId2" Type="http://schemas.openxmlformats.org/officeDocument/2006/relationships/slideLayout" Target="../slideLayouts/slideLayout5.xml"/><Relationship Id="rId19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6559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平行四边形面积公式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1" y="0"/>
            <a:ext cx="9144741" cy="515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 userDrawn="1"/>
        </p:nvSpPr>
        <p:spPr>
          <a:xfrm>
            <a:off x="-741" y="0"/>
            <a:ext cx="9144741" cy="515522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79705" y="92710"/>
            <a:ext cx="13265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认识万以内的数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146" y="1435155"/>
            <a:ext cx="821122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平行四边形面积公式 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/>
          <p:nvPr/>
        </p:nvGraphicFramePr>
        <p:xfrm>
          <a:off x="251520" y="699542"/>
          <a:ext cx="8612188" cy="2665413"/>
        </p:xfrm>
        <a:graphic>
          <a:graphicData uri="http://schemas.openxmlformats.org/drawingml/2006/table">
            <a:tbl>
              <a:tblPr/>
              <a:tblGrid>
                <a:gridCol w="574675"/>
                <a:gridCol w="573088"/>
                <a:gridCol w="574675"/>
                <a:gridCol w="574675"/>
                <a:gridCol w="573087"/>
                <a:gridCol w="574675"/>
                <a:gridCol w="574675"/>
                <a:gridCol w="573088"/>
                <a:gridCol w="574675"/>
                <a:gridCol w="574675"/>
                <a:gridCol w="573087"/>
                <a:gridCol w="574675"/>
                <a:gridCol w="598488"/>
                <a:gridCol w="549275"/>
                <a:gridCol w="574675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1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84"/>
          <p:cNvSpPr>
            <a:spLocks noChangeArrowheads="1"/>
          </p:cNvSpPr>
          <p:nvPr/>
        </p:nvSpPr>
        <p:spPr bwMode="auto">
          <a:xfrm>
            <a:off x="1404045" y="1348829"/>
            <a:ext cx="2303463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AutoShape 85"/>
          <p:cNvSpPr>
            <a:spLocks noChangeArrowheads="1"/>
          </p:cNvSpPr>
          <p:nvPr/>
        </p:nvSpPr>
        <p:spPr bwMode="auto">
          <a:xfrm>
            <a:off x="5363270" y="1348829"/>
            <a:ext cx="2952750" cy="1368425"/>
          </a:xfrm>
          <a:prstGeom prst="parallelogram">
            <a:avLst>
              <a:gd name="adj" fmla="val 465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Line 86"/>
          <p:cNvSpPr>
            <a:spLocks noChangeShapeType="1"/>
          </p:cNvSpPr>
          <p:nvPr/>
        </p:nvSpPr>
        <p:spPr bwMode="auto">
          <a:xfrm>
            <a:off x="1404045" y="2067967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Line 87"/>
          <p:cNvSpPr>
            <a:spLocks noChangeShapeType="1"/>
          </p:cNvSpPr>
          <p:nvPr/>
        </p:nvSpPr>
        <p:spPr bwMode="auto">
          <a:xfrm>
            <a:off x="1978720" y="1348829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Line 88"/>
          <p:cNvSpPr>
            <a:spLocks noChangeShapeType="1"/>
          </p:cNvSpPr>
          <p:nvPr/>
        </p:nvSpPr>
        <p:spPr bwMode="auto">
          <a:xfrm>
            <a:off x="2554983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89"/>
          <p:cNvSpPr>
            <a:spLocks noChangeShapeType="1"/>
          </p:cNvSpPr>
          <p:nvPr/>
        </p:nvSpPr>
        <p:spPr bwMode="auto">
          <a:xfrm>
            <a:off x="3131245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90"/>
          <p:cNvSpPr>
            <a:spLocks noChangeShapeType="1"/>
          </p:cNvSpPr>
          <p:nvPr/>
        </p:nvSpPr>
        <p:spPr bwMode="auto">
          <a:xfrm>
            <a:off x="7163495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91"/>
          <p:cNvSpPr>
            <a:spLocks noChangeShapeType="1"/>
          </p:cNvSpPr>
          <p:nvPr/>
        </p:nvSpPr>
        <p:spPr bwMode="auto">
          <a:xfrm>
            <a:off x="6587233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Line 92"/>
          <p:cNvSpPr>
            <a:spLocks noChangeShapeType="1"/>
          </p:cNvSpPr>
          <p:nvPr/>
        </p:nvSpPr>
        <p:spPr bwMode="auto">
          <a:xfrm>
            <a:off x="7739758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Line 93"/>
          <p:cNvSpPr>
            <a:spLocks noChangeShapeType="1"/>
          </p:cNvSpPr>
          <p:nvPr/>
        </p:nvSpPr>
        <p:spPr bwMode="auto">
          <a:xfrm>
            <a:off x="6012558" y="134882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94"/>
          <p:cNvSpPr>
            <a:spLocks noChangeShapeType="1"/>
          </p:cNvSpPr>
          <p:nvPr/>
        </p:nvSpPr>
        <p:spPr bwMode="auto">
          <a:xfrm>
            <a:off x="5652195" y="2067967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95"/>
          <p:cNvSpPr txBox="1">
            <a:spLocks noChangeArrowheads="1"/>
          </p:cNvSpPr>
          <p:nvPr/>
        </p:nvSpPr>
        <p:spPr bwMode="auto">
          <a:xfrm>
            <a:off x="2051745" y="2860129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96"/>
          <p:cNvSpPr txBox="1">
            <a:spLocks noChangeArrowheads="1"/>
          </p:cNvSpPr>
          <p:nvPr/>
        </p:nvSpPr>
        <p:spPr bwMode="auto">
          <a:xfrm>
            <a:off x="6444358" y="2860129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97"/>
          <p:cNvSpPr txBox="1">
            <a:spLocks noChangeArrowheads="1"/>
          </p:cNvSpPr>
          <p:nvPr/>
        </p:nvSpPr>
        <p:spPr bwMode="auto">
          <a:xfrm>
            <a:off x="3994845" y="1852067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98"/>
          <p:cNvSpPr txBox="1">
            <a:spLocks noChangeArrowheads="1"/>
          </p:cNvSpPr>
          <p:nvPr/>
        </p:nvSpPr>
        <p:spPr bwMode="auto">
          <a:xfrm>
            <a:off x="3636070" y="2067967"/>
            <a:ext cx="768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99"/>
          <p:cNvSpPr txBox="1">
            <a:spLocks noChangeArrowheads="1"/>
          </p:cNvSpPr>
          <p:nvPr/>
        </p:nvSpPr>
        <p:spPr bwMode="auto">
          <a:xfrm>
            <a:off x="5939533" y="1925092"/>
            <a:ext cx="768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00"/>
          <p:cNvSpPr txBox="1">
            <a:spLocks noChangeArrowheads="1"/>
          </p:cNvSpPr>
          <p:nvPr/>
        </p:nvSpPr>
        <p:spPr bwMode="auto">
          <a:xfrm>
            <a:off x="1186558" y="3580854"/>
            <a:ext cx="311626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4×2=8(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101"/>
          <p:cNvSpPr txBox="1">
            <a:spLocks noChangeArrowheads="1"/>
          </p:cNvSpPr>
          <p:nvPr/>
        </p:nvSpPr>
        <p:spPr bwMode="auto">
          <a:xfrm>
            <a:off x="5507733" y="3652292"/>
            <a:ext cx="29527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4×2=8(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2770" y="1002698"/>
            <a:ext cx="8013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求下面平行四边形的面积，与同学说说你的方法。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Group 3"/>
          <p:cNvGrpSpPr/>
          <p:nvPr/>
        </p:nvGrpSpPr>
        <p:grpSpPr bwMode="auto">
          <a:xfrm>
            <a:off x="1898086" y="1924819"/>
            <a:ext cx="1439863" cy="1368425"/>
            <a:chOff x="612" y="1616"/>
            <a:chExt cx="907" cy="862"/>
          </a:xfrm>
        </p:grpSpPr>
        <p:sp>
          <p:nvSpPr>
            <p:cNvPr id="28" name="Freeform 4"/>
            <p:cNvSpPr/>
            <p:nvPr/>
          </p:nvSpPr>
          <p:spPr bwMode="auto">
            <a:xfrm>
              <a:off x="612" y="1616"/>
              <a:ext cx="907" cy="862"/>
            </a:xfrm>
            <a:custGeom>
              <a:avLst/>
              <a:gdLst>
                <a:gd name="T0" fmla="*/ 907 w 907"/>
                <a:gd name="T1" fmla="*/ 0 h 862"/>
                <a:gd name="T2" fmla="*/ 544 w 907"/>
                <a:gd name="T3" fmla="*/ 862 h 862"/>
                <a:gd name="T4" fmla="*/ 0 w 907"/>
                <a:gd name="T5" fmla="*/ 862 h 862"/>
                <a:gd name="T6" fmla="*/ 408 w 907"/>
                <a:gd name="T7" fmla="*/ 0 h 862"/>
                <a:gd name="T8" fmla="*/ 907 w 907"/>
                <a:gd name="T9" fmla="*/ 0 h 8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7" h="862">
                  <a:moveTo>
                    <a:pt x="907" y="0"/>
                  </a:moveTo>
                  <a:lnTo>
                    <a:pt x="544" y="862"/>
                  </a:lnTo>
                  <a:lnTo>
                    <a:pt x="0" y="862"/>
                  </a:lnTo>
                  <a:lnTo>
                    <a:pt x="408" y="0"/>
                  </a:lnTo>
                  <a:lnTo>
                    <a:pt x="907" y="0"/>
                  </a:lnTo>
                  <a:close/>
                </a:path>
              </a:pathLst>
            </a:custGeom>
            <a:solidFill>
              <a:srgbClr val="00FF00"/>
            </a:solidFill>
            <a:ln w="2857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5"/>
            <p:cNvSpPr>
              <a:spLocks noChangeShapeType="1"/>
            </p:cNvSpPr>
            <p:nvPr/>
          </p:nvSpPr>
          <p:spPr bwMode="auto">
            <a:xfrm flipV="1">
              <a:off x="1156" y="1616"/>
              <a:ext cx="0" cy="86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1156" y="1706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7"/>
            <p:cNvSpPr>
              <a:spLocks noChangeShapeType="1"/>
            </p:cNvSpPr>
            <p:nvPr/>
          </p:nvSpPr>
          <p:spPr bwMode="auto">
            <a:xfrm>
              <a:off x="1247" y="1616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1969524" y="3293244"/>
            <a:ext cx="607859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16m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 rot="16200000">
            <a:off x="2282339" y="2492628"/>
            <a:ext cx="607859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25m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Group 10"/>
          <p:cNvGrpSpPr/>
          <p:nvPr/>
        </p:nvGrpSpPr>
        <p:grpSpPr bwMode="auto">
          <a:xfrm>
            <a:off x="5427099" y="2067694"/>
            <a:ext cx="1584325" cy="1152525"/>
            <a:chOff x="3198" y="1661"/>
            <a:chExt cx="998" cy="726"/>
          </a:xfrm>
        </p:grpSpPr>
        <p:sp>
          <p:nvSpPr>
            <p:cNvPr id="37" name="Freeform 11"/>
            <p:cNvSpPr/>
            <p:nvPr/>
          </p:nvSpPr>
          <p:spPr bwMode="auto">
            <a:xfrm rot="1905333">
              <a:off x="3198" y="1661"/>
              <a:ext cx="998" cy="726"/>
            </a:xfrm>
            <a:custGeom>
              <a:avLst/>
              <a:gdLst>
                <a:gd name="T0" fmla="*/ 0 w 998"/>
                <a:gd name="T1" fmla="*/ 0 h 726"/>
                <a:gd name="T2" fmla="*/ 499 w 998"/>
                <a:gd name="T3" fmla="*/ 726 h 726"/>
                <a:gd name="T4" fmla="*/ 998 w 998"/>
                <a:gd name="T5" fmla="*/ 726 h 726"/>
                <a:gd name="T6" fmla="*/ 499 w 998"/>
                <a:gd name="T7" fmla="*/ 0 h 726"/>
                <a:gd name="T8" fmla="*/ 0 w 998"/>
                <a:gd name="T9" fmla="*/ 0 h 7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8" h="726">
                  <a:moveTo>
                    <a:pt x="0" y="0"/>
                  </a:moveTo>
                  <a:lnTo>
                    <a:pt x="499" y="726"/>
                  </a:lnTo>
                  <a:lnTo>
                    <a:pt x="998" y="726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2"/>
            <p:cNvSpPr>
              <a:spLocks noChangeShapeType="1"/>
            </p:cNvSpPr>
            <p:nvPr/>
          </p:nvSpPr>
          <p:spPr bwMode="auto">
            <a:xfrm>
              <a:off x="3470" y="1979"/>
              <a:ext cx="40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13"/>
            <p:cNvSpPr>
              <a:spLocks noChangeShapeType="1"/>
            </p:cNvSpPr>
            <p:nvPr/>
          </p:nvSpPr>
          <p:spPr bwMode="auto">
            <a:xfrm>
              <a:off x="3833" y="1979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>
              <a:off x="3833" y="2024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5785874" y="2212156"/>
            <a:ext cx="736099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10dm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 rot="16051912">
            <a:off x="6393343" y="2849815"/>
            <a:ext cx="736099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18dm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816999" y="3796481"/>
            <a:ext cx="35290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16×25=400(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5138174" y="3796481"/>
            <a:ext cx="36004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18×10=180(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 rot="18150901">
            <a:off x="1706793" y="2305024"/>
            <a:ext cx="6667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 Box 20"/>
          <p:cNvSpPr txBox="1">
            <a:spLocks noChangeArrowheads="1"/>
          </p:cNvSpPr>
          <p:nvPr/>
        </p:nvSpPr>
        <p:spPr bwMode="auto">
          <a:xfrm rot="2152928">
            <a:off x="5906524" y="1583506"/>
            <a:ext cx="768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342177" y="123478"/>
            <a:ext cx="222048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找朋友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684213" y="393030"/>
            <a:ext cx="2303462" cy="1150937"/>
          </a:xfrm>
          <a:prstGeom prst="parallelogram">
            <a:avLst>
              <a:gd name="adj" fmla="val 5003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16013" y="1543967"/>
            <a:ext cx="895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779838" y="680367"/>
            <a:ext cx="1728787" cy="7921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32288" y="156460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411788" y="91690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804025" y="320005"/>
            <a:ext cx="1152525" cy="10795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092950" y="1328067"/>
            <a:ext cx="768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956550" y="96770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1042988" y="3201317"/>
            <a:ext cx="1368425" cy="1150938"/>
          </a:xfrm>
          <a:prstGeom prst="parallelogram">
            <a:avLst>
              <a:gd name="adj" fmla="val 2972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1403350" y="3201317"/>
            <a:ext cx="0" cy="11509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1403350" y="3560092"/>
            <a:ext cx="768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1163638" y="4299867"/>
            <a:ext cx="768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3419475" y="3128292"/>
            <a:ext cx="2016125" cy="11525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4140200" y="4280817"/>
            <a:ext cx="895350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5364163" y="348865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AutoShape 18"/>
          <p:cNvSpPr>
            <a:spLocks noChangeArrowheads="1"/>
          </p:cNvSpPr>
          <p:nvPr/>
        </p:nvSpPr>
        <p:spPr bwMode="auto">
          <a:xfrm rot="15402026">
            <a:off x="7115175" y="3106067"/>
            <a:ext cx="1225550" cy="1416050"/>
          </a:xfrm>
          <a:prstGeom prst="parallelogram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 rot="20793709">
            <a:off x="7380288" y="348865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6372225" y="3704555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6948488" y="3417217"/>
            <a:ext cx="1368425" cy="2873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Line 22"/>
          <p:cNvSpPr>
            <a:spLocks noChangeShapeType="1"/>
          </p:cNvSpPr>
          <p:nvPr/>
        </p:nvSpPr>
        <p:spPr bwMode="auto">
          <a:xfrm>
            <a:off x="1258888" y="393030"/>
            <a:ext cx="0" cy="11509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1311275" y="685130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1258888" y="824830"/>
            <a:ext cx="768350" cy="366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1174750" y="2096417"/>
            <a:ext cx="4381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4343400" y="2024980"/>
            <a:ext cx="4381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1257300" y="4695155"/>
            <a:ext cx="4381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4127500" y="4617367"/>
            <a:ext cx="4381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⑤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7439025" y="4617367"/>
            <a:ext cx="4381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⑥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30"/>
          <p:cNvSpPr txBox="1">
            <a:spLocks noChangeArrowheads="1"/>
          </p:cNvSpPr>
          <p:nvPr/>
        </p:nvSpPr>
        <p:spPr bwMode="auto">
          <a:xfrm>
            <a:off x="7308850" y="1975767"/>
            <a:ext cx="412750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Line 31"/>
          <p:cNvSpPr>
            <a:spLocks noChangeShapeType="1"/>
          </p:cNvSpPr>
          <p:nvPr/>
        </p:nvSpPr>
        <p:spPr bwMode="auto">
          <a:xfrm>
            <a:off x="1547813" y="1255042"/>
            <a:ext cx="2663825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4643438" y="1401092"/>
            <a:ext cx="2570162" cy="196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H="1">
            <a:off x="1476375" y="1472530"/>
            <a:ext cx="5903913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1620341" y="1708126"/>
            <a:ext cx="61928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693366" y="3508351"/>
            <a:ext cx="61928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 rot="16200000">
            <a:off x="1514179" y="2407697"/>
            <a:ext cx="58221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2cm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Freeform 6"/>
          <p:cNvSpPr/>
          <p:nvPr/>
        </p:nvSpPr>
        <p:spPr bwMode="auto">
          <a:xfrm>
            <a:off x="2555787" y="1708126"/>
            <a:ext cx="1945862" cy="1800226"/>
          </a:xfrm>
          <a:custGeom>
            <a:avLst/>
            <a:gdLst>
              <a:gd name="T0" fmla="*/ 0 w 998"/>
              <a:gd name="T1" fmla="*/ 0 h 1134"/>
              <a:gd name="T2" fmla="*/ 1600300013 w 998"/>
              <a:gd name="T3" fmla="*/ 2147483646 h 1134"/>
              <a:gd name="T4" fmla="*/ 2147483646 w 998"/>
              <a:gd name="T5" fmla="*/ 2147483646 h 1134"/>
              <a:gd name="T6" fmla="*/ 914817513 w 998"/>
              <a:gd name="T7" fmla="*/ 0 h 1134"/>
              <a:gd name="T8" fmla="*/ 0 w 998"/>
              <a:gd name="T9" fmla="*/ 0 h 1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8" h="1134">
                <a:moveTo>
                  <a:pt x="0" y="0"/>
                </a:moveTo>
                <a:lnTo>
                  <a:pt x="635" y="1134"/>
                </a:lnTo>
                <a:lnTo>
                  <a:pt x="998" y="1134"/>
                </a:lnTo>
                <a:lnTo>
                  <a:pt x="36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Freeform 7"/>
          <p:cNvSpPr/>
          <p:nvPr/>
        </p:nvSpPr>
        <p:spPr bwMode="auto">
          <a:xfrm>
            <a:off x="3788950" y="1708126"/>
            <a:ext cx="1359109" cy="1800225"/>
          </a:xfrm>
          <a:custGeom>
            <a:avLst/>
            <a:gdLst>
              <a:gd name="T0" fmla="*/ 0 w 725"/>
              <a:gd name="T1" fmla="*/ 2147483646 h 1134"/>
              <a:gd name="T2" fmla="*/ 914815528 w 725"/>
              <a:gd name="T3" fmla="*/ 2147483646 h 1134"/>
              <a:gd name="T4" fmla="*/ 1827111694 w 725"/>
              <a:gd name="T5" fmla="*/ 0 h 1134"/>
              <a:gd name="T6" fmla="*/ 914815528 w 725"/>
              <a:gd name="T7" fmla="*/ 0 h 1134"/>
              <a:gd name="T8" fmla="*/ 0 w 725"/>
              <a:gd name="T9" fmla="*/ 2147483646 h 1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5" h="1134">
                <a:moveTo>
                  <a:pt x="0" y="1134"/>
                </a:moveTo>
                <a:lnTo>
                  <a:pt x="363" y="1134"/>
                </a:lnTo>
                <a:lnTo>
                  <a:pt x="725" y="0"/>
                </a:lnTo>
                <a:lnTo>
                  <a:pt x="363" y="0"/>
                </a:lnTo>
                <a:lnTo>
                  <a:pt x="0" y="1134"/>
                </a:lnTo>
                <a:close/>
              </a:path>
            </a:pathLst>
          </a:custGeom>
          <a:solidFill>
            <a:srgbClr val="0C822B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Freeform 8"/>
          <p:cNvSpPr/>
          <p:nvPr/>
        </p:nvSpPr>
        <p:spPr bwMode="auto">
          <a:xfrm>
            <a:off x="3780929" y="1708126"/>
            <a:ext cx="3816350" cy="1800225"/>
          </a:xfrm>
          <a:custGeom>
            <a:avLst/>
            <a:gdLst>
              <a:gd name="T0" fmla="*/ 2147483646 w 2404"/>
              <a:gd name="T1" fmla="*/ 0 h 1134"/>
              <a:gd name="T2" fmla="*/ 2147483646 w 2404"/>
              <a:gd name="T3" fmla="*/ 0 h 1134"/>
              <a:gd name="T4" fmla="*/ 1144150938 w 2404"/>
              <a:gd name="T5" fmla="*/ 2147483646 h 1134"/>
              <a:gd name="T6" fmla="*/ 0 w 2404"/>
              <a:gd name="T7" fmla="*/ 2147483646 h 1134"/>
              <a:gd name="T8" fmla="*/ 2147483646 w 2404"/>
              <a:gd name="T9" fmla="*/ 0 h 1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4" h="1134">
                <a:moveTo>
                  <a:pt x="1996" y="0"/>
                </a:moveTo>
                <a:lnTo>
                  <a:pt x="2404" y="0"/>
                </a:lnTo>
                <a:lnTo>
                  <a:pt x="454" y="1134"/>
                </a:lnTo>
                <a:lnTo>
                  <a:pt x="0" y="1134"/>
                </a:lnTo>
                <a:lnTo>
                  <a:pt x="1996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3780929" y="3508351"/>
            <a:ext cx="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4501654" y="3508351"/>
            <a:ext cx="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Group 11"/>
          <p:cNvGrpSpPr/>
          <p:nvPr/>
        </p:nvGrpSpPr>
        <p:grpSpPr bwMode="auto">
          <a:xfrm>
            <a:off x="3780930" y="3652812"/>
            <a:ext cx="720724" cy="73023"/>
            <a:chOff x="2290" y="2432"/>
            <a:chExt cx="454" cy="0"/>
          </a:xfrm>
        </p:grpSpPr>
        <p:sp>
          <p:nvSpPr>
            <p:cNvPr id="22" name="Line 12"/>
            <p:cNvSpPr>
              <a:spLocks noChangeShapeType="1"/>
            </p:cNvSpPr>
            <p:nvPr/>
          </p:nvSpPr>
          <p:spPr bwMode="auto">
            <a:xfrm>
              <a:off x="2517" y="2432"/>
              <a:ext cx="227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H="1">
              <a:off x="2290" y="2432"/>
              <a:ext cx="318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853954" y="3868713"/>
            <a:ext cx="58221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Group 15"/>
          <p:cNvGrpSpPr/>
          <p:nvPr/>
        </p:nvGrpSpPr>
        <p:grpSpPr bwMode="auto">
          <a:xfrm>
            <a:off x="2053729" y="1708126"/>
            <a:ext cx="0" cy="1801812"/>
            <a:chOff x="1202" y="1207"/>
            <a:chExt cx="0" cy="1135"/>
          </a:xfrm>
        </p:grpSpPr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1202" y="1389"/>
              <a:ext cx="0" cy="953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 flipV="1">
              <a:off x="1202" y="1207"/>
              <a:ext cx="0" cy="36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1548904" y="4357663"/>
            <a:ext cx="59769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等底等高的平行四边形的面积相等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67544" y="411510"/>
            <a:ext cx="8229600" cy="857250"/>
          </a:xfrm>
        </p:spPr>
        <p:txBody>
          <a:bodyPr/>
          <a:lstStyle/>
          <a:p>
            <a:r>
              <a:rPr lang="zh-CN" altLang="en-US" sz="2800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分别计算图中每个平行四边形的面积，</a:t>
            </a:r>
            <a:br>
              <a:rPr lang="zh-CN" altLang="en-US" sz="2800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你发现了什么？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6.7052E-6 L 0.14965 6.7052E-6 " pathEditMode="relative" ptsTypes="AA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65 2.08092E-6 L 0.26771 2.08092E-6 " pathEditMode="relative" ptsTypes="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771 6.7052E-6 L 0.58264 6.7052E-6 " pathEditMode="relative" ptsTypes="AA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95062E-6 L -0.1026 -0.2996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-15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95062E-6 L 0.06476 -0.3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-17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95062E-6 L 0.33837 -0.37129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0" y="-185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24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61701" y="1707753"/>
            <a:ext cx="7115234" cy="2903579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67544" y="1067001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5166" y="2036157"/>
            <a:ext cx="5472608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883" t="4889" r="1961" b="37637"/>
          <a:stretch>
            <a:fillRect/>
          </a:stretch>
        </p:blipFill>
        <p:spPr bwMode="auto">
          <a:xfrm>
            <a:off x="2339752" y="971280"/>
            <a:ext cx="4896544" cy="3820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883" t="62725" r="1961" b="2823"/>
          <a:stretch>
            <a:fillRect/>
          </a:stretch>
        </p:blipFill>
        <p:spPr bwMode="auto">
          <a:xfrm>
            <a:off x="899592" y="1059582"/>
            <a:ext cx="7973037" cy="372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215008" y="915566"/>
            <a:ext cx="8928992" cy="8863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数方格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的方法数数看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这里的每个方格表示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格的都按半格计算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数一数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它们的面积各是多少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graphicFrame>
        <p:nvGraphicFramePr>
          <p:cNvPr id="40" name="Group 3"/>
          <p:cNvGraphicFramePr/>
          <p:nvPr/>
        </p:nvGraphicFramePr>
        <p:xfrm>
          <a:off x="251520" y="1635646"/>
          <a:ext cx="8612188" cy="2665413"/>
        </p:xfrm>
        <a:graphic>
          <a:graphicData uri="http://schemas.openxmlformats.org/drawingml/2006/table">
            <a:tbl>
              <a:tblPr/>
              <a:tblGrid>
                <a:gridCol w="574675"/>
                <a:gridCol w="573088"/>
                <a:gridCol w="574675"/>
                <a:gridCol w="574675"/>
                <a:gridCol w="573087"/>
                <a:gridCol w="574675"/>
                <a:gridCol w="574675"/>
                <a:gridCol w="573088"/>
                <a:gridCol w="574675"/>
                <a:gridCol w="574675"/>
                <a:gridCol w="573087"/>
                <a:gridCol w="574675"/>
                <a:gridCol w="574675"/>
                <a:gridCol w="573088"/>
                <a:gridCol w="574675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1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Rectangle 85"/>
          <p:cNvSpPr>
            <a:spLocks noChangeArrowheads="1"/>
          </p:cNvSpPr>
          <p:nvPr/>
        </p:nvSpPr>
        <p:spPr bwMode="auto">
          <a:xfrm>
            <a:off x="1404045" y="2284933"/>
            <a:ext cx="2303463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eaLnBrk="1" hangingPunct="1"/>
            <a:endParaRPr lang="zh-CN" altLang="zh-CN">
              <a:solidFill>
                <a:srgbClr val="0066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AutoShape 86"/>
          <p:cNvSpPr>
            <a:spLocks noChangeArrowheads="1"/>
          </p:cNvSpPr>
          <p:nvPr/>
        </p:nvSpPr>
        <p:spPr bwMode="auto">
          <a:xfrm>
            <a:off x="5363270" y="2284933"/>
            <a:ext cx="2952750" cy="1368425"/>
          </a:xfrm>
          <a:prstGeom prst="parallelogram">
            <a:avLst>
              <a:gd name="adj" fmla="val 465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Line 87"/>
          <p:cNvSpPr>
            <a:spLocks noChangeShapeType="1"/>
          </p:cNvSpPr>
          <p:nvPr/>
        </p:nvSpPr>
        <p:spPr bwMode="auto">
          <a:xfrm>
            <a:off x="1404045" y="3004071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88"/>
          <p:cNvSpPr>
            <a:spLocks noChangeShapeType="1"/>
          </p:cNvSpPr>
          <p:nvPr/>
        </p:nvSpPr>
        <p:spPr bwMode="auto">
          <a:xfrm>
            <a:off x="1978720" y="2284933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Line 89"/>
          <p:cNvSpPr>
            <a:spLocks noChangeShapeType="1"/>
          </p:cNvSpPr>
          <p:nvPr/>
        </p:nvSpPr>
        <p:spPr bwMode="auto">
          <a:xfrm>
            <a:off x="2554983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Line 90"/>
          <p:cNvSpPr>
            <a:spLocks noChangeShapeType="1"/>
          </p:cNvSpPr>
          <p:nvPr/>
        </p:nvSpPr>
        <p:spPr bwMode="auto">
          <a:xfrm>
            <a:off x="3131245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Line 91"/>
          <p:cNvSpPr>
            <a:spLocks noChangeShapeType="1"/>
          </p:cNvSpPr>
          <p:nvPr/>
        </p:nvSpPr>
        <p:spPr bwMode="auto">
          <a:xfrm>
            <a:off x="7163495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Line 92"/>
          <p:cNvSpPr>
            <a:spLocks noChangeShapeType="1"/>
          </p:cNvSpPr>
          <p:nvPr/>
        </p:nvSpPr>
        <p:spPr bwMode="auto">
          <a:xfrm>
            <a:off x="6587233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Line 93"/>
          <p:cNvSpPr>
            <a:spLocks noChangeShapeType="1"/>
          </p:cNvSpPr>
          <p:nvPr/>
        </p:nvSpPr>
        <p:spPr bwMode="auto">
          <a:xfrm>
            <a:off x="7739758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Line 94"/>
          <p:cNvSpPr>
            <a:spLocks noChangeShapeType="1"/>
          </p:cNvSpPr>
          <p:nvPr/>
        </p:nvSpPr>
        <p:spPr bwMode="auto">
          <a:xfrm>
            <a:off x="6012558" y="228493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Line 95"/>
          <p:cNvSpPr>
            <a:spLocks noChangeShapeType="1"/>
          </p:cNvSpPr>
          <p:nvPr/>
        </p:nvSpPr>
        <p:spPr bwMode="auto">
          <a:xfrm>
            <a:off x="5652195" y="3004071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96"/>
          <p:cNvSpPr txBox="1">
            <a:spLocks noChangeArrowheads="1"/>
          </p:cNvSpPr>
          <p:nvPr/>
        </p:nvSpPr>
        <p:spPr bwMode="auto">
          <a:xfrm>
            <a:off x="1619945" y="4371950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:8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97"/>
          <p:cNvSpPr txBox="1">
            <a:spLocks noChangeArrowheads="1"/>
          </p:cNvSpPr>
          <p:nvPr/>
        </p:nvSpPr>
        <p:spPr bwMode="auto">
          <a:xfrm>
            <a:off x="5579170" y="4371950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:8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oup 3"/>
          <p:cNvGraphicFramePr/>
          <p:nvPr/>
        </p:nvGraphicFramePr>
        <p:xfrm>
          <a:off x="179512" y="627534"/>
          <a:ext cx="8612188" cy="2665413"/>
        </p:xfrm>
        <a:graphic>
          <a:graphicData uri="http://schemas.openxmlformats.org/drawingml/2006/table">
            <a:tbl>
              <a:tblPr/>
              <a:tblGrid>
                <a:gridCol w="574675"/>
                <a:gridCol w="573088"/>
                <a:gridCol w="574675"/>
                <a:gridCol w="574675"/>
                <a:gridCol w="573087"/>
                <a:gridCol w="574675"/>
                <a:gridCol w="574675"/>
                <a:gridCol w="573088"/>
                <a:gridCol w="574675"/>
                <a:gridCol w="574675"/>
                <a:gridCol w="573087"/>
                <a:gridCol w="574675"/>
                <a:gridCol w="598488"/>
                <a:gridCol w="549275"/>
                <a:gridCol w="574675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1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85"/>
          <p:cNvSpPr>
            <a:spLocks noChangeArrowheads="1"/>
          </p:cNvSpPr>
          <p:nvPr/>
        </p:nvSpPr>
        <p:spPr bwMode="auto">
          <a:xfrm>
            <a:off x="1332037" y="1276821"/>
            <a:ext cx="2303463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86"/>
          <p:cNvSpPr>
            <a:spLocks noChangeArrowheads="1"/>
          </p:cNvSpPr>
          <p:nvPr/>
        </p:nvSpPr>
        <p:spPr bwMode="auto">
          <a:xfrm>
            <a:off x="5291262" y="1276821"/>
            <a:ext cx="2952750" cy="1368425"/>
          </a:xfrm>
          <a:prstGeom prst="parallelogram">
            <a:avLst>
              <a:gd name="adj" fmla="val 465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Line 87"/>
          <p:cNvSpPr>
            <a:spLocks noChangeShapeType="1"/>
          </p:cNvSpPr>
          <p:nvPr/>
        </p:nvSpPr>
        <p:spPr bwMode="auto">
          <a:xfrm>
            <a:off x="1332037" y="1995959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88"/>
          <p:cNvSpPr>
            <a:spLocks noChangeShapeType="1"/>
          </p:cNvSpPr>
          <p:nvPr/>
        </p:nvSpPr>
        <p:spPr bwMode="auto">
          <a:xfrm>
            <a:off x="1906712" y="1276821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89"/>
          <p:cNvSpPr>
            <a:spLocks noChangeShapeType="1"/>
          </p:cNvSpPr>
          <p:nvPr/>
        </p:nvSpPr>
        <p:spPr bwMode="auto">
          <a:xfrm>
            <a:off x="2482975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059237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91"/>
          <p:cNvSpPr>
            <a:spLocks noChangeShapeType="1"/>
          </p:cNvSpPr>
          <p:nvPr/>
        </p:nvSpPr>
        <p:spPr bwMode="auto">
          <a:xfrm>
            <a:off x="7091487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Line 92"/>
          <p:cNvSpPr>
            <a:spLocks noChangeShapeType="1"/>
          </p:cNvSpPr>
          <p:nvPr/>
        </p:nvSpPr>
        <p:spPr bwMode="auto">
          <a:xfrm>
            <a:off x="6515225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93"/>
          <p:cNvSpPr>
            <a:spLocks noChangeShapeType="1"/>
          </p:cNvSpPr>
          <p:nvPr/>
        </p:nvSpPr>
        <p:spPr bwMode="auto">
          <a:xfrm>
            <a:off x="7667750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Line 94"/>
          <p:cNvSpPr>
            <a:spLocks noChangeShapeType="1"/>
          </p:cNvSpPr>
          <p:nvPr/>
        </p:nvSpPr>
        <p:spPr bwMode="auto">
          <a:xfrm>
            <a:off x="5940550" y="1276821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Line 95"/>
          <p:cNvSpPr>
            <a:spLocks noChangeShapeType="1"/>
          </p:cNvSpPr>
          <p:nvPr/>
        </p:nvSpPr>
        <p:spPr bwMode="auto">
          <a:xfrm>
            <a:off x="5580187" y="1995959"/>
            <a:ext cx="230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96"/>
          <p:cNvSpPr txBox="1">
            <a:spLocks noChangeArrowheads="1"/>
          </p:cNvSpPr>
          <p:nvPr/>
        </p:nvSpPr>
        <p:spPr bwMode="auto">
          <a:xfrm>
            <a:off x="1259012" y="3724746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:8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5435725" y="3724746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:8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98"/>
          <p:cNvSpPr txBox="1">
            <a:spLocks noChangeArrowheads="1"/>
          </p:cNvSpPr>
          <p:nvPr/>
        </p:nvSpPr>
        <p:spPr bwMode="auto">
          <a:xfrm>
            <a:off x="1979737" y="2788121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99"/>
          <p:cNvSpPr txBox="1">
            <a:spLocks noChangeArrowheads="1"/>
          </p:cNvSpPr>
          <p:nvPr/>
        </p:nvSpPr>
        <p:spPr bwMode="auto">
          <a:xfrm>
            <a:off x="6372350" y="2788121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100"/>
          <p:cNvSpPr txBox="1">
            <a:spLocks noChangeArrowheads="1"/>
          </p:cNvSpPr>
          <p:nvPr/>
        </p:nvSpPr>
        <p:spPr bwMode="auto">
          <a:xfrm>
            <a:off x="3922837" y="1780059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101"/>
          <p:cNvSpPr txBox="1">
            <a:spLocks noChangeArrowheads="1"/>
          </p:cNvSpPr>
          <p:nvPr/>
        </p:nvSpPr>
        <p:spPr bwMode="auto">
          <a:xfrm>
            <a:off x="3564062" y="1995959"/>
            <a:ext cx="768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102"/>
          <p:cNvSpPr txBox="1">
            <a:spLocks noChangeArrowheads="1"/>
          </p:cNvSpPr>
          <p:nvPr/>
        </p:nvSpPr>
        <p:spPr bwMode="auto">
          <a:xfrm>
            <a:off x="5867525" y="1853084"/>
            <a:ext cx="768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3"/>
          <p:cNvGraphicFramePr/>
          <p:nvPr/>
        </p:nvGraphicFramePr>
        <p:xfrm>
          <a:off x="457200" y="836389"/>
          <a:ext cx="8229600" cy="2798763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65722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平行四边形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3203575" y="1763489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2925763" y="1533301"/>
            <a:ext cx="739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5040313" y="1533301"/>
            <a:ext cx="7381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6886575" y="1509489"/>
            <a:ext cx="18002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2925763" y="3039839"/>
            <a:ext cx="7381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4932363" y="2987451"/>
            <a:ext cx="7381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6886575" y="2976339"/>
            <a:ext cx="15827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1907704" y="3723878"/>
            <a:ext cx="5832475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dirty="0">
                <a:solidFill>
                  <a:srgbClr val="00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通过这个表格</a:t>
            </a:r>
            <a:r>
              <a:rPr lang="en-US" altLang="zh-CN" sz="2800" dirty="0">
                <a:solidFill>
                  <a:srgbClr val="00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你们有什么发现</a:t>
            </a:r>
            <a:r>
              <a:rPr lang="en-US" altLang="zh-CN" sz="2800" dirty="0">
                <a:solidFill>
                  <a:srgbClr val="00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dirty="0">
              <a:solidFill>
                <a:srgbClr val="00FF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42946" y="339502"/>
            <a:ext cx="3531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观察这两个图形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并完成以下表格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"/>
          <p:cNvSpPr/>
          <p:nvPr/>
        </p:nvSpPr>
        <p:spPr bwMode="auto">
          <a:xfrm>
            <a:off x="3564111" y="1131590"/>
            <a:ext cx="2016125" cy="1223963"/>
          </a:xfrm>
          <a:custGeom>
            <a:avLst/>
            <a:gdLst>
              <a:gd name="T0" fmla="*/ 0 w 1361"/>
              <a:gd name="T1" fmla="*/ 0 h 771"/>
              <a:gd name="T2" fmla="*/ 2147483646 w 1361"/>
              <a:gd name="T3" fmla="*/ 0 h 771"/>
              <a:gd name="T4" fmla="*/ 1393453460 w 1361"/>
              <a:gd name="T5" fmla="*/ 1943042056 h 771"/>
              <a:gd name="T6" fmla="*/ 0 w 1361"/>
              <a:gd name="T7" fmla="*/ 1943042056 h 771"/>
              <a:gd name="T8" fmla="*/ 0 w 1361"/>
              <a:gd name="T9" fmla="*/ 0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61" h="771">
                <a:moveTo>
                  <a:pt x="0" y="0"/>
                </a:moveTo>
                <a:lnTo>
                  <a:pt x="1361" y="0"/>
                </a:lnTo>
                <a:lnTo>
                  <a:pt x="635" y="771"/>
                </a:lnTo>
                <a:lnTo>
                  <a:pt x="0" y="77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</a:gradFill>
          <a:ln w="381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3780011" y="2500015"/>
            <a:ext cx="41433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b="1">
              <a:solidFill>
                <a:srgbClr val="FF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564111" y="1491953"/>
            <a:ext cx="41433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b="1">
              <a:solidFill>
                <a:srgbClr val="FF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>
            <a:off x="3564111" y="2068215"/>
            <a:ext cx="209550" cy="158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3780011" y="2068215"/>
            <a:ext cx="0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2411586" y="1131590"/>
            <a:ext cx="1114425" cy="1223963"/>
          </a:xfrm>
          <a:custGeom>
            <a:avLst/>
            <a:gdLst>
              <a:gd name="T0" fmla="*/ 1710665400 w 726"/>
              <a:gd name="T1" fmla="*/ 0 h 771"/>
              <a:gd name="T2" fmla="*/ 0 w 726"/>
              <a:gd name="T3" fmla="*/ 1943042056 h 771"/>
              <a:gd name="T4" fmla="*/ 1710665400 w 726"/>
              <a:gd name="T5" fmla="*/ 1943042056 h 771"/>
              <a:gd name="T6" fmla="*/ 1710665400 w 726"/>
              <a:gd name="T7" fmla="*/ 0 h 77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6" h="771">
                <a:moveTo>
                  <a:pt x="726" y="0"/>
                </a:moveTo>
                <a:lnTo>
                  <a:pt x="0" y="771"/>
                </a:lnTo>
                <a:lnTo>
                  <a:pt x="726" y="771"/>
                </a:lnTo>
                <a:lnTo>
                  <a:pt x="726" y="0"/>
                </a:lnTo>
                <a:close/>
              </a:path>
            </a:pathLst>
          </a:cu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 w="381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3564111" y="1131590"/>
            <a:ext cx="0" cy="12239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Freeform 10"/>
          <p:cNvSpPr/>
          <p:nvPr/>
        </p:nvSpPr>
        <p:spPr bwMode="auto">
          <a:xfrm>
            <a:off x="4211811" y="3147715"/>
            <a:ext cx="1584325" cy="1223963"/>
          </a:xfrm>
          <a:custGeom>
            <a:avLst/>
            <a:gdLst>
              <a:gd name="T0" fmla="*/ 0 w 998"/>
              <a:gd name="T1" fmla="*/ 0 h 771"/>
              <a:gd name="T2" fmla="*/ 0 w 998"/>
              <a:gd name="T3" fmla="*/ 1943042056 h 771"/>
              <a:gd name="T4" fmla="*/ 801409688 w 998"/>
              <a:gd name="T5" fmla="*/ 1943042056 h 771"/>
              <a:gd name="T6" fmla="*/ 2147483646 w 998"/>
              <a:gd name="T7" fmla="*/ 0 h 771"/>
              <a:gd name="T8" fmla="*/ 0 w 998"/>
              <a:gd name="T9" fmla="*/ 0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98" h="771">
                <a:moveTo>
                  <a:pt x="0" y="0"/>
                </a:moveTo>
                <a:lnTo>
                  <a:pt x="0" y="771"/>
                </a:lnTo>
                <a:lnTo>
                  <a:pt x="318" y="771"/>
                </a:lnTo>
                <a:lnTo>
                  <a:pt x="99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9000">
                <a:srgbClr val="CC99FF"/>
              </a:gs>
              <a:gs pos="64000">
                <a:srgbClr val="9966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</a:gradFill>
          <a:ln w="2857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Freeform 11"/>
          <p:cNvSpPr/>
          <p:nvPr/>
        </p:nvSpPr>
        <p:spPr bwMode="auto">
          <a:xfrm>
            <a:off x="2556049" y="3147715"/>
            <a:ext cx="1655762" cy="1223963"/>
          </a:xfrm>
          <a:custGeom>
            <a:avLst/>
            <a:gdLst>
              <a:gd name="T0" fmla="*/ 2147483646 w 1043"/>
              <a:gd name="T1" fmla="*/ 0 h 771"/>
              <a:gd name="T2" fmla="*/ 1713705733 w 1043"/>
              <a:gd name="T3" fmla="*/ 0 h 771"/>
              <a:gd name="T4" fmla="*/ 0 w 1043"/>
              <a:gd name="T5" fmla="*/ 1943042056 h 771"/>
              <a:gd name="T6" fmla="*/ 2147483646 w 1043"/>
              <a:gd name="T7" fmla="*/ 1943042056 h 771"/>
              <a:gd name="T8" fmla="*/ 2147483646 w 1043"/>
              <a:gd name="T9" fmla="*/ 0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3" h="771">
                <a:moveTo>
                  <a:pt x="1043" y="0"/>
                </a:moveTo>
                <a:lnTo>
                  <a:pt x="680" y="0"/>
                </a:lnTo>
                <a:lnTo>
                  <a:pt x="0" y="771"/>
                </a:lnTo>
                <a:lnTo>
                  <a:pt x="1043" y="771"/>
                </a:lnTo>
                <a:lnTo>
                  <a:pt x="1043" y="0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2700000" scaled="1"/>
          </a:gradFill>
          <a:ln w="2857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4211811" y="4155778"/>
            <a:ext cx="2159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427711" y="4155778"/>
            <a:ext cx="0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4211811" y="4444703"/>
            <a:ext cx="41433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Rectangle 15"/>
          <p:cNvSpPr>
            <a:spLocks noChangeArrowheads="1"/>
          </p:cNvSpPr>
          <p:nvPr/>
        </p:nvSpPr>
        <p:spPr bwMode="auto">
          <a:xfrm>
            <a:off x="4283249" y="3579515"/>
            <a:ext cx="41433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Line 16"/>
          <p:cNvSpPr>
            <a:spLocks noChangeShapeType="1"/>
          </p:cNvSpPr>
          <p:nvPr/>
        </p:nvSpPr>
        <p:spPr bwMode="auto">
          <a:xfrm>
            <a:off x="4211811" y="3147715"/>
            <a:ext cx="0" cy="12239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98876" y="627534"/>
            <a:ext cx="3918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怎样把平行四边形转化成长方形呢</a:t>
            </a:r>
            <a:r>
              <a:rPr lang="en-US" altLang="zh-CN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sz="20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000" b="1" dirty="0">
              <a:solidFill>
                <a:srgbClr val="0C822B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5723E-6 L -0.05503 -3.75723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-1.15607E-6 L 0.22847 -1.15607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7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2948E-6 L -0.03941 1.32948E-6 " pathEditMode="relative" ptsTypes="AA">
                                      <p:cBhvr>
                                        <p:cTn id="8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2.60116E-6 L 0.21059 2.60116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33" grpId="0"/>
      <p:bldP spid="34" grpId="0" animBg="1"/>
      <p:bldP spid="35" grpId="0" animBg="1"/>
      <p:bldP spid="36" grpId="0" animBg="1"/>
      <p:bldP spid="36" grpId="1" animBg="1"/>
      <p:bldP spid="36" grpId="2" animBg="1"/>
      <p:bldP spid="50" grpId="0" animBg="1"/>
      <p:bldP spid="51" grpId="0" animBg="1"/>
      <p:bldP spid="52" grpId="0" animBg="1"/>
      <p:bldP spid="52" grpId="1" animBg="1"/>
      <p:bldP spid="52" grpId="2" animBg="1"/>
      <p:bldP spid="53" grpId="0" animBg="1"/>
      <p:bldP spid="54" grpId="0" animBg="1"/>
      <p:bldP spid="55" grpId="0"/>
      <p:bldP spid="56" grpId="0"/>
      <p:bldP spid="57" grpId="0" animBg="1"/>
      <p:bldP spid="5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66463" y="1419622"/>
            <a:ext cx="55451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长方形的长和宽与平行四边形的底和高有什么关系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怎样用长方形面积公式推导出平行四边形面积公式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5816" y="483518"/>
            <a:ext cx="3246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小组交流并议一议 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475656" y="699542"/>
            <a:ext cx="38639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</a:t>
            </a:r>
            <a:r>
              <a:rPr lang="en-US" altLang="zh-CN" sz="4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sz="4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384081" y="590005"/>
            <a:ext cx="7429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319119" y="639217"/>
            <a:ext cx="7207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184306" y="567780"/>
            <a:ext cx="7429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>
                <a:solidFill>
                  <a:srgbClr val="0066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4400">
              <a:solidFill>
                <a:srgbClr val="0066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15206" y="3447505"/>
            <a:ext cx="511333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5599981" y="3376067"/>
            <a:ext cx="7429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535019" y="3304630"/>
            <a:ext cx="7429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400206" y="3447505"/>
            <a:ext cx="7429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>
                <a:solidFill>
                  <a:srgbClr val="0066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4400">
              <a:solidFill>
                <a:srgbClr val="0066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671419" y="1509167"/>
            <a:ext cx="2968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11"/>
          <p:cNvSpPr>
            <a:spLocks noChangeShapeType="1"/>
          </p:cNvSpPr>
          <p:nvPr/>
        </p:nvSpPr>
        <p:spPr bwMode="auto">
          <a:xfrm>
            <a:off x="5815881" y="1288505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7595469" y="1364705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13"/>
          <p:cNvSpPr>
            <a:spLocks noChangeShapeType="1"/>
          </p:cNvSpPr>
          <p:nvPr/>
        </p:nvSpPr>
        <p:spPr bwMode="auto">
          <a:xfrm>
            <a:off x="7687544" y="1359942"/>
            <a:ext cx="0" cy="2160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4871557" y="1791742"/>
            <a:ext cx="861774" cy="12208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eaLnBrk="1" hangingPunct="1"/>
            <a:r>
              <a:rPr lang="zh-CN" altLang="en-US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7751282" y="1720305"/>
            <a:ext cx="861774" cy="12208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eaLnBrk="1" hangingPunct="1"/>
            <a:r>
              <a:rPr lang="zh-CN" altLang="en-US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611560" y="1419622"/>
            <a:ext cx="7345363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buFontTx/>
              <a:buChar char="•"/>
            </a:pPr>
            <a:r>
              <a:rPr lang="zh-CN" altLang="en-US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lang="en-US" altLang="zh-CN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=_________________</a:t>
            </a:r>
            <a:endParaRPr lang="en-US" altLang="zh-CN" sz="2400" b="1" dirty="0">
              <a:solidFill>
                <a:srgbClr val="0C822B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zh-CN" altLang="en-US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lang="en-US" altLang="zh-CN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表示平行四边形的面积，用</a:t>
            </a:r>
            <a:r>
              <a:rPr lang="en-US" altLang="zh-CN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分别表示平           行四边形的底和高，那么，平行四边形的 面积公式可以写成：</a:t>
            </a:r>
            <a:endParaRPr lang="zh-CN" altLang="en-US" sz="2400" b="1" dirty="0">
              <a:solidFill>
                <a:srgbClr val="0C822B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b="1" dirty="0">
                <a:solidFill>
                  <a:srgbClr val="0C822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S=_____________</a:t>
            </a:r>
            <a:endParaRPr lang="en-US" altLang="zh-CN" sz="2400" b="1" dirty="0">
              <a:solidFill>
                <a:srgbClr val="0C822B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 rot="10776859" flipV="1">
            <a:off x="4212010" y="1275159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4138985" y="2788047"/>
            <a:ext cx="56457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WPS 演示</Application>
  <PresentationFormat>全屏显示(16:9)</PresentationFormat>
  <Paragraphs>210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分别计算图中每个平行四边形的面积， 你发现了什么？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98</cp:revision>
  <dcterms:created xsi:type="dcterms:W3CDTF">2018-09-11T05:46:00Z</dcterms:created>
  <dcterms:modified xsi:type="dcterms:W3CDTF">2023-08-28T08:54:59Z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C6D19824EBB2401DB2975743E72BB2AC_12</vt:lpwstr>
  </property>
</Properties>
</file>