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59" r:id="rId5"/>
    <p:sldId id="280" r:id="rId6"/>
    <p:sldId id="281" r:id="rId7"/>
    <p:sldId id="297" r:id="rId8"/>
    <p:sldId id="284" r:id="rId9"/>
    <p:sldId id="285" r:id="rId10"/>
    <p:sldId id="286" r:id="rId11"/>
    <p:sldId id="287" r:id="rId12"/>
    <p:sldId id="288" r:id="rId13"/>
    <p:sldId id="289" r:id="rId14"/>
    <p:sldId id="271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7" autoAdjust="0"/>
    <p:restoredTop sz="99852" autoAdjust="0"/>
  </p:normalViewPr>
  <p:slideViewPr>
    <p:cSldViewPr showGuides="1">
      <p:cViewPr varScale="1">
        <p:scale>
          <a:sx n="115" d="100"/>
          <a:sy n="115" d="100"/>
        </p:scale>
        <p:origin x="126" y="162"/>
      </p:cViewPr>
      <p:guideLst>
        <p:guide orient="horz" pos="158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705" y="92710"/>
            <a:ext cx="9956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练习十三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14157" y="1435155"/>
            <a:ext cx="350520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练习十三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小数除法</a:t>
            </a:r>
            <a:endParaRPr lang="en-US" altLang="zh-CN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961" y="1458015"/>
            <a:ext cx="1800200" cy="1438941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043608" y="809943"/>
            <a:ext cx="6840760" cy="648072"/>
          </a:xfrm>
          <a:prstGeom prst="wedgeRoundRectCallout">
            <a:avLst>
              <a:gd name="adj1" fmla="val 37845"/>
              <a:gd name="adj2" fmla="val 15950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从乌鲁木齐飞到北京用了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时，共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2300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千米。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47664" y="2078355"/>
            <a:ext cx="6526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2300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3.8≈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（千米每小时）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85647" y="2078355"/>
            <a:ext cx="1150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605</a:t>
            </a:r>
            <a:endParaRPr 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37451" y="3406100"/>
            <a:ext cx="5126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答：飞机的速度是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千米每小时。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75806"/>
            <a:ext cx="1331970" cy="10646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60717" y="3162512"/>
            <a:ext cx="309634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38≈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（元）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444208" y="2492599"/>
            <a:ext cx="2016224" cy="1800200"/>
          </a:xfrm>
          <a:prstGeom prst="roundRect">
            <a:avLst/>
          </a:prstGeom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每盒学具的成本大约是多少元？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98861" y="3162290"/>
            <a:ext cx="828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7664" y="3909647"/>
            <a:ext cx="4680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每盒学具的成本大约是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图片 3" descr="p058-02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815" y="555526"/>
            <a:ext cx="6096000" cy="2170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144715"/>
            <a:ext cx="7056784" cy="25304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    要记住在计算商时，要比需要保留的小数位数多除一位，然后“四舍五入”。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sym typeface="华文新魏" panose="02010800040101010101" pitchFamily="2" charset="-122"/>
            </a:endParaRPr>
          </a:p>
          <a:p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经过计算得出的商</a:t>
            </a:r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0.95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，保留一位小数应是</a:t>
            </a:r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1.0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，末尾的</a:t>
            </a:r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不能去掉。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sym typeface="华文新魏" panose="02010800040101010101" pitchFamily="2" charset="-122"/>
            </a:endParaRPr>
          </a:p>
          <a:p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3" y="411510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558700" y="1393625"/>
            <a:ext cx="7560839" cy="1082375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 lIns="0" r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计算结果需要取近似值时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只需要比要保留的小数位数多除出一位即可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再用“四舍五入”法省略尾数。</a:t>
            </a:r>
            <a:endParaRPr lang="zh-CN" altLang="en-US" sz="2400" b="1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437640" y="3004185"/>
            <a:ext cx="4961890" cy="784225"/>
          </a:xfrm>
          <a:prstGeom prst="wedgeRoundRectCallout">
            <a:avLst>
              <a:gd name="adj1" fmla="val 75831"/>
              <a:gd name="adj2" fmla="val 793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计算</a:t>
            </a:r>
            <a:r>
              <a:rPr lang="zh-CN" altLang="en-US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时</a:t>
            </a:r>
            <a:r>
              <a:rPr lang="en-US" altLang="zh-CN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要根据实际需要</a:t>
            </a:r>
            <a:r>
              <a:rPr lang="en-US" altLang="zh-CN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对计算结果保留相应的小数位数。</a:t>
            </a:r>
            <a:endParaRPr lang="zh-CN" altLang="en-US" sz="24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002" y="3171387"/>
            <a:ext cx="1511812" cy="12084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385" y="848099"/>
            <a:ext cx="1227974" cy="98154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73548" y="2869363"/>
            <a:ext cx="2098712" cy="1677548"/>
          </a:xfrm>
          <a:prstGeom prst="rect">
            <a:avLst/>
          </a:prstGeom>
        </p:spPr>
      </p:pic>
      <p:graphicFrame>
        <p:nvGraphicFramePr>
          <p:cNvPr id="31882" name="Group 138"/>
          <p:cNvGraphicFramePr>
            <a:graphicFrameLocks noGrp="1"/>
          </p:cNvGraphicFramePr>
          <p:nvPr/>
        </p:nvGraphicFramePr>
        <p:xfrm>
          <a:off x="400685" y="1457960"/>
          <a:ext cx="6624638" cy="2246313"/>
        </p:xfrm>
        <a:graphic>
          <a:graphicData uri="http://schemas.openxmlformats.org/drawingml/2006/table">
            <a:tbl>
              <a:tblPr/>
              <a:tblGrid>
                <a:gridCol w="2089150"/>
                <a:gridCol w="1511300"/>
                <a:gridCol w="1512888"/>
                <a:gridCol w="1511300"/>
              </a:tblGrid>
              <a:tr h="9473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保留一位小数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保留两位小数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保留三位小数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</a:tr>
              <a:tr h="6653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30÷13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</a:tr>
              <a:tr h="633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45.5÷37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15" marB="468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8B"/>
                    </a:solidFill>
                  </a:tcPr>
                </a:tc>
              </a:tr>
            </a:tbl>
          </a:graphicData>
        </a:graphic>
      </p:graphicFrame>
      <p:sp>
        <p:nvSpPr>
          <p:cNvPr id="300056" name="Text Box 24"/>
          <p:cNvSpPr txBox="1"/>
          <p:nvPr/>
        </p:nvSpPr>
        <p:spPr>
          <a:xfrm>
            <a:off x="575310" y="495935"/>
            <a:ext cx="4495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请按要求填写合适结果。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769" name="Text Box 25"/>
          <p:cNvSpPr txBox="1"/>
          <p:nvPr/>
        </p:nvSpPr>
        <p:spPr>
          <a:xfrm>
            <a:off x="1759585" y="3795886"/>
            <a:ext cx="4464050" cy="579437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30÷13=2.3076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770" name="Text Box 26"/>
          <p:cNvSpPr txBox="1"/>
          <p:nvPr/>
        </p:nvSpPr>
        <p:spPr>
          <a:xfrm>
            <a:off x="1804035" y="4387071"/>
            <a:ext cx="4608513" cy="579437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45.5÷37=1.2297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771" name="Text Box 27"/>
          <p:cNvSpPr txBox="1"/>
          <p:nvPr/>
        </p:nvSpPr>
        <p:spPr>
          <a:xfrm>
            <a:off x="2878773" y="2478723"/>
            <a:ext cx="762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2.3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2" name="Text Box 28"/>
          <p:cNvSpPr txBox="1"/>
          <p:nvPr/>
        </p:nvSpPr>
        <p:spPr>
          <a:xfrm>
            <a:off x="4371023" y="2478723"/>
            <a:ext cx="1143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2.31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3" name="Text Box 29"/>
          <p:cNvSpPr txBox="1"/>
          <p:nvPr/>
        </p:nvSpPr>
        <p:spPr>
          <a:xfrm>
            <a:off x="5729923" y="2478723"/>
            <a:ext cx="1143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2.308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4" name="Text Box 30"/>
          <p:cNvSpPr txBox="1"/>
          <p:nvPr/>
        </p:nvSpPr>
        <p:spPr>
          <a:xfrm>
            <a:off x="5726748" y="3128010"/>
            <a:ext cx="1371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1.230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5" name="Text Box 31"/>
          <p:cNvSpPr txBox="1"/>
          <p:nvPr/>
        </p:nvSpPr>
        <p:spPr>
          <a:xfrm>
            <a:off x="4361498" y="3121660"/>
            <a:ext cx="1371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1.23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6" name="Text Box 32"/>
          <p:cNvSpPr txBox="1"/>
          <p:nvPr/>
        </p:nvSpPr>
        <p:spPr>
          <a:xfrm>
            <a:off x="2899410" y="3128010"/>
            <a:ext cx="1371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20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10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20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5" dur="10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9" grpId="0"/>
      <p:bldP spid="31770" grpId="0"/>
      <p:bldP spid="31771" grpId="0"/>
      <p:bldP spid="31772" grpId="0"/>
      <p:bldP spid="31773" grpId="0"/>
      <p:bldP spid="31774" grpId="0"/>
      <p:bldP spid="31775" grpId="0"/>
      <p:bldP spid="3177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3F6"/>
              </a:clrFrom>
              <a:clrTo>
                <a:srgbClr val="FEF3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778" y="221697"/>
            <a:ext cx="792088" cy="90284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24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8199" name="Text Box 7"/>
          <p:cNvSpPr txBox="1"/>
          <p:nvPr/>
        </p:nvSpPr>
        <p:spPr>
          <a:xfrm>
            <a:off x="1202690" y="2003995"/>
            <a:ext cx="781816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2.4÷7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≈　          （保留一位小数）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1207770" y="2801734"/>
            <a:ext cx="7612982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1.57÷3.9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（保留两位小数）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201" name="Text Box 9"/>
          <p:cNvSpPr txBox="1"/>
          <p:nvPr/>
        </p:nvSpPr>
        <p:spPr>
          <a:xfrm>
            <a:off x="1209358" y="3570138"/>
            <a:ext cx="781976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1.382÷7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（保留三位小数）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04807" y="1940296"/>
            <a:ext cx="170815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17925" y="2784587"/>
            <a:ext cx="170815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0.40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17880" y="3542643"/>
            <a:ext cx="170815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0.197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6"/>
          <p:cNvSpPr txBox="1"/>
          <p:nvPr/>
        </p:nvSpPr>
        <p:spPr>
          <a:xfrm>
            <a:off x="620713" y="1121985"/>
            <a:ext cx="7600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计算下面各题。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0"/>
      <p:bldP spid="8201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/>
          <p:nvPr/>
        </p:nvSpPr>
        <p:spPr>
          <a:xfrm>
            <a:off x="658813" y="514350"/>
            <a:ext cx="7801619" cy="1583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燃气公司铺设天然气管道，上午用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时铺了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83.5m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，下午用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时铺了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93.5m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。上午铺设的速度快还是下午铺设的速度快？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9672" y="2427734"/>
            <a:ext cx="624776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上午：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83.5÷3.5≈23.86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下午：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93.5÷4=23.375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23.86&gt;23.375    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上午铺设的速度快。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057-0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334" y="555526"/>
            <a:ext cx="8493331" cy="29213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80590" y="3910330"/>
            <a:ext cx="51593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可以做多少套童装？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441" y="160105"/>
            <a:ext cx="1656184" cy="13238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550561" y="2495922"/>
            <a:ext cx="2808312" cy="1800200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0437" y="3867894"/>
            <a:ext cx="816956" cy="60074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606381" y="2955290"/>
            <a:ext cx="2697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2.2=15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（套）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87572" y="2495922"/>
            <a:ext cx="2808312" cy="1800200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58878" y="3867894"/>
            <a:ext cx="816956" cy="600746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787731" y="2955290"/>
            <a:ext cx="2808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套童装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 descr="p057-02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235" y="330964"/>
            <a:ext cx="6096000" cy="2096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/>
      <p:bldP spid="32" grpId="0" animBg="1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7007" y="781578"/>
            <a:ext cx="6443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用四舍五入法把下列表补充完整。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79" y="282920"/>
            <a:ext cx="1512168" cy="12087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96" y="3553698"/>
            <a:ext cx="1240920" cy="991895"/>
          </a:xfrm>
          <a:prstGeom prst="rect">
            <a:avLst/>
          </a:prstGeom>
        </p:spPr>
      </p:pic>
      <p:graphicFrame>
        <p:nvGraphicFramePr>
          <p:cNvPr id="6" name="表格 5"/>
          <p:cNvGraphicFramePr/>
          <p:nvPr/>
        </p:nvGraphicFramePr>
        <p:xfrm>
          <a:off x="1358900" y="1764030"/>
          <a:ext cx="7173540" cy="1915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6916"/>
                <a:gridCol w="1440160"/>
                <a:gridCol w="2088232"/>
                <a:gridCol w="2088232"/>
              </a:tblGrid>
              <a:tr h="86233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保留整数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保留一位小数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保留两位小数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5041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18</a:t>
                      </a:r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÷</a:t>
                      </a:r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7</a:t>
                      </a:r>
                      <a:endParaRPr lang="en-US" altLang="zh-CN" sz="24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5486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63.8</a:t>
                      </a: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÷</a:t>
                      </a:r>
                      <a:r>
                        <a:rPr lang="en-US" altLang="zh-CN" sz="240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88</a:t>
                      </a:r>
                      <a:endParaRPr lang="en-US" altLang="zh-CN" sz="240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3331210" y="2571750"/>
            <a:ext cx="1321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66989" y="2571750"/>
            <a:ext cx="1321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00930" y="2571750"/>
            <a:ext cx="1321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31209" y="3104118"/>
            <a:ext cx="1321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00929" y="3104118"/>
            <a:ext cx="1321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66988" y="3104118"/>
            <a:ext cx="1321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6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025029" y="483518"/>
            <a:ext cx="7366275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李阿姨乘飞机从乌鲁木齐飞到北京用了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时，飞机每小时平均飞行多少千米？（得数保留整数）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p058-01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350" y="1805940"/>
            <a:ext cx="1938655" cy="1091565"/>
          </a:xfrm>
          <a:prstGeom prst="rect">
            <a:avLst/>
          </a:prstGeom>
        </p:spPr>
      </p:pic>
      <p:pic>
        <p:nvPicPr>
          <p:cNvPr id="11" name="图片 10" descr="p058-01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020" y="2185670"/>
            <a:ext cx="938530" cy="557530"/>
          </a:xfrm>
          <a:prstGeom prst="rect">
            <a:avLst/>
          </a:prstGeom>
        </p:spPr>
      </p:pic>
      <p:pic>
        <p:nvPicPr>
          <p:cNvPr id="12" name="图片 11" descr="p058-01-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855" y="1737995"/>
            <a:ext cx="2291715" cy="1005205"/>
          </a:xfrm>
          <a:prstGeom prst="rect">
            <a:avLst/>
          </a:prstGeom>
        </p:spPr>
      </p:pic>
      <p:sp>
        <p:nvSpPr>
          <p:cNvPr id="17" name="下弧形箭头 16"/>
          <p:cNvSpPr/>
          <p:nvPr/>
        </p:nvSpPr>
        <p:spPr>
          <a:xfrm>
            <a:off x="1836420" y="3133090"/>
            <a:ext cx="4832350" cy="22796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19170" y="3596640"/>
            <a:ext cx="5077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2300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783</Words>
  <Application>WPS 演示</Application>
  <PresentationFormat>全屏显示(16:9)</PresentationFormat>
  <Paragraphs>132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楷体</vt:lpstr>
      <vt:lpstr>黑体</vt:lpstr>
      <vt:lpstr>幼圆</vt:lpstr>
      <vt:lpstr>华文新魏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95</cp:revision>
  <dcterms:created xsi:type="dcterms:W3CDTF">2018-09-11T05:46:00Z</dcterms:created>
  <dcterms:modified xsi:type="dcterms:W3CDTF">2023-08-28T08:52:19Z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ED0423761942468B9D00A81EA2DD7747_12</vt:lpwstr>
  </property>
</Properties>
</file>