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4"/>
  </p:notesMasterIdLst>
  <p:sldIdLst>
    <p:sldId id="256" r:id="rId4"/>
    <p:sldId id="351" r:id="rId5"/>
    <p:sldId id="352" r:id="rId6"/>
    <p:sldId id="353" r:id="rId7"/>
    <p:sldId id="354" r:id="rId8"/>
    <p:sldId id="355" r:id="rId9"/>
    <p:sldId id="356" r:id="rId10"/>
    <p:sldId id="339" r:id="rId11"/>
    <p:sldId id="357" r:id="rId12"/>
    <p:sldId id="328" r:id="rId13"/>
    <p:sldId id="358" r:id="rId14"/>
    <p:sldId id="359" r:id="rId15"/>
    <p:sldId id="340" r:id="rId16"/>
    <p:sldId id="360" r:id="rId17"/>
    <p:sldId id="367" r:id="rId18"/>
    <p:sldId id="369" r:id="rId19"/>
    <p:sldId id="361" r:id="rId20"/>
    <p:sldId id="362" r:id="rId21"/>
    <p:sldId id="363" r:id="rId22"/>
    <p:sldId id="271" r:id="rId23"/>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4" userDrawn="1">
          <p15:clr>
            <a:srgbClr val="A4A3A4"/>
          </p15:clr>
        </p15:guide>
        <p15:guide id="2" pos="29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60" autoAdjust="0"/>
    <p:restoredTop sz="99852" autoAdjust="0"/>
  </p:normalViewPr>
  <p:slideViewPr>
    <p:cSldViewPr showGuides="1">
      <p:cViewPr varScale="1">
        <p:scale>
          <a:sx n="102" d="100"/>
          <a:sy n="102" d="100"/>
        </p:scale>
        <p:origin x="126" y="384"/>
      </p:cViewPr>
      <p:guideLst>
        <p:guide orient="horz" pos="1644"/>
        <p:guide pos="292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FE398D-4A6D-4A89-878E-D06F3B1842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42598A-38C8-440D-9ACC-6AC12EB8EB1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4.png"/><Relationship Id="rId6" Type="http://schemas.openxmlformats.org/officeDocument/2006/relationships/slide" Target="../slides/slid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179705" y="92710"/>
            <a:ext cx="1316355" cy="275590"/>
          </a:xfrm>
          <a:prstGeom prst="rect">
            <a:avLst/>
          </a:prstGeom>
          <a:noFill/>
        </p:spPr>
        <p:txBody>
          <a:bodyPr wrap="square" rtlCol="0">
            <a:spAutoFit/>
          </a:bodyPr>
          <a:lstStyle/>
          <a:p>
            <a:r>
              <a:rPr lang="zh-CN" altLang="en-US" sz="1200" dirty="0">
                <a:latin typeface="黑体" panose="02010609060101010101" pitchFamily="49" charset="-122"/>
                <a:ea typeface="黑体" panose="02010609060101010101" pitchFamily="49" charset="-122"/>
              </a:rPr>
              <a:t>可能性（</a:t>
            </a:r>
            <a:r>
              <a:rPr lang="en-US" altLang="zh-CN" sz="1200" dirty="0">
                <a:latin typeface="黑体" panose="02010609060101010101" pitchFamily="49" charset="-122"/>
                <a:ea typeface="黑体" panose="02010609060101010101" pitchFamily="49" charset="-122"/>
              </a:rPr>
              <a:t>2</a:t>
            </a:r>
            <a:r>
              <a:rPr lang="zh-CN" altLang="en-US" sz="1200" dirty="0">
                <a:latin typeface="黑体" panose="02010609060101010101" pitchFamily="49" charset="-122"/>
                <a:ea typeface="黑体" panose="02010609060101010101" pitchFamily="49" charset="-122"/>
              </a:rPr>
              <a:t>）</a:t>
            </a:r>
            <a:endParaRPr lang="zh-CN" altLang="en-US" sz="1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png"/><Relationship Id="rId6" Type="http://schemas.openxmlformats.org/officeDocument/2006/relationships/slide" Target="slide17.xml"/><Relationship Id="rId5" Type="http://schemas.openxmlformats.org/officeDocument/2006/relationships/slide" Target="slide1.xml"/><Relationship Id="rId4" Type="http://schemas.openxmlformats.org/officeDocument/2006/relationships/slide" Target="slide20.xml"/><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microsoft.com/office/2007/relationships/hdphoto" Target="../media/image16.wdp"/><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西师大版  数学  五年级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940152" y="302530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3564328" y="302530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1187624" y="3025309"/>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2081697" y="1435155"/>
            <a:ext cx="4770120" cy="1083945"/>
          </a:xfrm>
          <a:prstGeom prst="rect">
            <a:avLst/>
          </a:prstGeom>
          <a:noFill/>
          <a:effectLst>
            <a:softEdge rad="0"/>
          </a:effectLst>
        </p:spPr>
        <p:txBody>
          <a:bodyPr wrap="none" lIns="68580" tIns="34290" rIns="68580" bIns="34290" rtlCol="0">
            <a:spAutoFit/>
          </a:bodyPr>
          <a:lstStyle/>
          <a:p>
            <a:pPr algn="ctr"/>
            <a:r>
              <a:rPr lang="zh-CN" altLang="zh-CN" sz="6600" b="1" dirty="0">
                <a:latin typeface="宋体" panose="02010600030101010101" pitchFamily="2" charset="-122"/>
                <a:ea typeface="宋体" panose="02010600030101010101" pitchFamily="2" charset="-122"/>
                <a:cs typeface="宋体" panose="02010600030101010101" pitchFamily="2" charset="-122"/>
              </a:rPr>
              <a:t>可能性（</a:t>
            </a:r>
            <a:r>
              <a:rPr lang="en-US" altLang="zh-CN" sz="6600" b="1" dirty="0">
                <a:latin typeface="宋体" panose="02010600030101010101" pitchFamily="2" charset="-122"/>
                <a:ea typeface="宋体" panose="02010600030101010101" pitchFamily="2" charset="-122"/>
                <a:cs typeface="宋体" panose="02010600030101010101" pitchFamily="2" charset="-122"/>
              </a:rPr>
              <a:t>2</a:t>
            </a:r>
            <a:r>
              <a:rPr lang="zh-CN" altLang="en-US" sz="6600" b="1" dirty="0">
                <a:latin typeface="宋体" panose="02010600030101010101" pitchFamily="2" charset="-122"/>
                <a:ea typeface="宋体" panose="02010600030101010101" pitchFamily="2" charset="-122"/>
                <a:cs typeface="宋体" panose="02010600030101010101" pitchFamily="2" charset="-122"/>
              </a:rPr>
              <a:t>）</a:t>
            </a:r>
            <a:endParaRPr lang="zh-CN" altLang="en-US" sz="66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1209945" y="2952109"/>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课前导入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3624893"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探究新知</a:t>
            </a:r>
            <a:endParaRPr lang="zh-CN" altLang="en-US" sz="2800" b="1" dirty="0">
              <a:latin typeface="+mj-ea"/>
              <a:ea typeface="+mj-ea"/>
            </a:endParaRPr>
          </a:p>
        </p:txBody>
      </p:sp>
      <p:sp>
        <p:nvSpPr>
          <p:cNvPr id="18" name="圆角矩形 17">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1668780" cy="683895"/>
          </a:xfrm>
          <a:prstGeom prst="rect">
            <a:avLst/>
          </a:prstGeom>
        </p:spPr>
        <p:txBody>
          <a:bodyPr wrap="none" lIns="68580" tIns="34290" rIns="68580" bIns="34290">
            <a:spAutoFit/>
          </a:bodyPr>
          <a:lstStyle/>
          <a:p>
            <a:r>
              <a:rPr lang="zh-CN" altLang="en-US" sz="4000" b="1" dirty="0">
                <a:solidFill>
                  <a:srgbClr val="0050AA"/>
                </a:solidFill>
                <a:latin typeface="+mj-ea"/>
                <a:ea typeface="+mj-ea"/>
              </a:rPr>
              <a:t>可能性</a:t>
            </a:r>
            <a:endParaRPr lang="zh-CN" altLang="en-US" sz="4000" b="1" dirty="0">
              <a:solidFill>
                <a:srgbClr val="0050AA"/>
              </a:solidFill>
              <a:latin typeface="+mj-ea"/>
              <a:ea typeface="+mj-ea"/>
            </a:endParaRPr>
          </a:p>
        </p:txBody>
      </p:sp>
      <p:sp>
        <p:nvSpPr>
          <p:cNvPr id="21" name="圆角矩形 20">
            <a:hlinkClick r:id="rId6" action="ppaction://hlinksldjump"/>
          </p:cNvPr>
          <p:cNvSpPr/>
          <p:nvPr/>
        </p:nvSpPr>
        <p:spPr>
          <a:xfrm>
            <a:off x="6048388"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6</a:t>
              </a:r>
              <a:endParaRPr kumimoji="1" lang="en-US" altLang="zh-CN" sz="3500" b="1" dirty="0">
                <a:solidFill>
                  <a:srgbClr val="0050AA"/>
                </a:solidFill>
                <a:latin typeface="+mj-ea"/>
                <a:ea typeface="+mj-e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print">
            <a:clrChange>
              <a:clrFrom>
                <a:srgbClr val="FFFFFE"/>
              </a:clrFrom>
              <a:clrTo>
                <a:srgbClr val="FFFFFE">
                  <a:alpha val="0"/>
                </a:srgbClr>
              </a:clrTo>
            </a:clrChange>
            <a:extLst>
              <a:ext uri="{28A0092B-C50C-407E-A947-70E740481C1C}">
                <a14:useLocalDpi xmlns:a14="http://schemas.microsoft.com/office/drawing/2010/main" val="0"/>
              </a:ext>
            </a:extLst>
          </a:blip>
          <a:srcRect l="4800" t="1700" r="11733" b="4393"/>
          <a:stretch>
            <a:fillRect/>
          </a:stretch>
        </p:blipFill>
        <p:spPr>
          <a:xfrm>
            <a:off x="-20320" y="2668270"/>
            <a:ext cx="2428240" cy="2187575"/>
          </a:xfrm>
          <a:prstGeom prst="rect">
            <a:avLst/>
          </a:prstGeom>
        </p:spPr>
      </p:pic>
      <p:sp>
        <p:nvSpPr>
          <p:cNvPr id="593960" name="Text Box 45"/>
          <p:cNvSpPr txBox="1"/>
          <p:nvPr/>
        </p:nvSpPr>
        <p:spPr>
          <a:xfrm>
            <a:off x="1944370" y="595630"/>
            <a:ext cx="6528435" cy="2860040"/>
          </a:xfrm>
          <a:prstGeom prst="rect">
            <a:avLst/>
          </a:prstGeom>
          <a:noFill/>
          <a:ln w="9525">
            <a:noFill/>
          </a:ln>
        </p:spPr>
        <p:txBody>
          <a:bodyPr wrap="square">
            <a:spAutoFit/>
          </a:bodyPr>
          <a:lstStyle/>
          <a:p>
            <a:pPr>
              <a:lnSpc>
                <a:spcPct val="140000"/>
              </a:lnSpc>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实验结果</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我们组共抽了（   ）次牌，其中抽到数字</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2</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10</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的次数分别是（　）（　）（　）（　）（　）（　）（　）（　）（　）。</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40000"/>
              </a:lnSpc>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实验证明：因为</a:t>
            </a:r>
            <a:r>
              <a:rPr lang="zh-CN" altLang="en-US" sz="2400" b="1" u="sng"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，所以</a:t>
            </a:r>
            <a:r>
              <a:rPr lang="zh-CN" altLang="en-US" sz="2400" b="1" u="sng"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ext Box 2"/>
          <p:cNvSpPr txBox="1"/>
          <p:nvPr/>
        </p:nvSpPr>
        <p:spPr>
          <a:xfrm>
            <a:off x="1630045" y="1377315"/>
            <a:ext cx="5955665" cy="3561715"/>
          </a:xfrm>
          <a:prstGeom prst="rect">
            <a:avLst/>
          </a:prstGeom>
          <a:noFill/>
          <a:ln w="9525">
            <a:noFill/>
          </a:ln>
        </p:spPr>
        <p:txBody>
          <a:bodyPr wrap="square">
            <a:spAutoFit/>
          </a:bodyPr>
          <a:lstStyle/>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16</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张扑克牌</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1.</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组员按照顺序抽牌，由组长记录所抽的字母，  </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记录完毕放回；</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2.</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每次抽完放回，洗牌之后再抽；</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3.</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抽牌时，背面朝上，也不许用眼睛看；</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4.</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把实验报记录表填写完整。</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594947" name="Text Box 4"/>
          <p:cNvSpPr txBox="1"/>
          <p:nvPr/>
        </p:nvSpPr>
        <p:spPr>
          <a:xfrm>
            <a:off x="2231231" y="916702"/>
            <a:ext cx="4752975" cy="460375"/>
          </a:xfrm>
          <a:prstGeom prst="rect">
            <a:avLst/>
          </a:prstGeom>
          <a:noFill/>
          <a:ln w="9525">
            <a:noFill/>
          </a:ln>
        </p:spPr>
        <p:txBody>
          <a:bodyPr>
            <a:spAutoFit/>
          </a:bodyPr>
          <a:lstStyle/>
          <a:p>
            <a:pPr algn="ctr">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rPr>
              <a:t>游戏规则：按字母分</a:t>
            </a:r>
            <a:endParaRPr lang="zh-CN" altLang="en-US" sz="2400" b="1" dirty="0">
              <a:solidFill>
                <a:srgbClr val="002221"/>
              </a:solidFill>
              <a:latin typeface="楷体" panose="02010609060101010101" pitchFamily="49" charset="-122"/>
              <a:ea typeface="楷体" panose="02010609060101010101" pitchFamily="49" charset="-122"/>
            </a:endParaRPr>
          </a:p>
        </p:txBody>
      </p:sp>
      <p:sp>
        <p:nvSpPr>
          <p:cNvPr id="594948" name="Rectangle 2"/>
          <p:cNvSpPr/>
          <p:nvPr/>
        </p:nvSpPr>
        <p:spPr>
          <a:xfrm>
            <a:off x="1547813" y="322660"/>
            <a:ext cx="6118622" cy="789384"/>
          </a:xfrm>
          <a:prstGeom prst="rect">
            <a:avLst/>
          </a:prstGeom>
          <a:noFill/>
          <a:ln w="9525">
            <a:noFill/>
          </a:ln>
        </p:spPr>
        <p:txBody>
          <a:bodyPr anchor="ctr"/>
          <a:lstStyle/>
          <a:p>
            <a:pPr>
              <a:buFont typeface="Wingdings" panose="05000000000000000000" pitchFamily="2" charset="2"/>
              <a:buChar char="n"/>
            </a:pPr>
            <a:r>
              <a:rPr lang="en-US" altLang="zh-CN"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分组讨论</a:t>
            </a:r>
            <a:endPar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ppt_w</p:attrName>
                                        </p:attrNameLst>
                                      </p:cBhvr>
                                      <p:tavLst>
                                        <p:tav tm="0">
                                          <p:val>
                                            <p:fltVal val="0"/>
                                          </p:val>
                                        </p:tav>
                                        <p:tav tm="100000">
                                          <p:val>
                                            <p:strVal val="#ppt_w"/>
                                          </p:val>
                                        </p:tav>
                                      </p:tavLst>
                                    </p:anim>
                                    <p:anim calcmode="lin" valueType="num">
                                      <p:cBhvr>
                                        <p:cTn id="8" dur="500" fill="hold"/>
                                        <p:tgtEl>
                                          <p:spTgt spid="25602"/>
                                        </p:tgtEl>
                                        <p:attrNameLst>
                                          <p:attrName>ppt_h</p:attrName>
                                        </p:attrNameLst>
                                      </p:cBhvr>
                                      <p:tavLst>
                                        <p:tav tm="0">
                                          <p:val>
                                            <p:fltVal val="0"/>
                                          </p:val>
                                        </p:tav>
                                        <p:tav tm="100000">
                                          <p:val>
                                            <p:strVal val="#ppt_h"/>
                                          </p:val>
                                        </p:tav>
                                      </p:tavLst>
                                    </p:anim>
                                    <p:animEffect transition="in" filter="fade">
                                      <p:cBhvr>
                                        <p:cTn id="9"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6626" name="Group 2"/>
          <p:cNvGraphicFramePr>
            <a:graphicFrameLocks noGrp="1"/>
          </p:cNvGraphicFramePr>
          <p:nvPr>
            <p:ph idx="1"/>
          </p:nvPr>
        </p:nvGraphicFramePr>
        <p:xfrm>
          <a:off x="2352993" y="1404382"/>
          <a:ext cx="4648200" cy="1969200"/>
        </p:xfrm>
        <a:graphic>
          <a:graphicData uri="http://schemas.openxmlformats.org/drawingml/2006/table">
            <a:tbl>
              <a:tblPr/>
              <a:tblGrid>
                <a:gridCol w="421640"/>
                <a:gridCol w="423545"/>
                <a:gridCol w="422910"/>
                <a:gridCol w="422910"/>
                <a:gridCol w="421005"/>
                <a:gridCol w="424180"/>
                <a:gridCol w="421640"/>
                <a:gridCol w="422910"/>
                <a:gridCol w="422275"/>
                <a:gridCol w="422910"/>
                <a:gridCol w="422275"/>
              </a:tblGrid>
              <a:tr h="116713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第几次</a:t>
                      </a: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1</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2</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3</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4</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5</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6</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7</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8</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9</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10</a:t>
                      </a:r>
                      <a:endParaRPr kumimoji="0" lang="en-US" alt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r>
              <a:tr h="65976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数字</a:t>
                      </a: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r>
            </a:tbl>
          </a:graphicData>
        </a:graphic>
      </p:graphicFrame>
      <p:sp>
        <p:nvSpPr>
          <p:cNvPr id="596009" name="Text Box 41"/>
          <p:cNvSpPr txBox="1"/>
          <p:nvPr/>
        </p:nvSpPr>
        <p:spPr>
          <a:xfrm>
            <a:off x="2248376" y="944325"/>
            <a:ext cx="4752975" cy="460375"/>
          </a:xfrm>
          <a:prstGeom prst="rect">
            <a:avLst/>
          </a:prstGeom>
          <a:noFill/>
          <a:ln w="9525">
            <a:noFill/>
          </a:ln>
        </p:spPr>
        <p:txBody>
          <a:bodyPr>
            <a:spAutoFit/>
          </a:bodyPr>
          <a:lstStyle/>
          <a:p>
            <a:pPr algn="ctr">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rPr>
              <a:t>实验记录</a:t>
            </a:r>
            <a:endParaRPr lang="zh-CN" altLang="en-US" sz="2400" b="1" dirty="0">
              <a:solidFill>
                <a:srgbClr val="002221"/>
              </a:solidFill>
              <a:latin typeface="楷体" panose="02010609060101010101" pitchFamily="49" charset="-122"/>
              <a:ea typeface="楷体" panose="02010609060101010101" pitchFamily="49" charset="-122"/>
            </a:endParaRPr>
          </a:p>
        </p:txBody>
      </p:sp>
      <p:sp>
        <p:nvSpPr>
          <p:cNvPr id="596010" name="Rectangle 2"/>
          <p:cNvSpPr/>
          <p:nvPr/>
        </p:nvSpPr>
        <p:spPr>
          <a:xfrm>
            <a:off x="1547813" y="322660"/>
            <a:ext cx="6118622" cy="789384"/>
          </a:xfrm>
          <a:prstGeom prst="rect">
            <a:avLst/>
          </a:prstGeom>
          <a:noFill/>
          <a:ln w="9525">
            <a:noFill/>
          </a:ln>
        </p:spPr>
        <p:txBody>
          <a:bodyPr anchor="ctr"/>
          <a:lstStyle/>
          <a:p>
            <a:pPr>
              <a:buFont typeface="Wingdings" panose="05000000000000000000" pitchFamily="2" charset="2"/>
              <a:buChar char="n"/>
            </a:pPr>
            <a:r>
              <a:rPr lang="en-US" altLang="zh-CN"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分组讨论</a:t>
            </a:r>
            <a:endPar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6008" name="Text Box 40"/>
          <p:cNvSpPr txBox="1"/>
          <p:nvPr/>
        </p:nvSpPr>
        <p:spPr>
          <a:xfrm>
            <a:off x="1534160" y="1141730"/>
            <a:ext cx="6075680" cy="2860040"/>
          </a:xfrm>
          <a:prstGeom prst="rect">
            <a:avLst/>
          </a:prstGeom>
          <a:noFill/>
          <a:ln w="41275">
            <a:solidFill>
              <a:schemeClr val="accent3">
                <a:lumMod val="40000"/>
                <a:lumOff val="60000"/>
              </a:schemeClr>
            </a:solidFill>
          </a:ln>
        </p:spPr>
        <p:txBody>
          <a:bodyPr wrap="square">
            <a:spAutoFit/>
          </a:bodyPr>
          <a:lstStyle/>
          <a:p>
            <a:pPr>
              <a:lnSpc>
                <a:spcPct val="140000"/>
              </a:lnSpc>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实验结果</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我们组共抽了（   ）次牌，其中抽到数字</a:t>
            </a:r>
            <a:r>
              <a:rPr lang="en-US"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en-US"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J</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en-US"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Q</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en-US"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K”</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的次数分别是（   ）（   ）（   ）（   ）。</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40000"/>
              </a:lnSpc>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实验证明：因为</a:t>
            </a:r>
            <a:r>
              <a:rPr lang="zh-CN" altLang="en-US" sz="2400" b="1" u="sng"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，所以</a:t>
            </a:r>
            <a:r>
              <a:rPr lang="zh-CN" altLang="en-US" sz="2400" b="1" u="sng"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Rot="1"/>
          </p:cNvSpPr>
          <p:nvPr>
            <p:ph idx="1"/>
          </p:nvPr>
        </p:nvSpPr>
        <p:spPr>
          <a:xfrm>
            <a:off x="1544320" y="1437005"/>
            <a:ext cx="5838825" cy="2269490"/>
          </a:xfrm>
        </p:spPr>
        <p:txBody>
          <a:bodyPr vert="horz" wrap="square" lIns="68580" tIns="34290" rIns="68580" bIns="34290" anchor="t"/>
          <a:lstStyle/>
          <a:p>
            <a:pPr eaLnBrk="1" hangingPunct="1">
              <a:lnSpc>
                <a:spcPct val="135000"/>
              </a:lnSpc>
              <a:spcBef>
                <a:spcPct val="35000"/>
              </a:spcBef>
              <a:buNone/>
            </a:pP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要是抽到字母的可能性大，抽到数字的可能性小，要怎样抽牌？</a:t>
            </a:r>
            <a:endPar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eaLnBrk="1" hangingPunct="1">
              <a:lnSpc>
                <a:spcPct val="135000"/>
              </a:lnSpc>
              <a:spcBef>
                <a:spcPct val="35000"/>
              </a:spcBef>
              <a:buNone/>
            </a:pP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数字和字母的张数相等，它们的可能性就怎样？</a:t>
            </a:r>
            <a:endPar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599043" name="Rectangle 2"/>
          <p:cNvSpPr/>
          <p:nvPr/>
        </p:nvSpPr>
        <p:spPr>
          <a:xfrm>
            <a:off x="1544003" y="387430"/>
            <a:ext cx="6118622" cy="789384"/>
          </a:xfrm>
          <a:prstGeom prst="rect">
            <a:avLst/>
          </a:prstGeom>
          <a:noFill/>
          <a:ln w="9525">
            <a:noFill/>
          </a:ln>
        </p:spPr>
        <p:txBody>
          <a:bodyPr anchor="ctr"/>
          <a:lstStyle/>
          <a:p>
            <a:pPr>
              <a:buFont typeface="Wingdings" panose="05000000000000000000" pitchFamily="2" charset="2"/>
              <a:buChar char="n"/>
            </a:pPr>
            <a:r>
              <a:rPr lang="en-US" altLang="zh-CN"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说一说</a:t>
            </a:r>
            <a:endPar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slide(fromBottom)">
                                      <p:cBhvr>
                                        <p:cTn id="7" dur="500"/>
                                        <p:tgtEl>
                                          <p:spTgt spid="16386">
                                            <p:txEl>
                                              <p:pRg st="0" end="0"/>
                                            </p:txEl>
                                          </p:spTgt>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6386">
                                            <p:txEl>
                                              <p:pRg st="1" end="1"/>
                                            </p:txEl>
                                          </p:spTgt>
                                        </p:tgtEl>
                                        <p:attrNameLst>
                                          <p:attrName>style.visibility</p:attrName>
                                        </p:attrNameLst>
                                      </p:cBhvr>
                                      <p:to>
                                        <p:strVal val="visible"/>
                                      </p:to>
                                    </p:set>
                                    <p:animEffect transition="in" filter="slide(fromBottom)">
                                      <p:cBhvr>
                                        <p:cTn id="11" dur="500"/>
                                        <p:tgtEl>
                                          <p:spTgt spid="163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p:cNvSpPr>
          <p:nvPr/>
        </p:nvSpPr>
        <p:spPr>
          <a:xfrm>
            <a:off x="757140" y="302260"/>
            <a:ext cx="7272808" cy="2269490"/>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小强、小刚、小明在平时的</a:t>
            </a: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50m</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短跑训练和比赛中，成绩相当。他们要进行一场</a:t>
            </a: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50m</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短跑比赛，你能说出比赛可能出现的每一种结果吗（不并列）？再说说你是怎么想的。</a:t>
            </a:r>
            <a:endPar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8" name="组合 7"/>
          <p:cNvGrpSpPr/>
          <p:nvPr/>
        </p:nvGrpSpPr>
        <p:grpSpPr>
          <a:xfrm>
            <a:off x="1219285" y="2629308"/>
            <a:ext cx="6236164" cy="2211932"/>
            <a:chOff x="1219285" y="2629308"/>
            <a:chExt cx="6236164" cy="2211932"/>
          </a:xfrm>
        </p:grpSpPr>
        <p:pic>
          <p:nvPicPr>
            <p:cNvPr id="2" name="图片 1"/>
            <p:cNvPicPr>
              <a:picLocks noChangeAspect="1"/>
            </p:cNvPicPr>
            <p:nvPr/>
          </p:nvPicPr>
          <p:blipFill rotWithShape="1">
            <a:blip r:embed="rId1"/>
            <a:srcRect t="45605"/>
            <a:stretch>
              <a:fillRect/>
            </a:stretch>
          </p:blipFill>
          <p:spPr>
            <a:xfrm>
              <a:off x="1331640" y="3209392"/>
              <a:ext cx="6123809" cy="1631848"/>
            </a:xfrm>
            <a:prstGeom prst="rect">
              <a:avLst/>
            </a:prstGeom>
          </p:spPr>
        </p:pic>
        <p:pic>
          <p:nvPicPr>
            <p:cNvPr id="4" name="图片 3"/>
            <p:cNvPicPr>
              <a:picLocks noChangeAspect="1"/>
            </p:cNvPicPr>
            <p:nvPr/>
          </p:nvPicPr>
          <p:blipFill>
            <a:blip r:embed="rId2">
              <a:clrChange>
                <a:clrFrom>
                  <a:srgbClr val="F6F6F6"/>
                </a:clrFrom>
                <a:clrTo>
                  <a:srgbClr val="F6F6F6">
                    <a:alpha val="0"/>
                  </a:srgbClr>
                </a:clrTo>
              </a:clrChange>
              <a:grayscl/>
              <a:extLst>
                <a:ext uri="{BEBA8EAE-BF5A-486C-A8C5-ECC9F3942E4B}">
                  <a14:imgProps xmlns:a14="http://schemas.microsoft.com/office/drawing/2010/main">
                    <a14:imgLayer r:embed="rId3">
                      <a14:imgEffect>
                        <a14:backgroundRemoval t="0" b="100000" l="0" r="100000">
                          <a14:foregroundMark x1="47059" y1="15569" x2="20588" y2="8084"/>
                          <a14:foregroundMark x1="63235" y1="69162" x2="77206" y2="76946"/>
                          <a14:foregroundMark x1="78309" y1="80838" x2="72059" y2="91317"/>
                        </a14:backgroundRemoval>
                      </a14:imgEffect>
                    </a14:imgLayer>
                  </a14:imgProps>
                </a:ext>
              </a:extLst>
            </a:blip>
            <a:stretch>
              <a:fillRect/>
            </a:stretch>
          </p:blipFill>
          <p:spPr>
            <a:xfrm rot="21240296" flipH="1">
              <a:off x="1225227" y="2629308"/>
              <a:ext cx="1177956" cy="1446460"/>
            </a:xfrm>
            <a:prstGeom prst="rect">
              <a:avLst/>
            </a:prstGeom>
            <a:scene3d>
              <a:camera prst="orthographicFront">
                <a:rot lat="424791" lon="18873681" rev="421557"/>
              </a:camera>
              <a:lightRig rig="threePt" dir="t"/>
            </a:scene3d>
          </p:spPr>
        </p:pic>
        <p:pic>
          <p:nvPicPr>
            <p:cNvPr id="6" name="图片 5"/>
            <p:cNvPicPr>
              <a:picLocks noChangeAspect="1"/>
            </p:cNvPicPr>
            <p:nvPr/>
          </p:nvPicPr>
          <p:blipFill>
            <a:blip r:embed="rId4">
              <a:clrChange>
                <a:clrFrom>
                  <a:srgbClr val="F6F6F6"/>
                </a:clrFrom>
                <a:clrTo>
                  <a:srgbClr val="F6F6F6">
                    <a:alpha val="0"/>
                  </a:srgbClr>
                </a:clrTo>
              </a:clrChange>
              <a:extLst>
                <a:ext uri="{BEBA8EAE-BF5A-486C-A8C5-ECC9F3942E4B}">
                  <a14:imgProps xmlns:a14="http://schemas.microsoft.com/office/drawing/2010/main">
                    <a14:imgLayer r:embed="rId3">
                      <a14:imgEffect>
                        <a14:artisticPhotocopy trans="30000" detail="2"/>
                      </a14:imgEffect>
                      <a14:imgEffect>
                        <a14:backgroundRemoval t="0" b="100000" l="0" r="100000">
                          <a14:foregroundMark x1="47059" y1="15569" x2="20588" y2="8084"/>
                          <a14:foregroundMark x1="63235" y1="69162" x2="77206" y2="76946"/>
                          <a14:foregroundMark x1="78309" y1="80838" x2="72059" y2="91317"/>
                        </a14:backgroundRemoval>
                      </a14:imgEffect>
                    </a14:imgLayer>
                  </a14:imgProps>
                </a:ext>
              </a:extLst>
            </a:blip>
            <a:stretch>
              <a:fillRect/>
            </a:stretch>
          </p:blipFill>
          <p:spPr>
            <a:xfrm rot="21240296" flipH="1">
              <a:off x="1225225" y="2983265"/>
              <a:ext cx="1177956" cy="1446460"/>
            </a:xfrm>
            <a:prstGeom prst="rect">
              <a:avLst/>
            </a:prstGeom>
            <a:scene3d>
              <a:camera prst="orthographicFront">
                <a:rot lat="424791" lon="18873681" rev="421557"/>
              </a:camera>
              <a:lightRig rig="threePt" dir="t"/>
            </a:scene3d>
          </p:spPr>
        </p:pic>
        <p:pic>
          <p:nvPicPr>
            <p:cNvPr id="7" name="图片 6"/>
            <p:cNvPicPr>
              <a:picLocks noChangeAspect="1"/>
            </p:cNvPicPr>
            <p:nvPr/>
          </p:nvPicPr>
          <p:blipFill>
            <a:blip r:embed="rId2">
              <a:clrChange>
                <a:clrFrom>
                  <a:srgbClr val="F6F6F6"/>
                </a:clrFrom>
                <a:clrTo>
                  <a:srgbClr val="F6F6F6">
                    <a:alpha val="0"/>
                  </a:srgbClr>
                </a:clrTo>
              </a:clrChange>
              <a:extLst>
                <a:ext uri="{BEBA8EAE-BF5A-486C-A8C5-ECC9F3942E4B}">
                  <a14:imgProps xmlns:a14="http://schemas.microsoft.com/office/drawing/2010/main">
                    <a14:imgLayer r:embed="rId3">
                      <a14:imgEffect>
                        <a14:backgroundRemoval t="0" b="100000" l="0" r="100000">
                          <a14:foregroundMark x1="47059" y1="15569" x2="20588" y2="8084"/>
                          <a14:foregroundMark x1="63235" y1="69162" x2="77206" y2="76946"/>
                          <a14:foregroundMark x1="78309" y1="80838" x2="72059" y2="91317"/>
                        </a14:backgroundRemoval>
                      </a14:imgEffect>
                    </a14:imgLayer>
                  </a14:imgProps>
                </a:ext>
              </a:extLst>
            </a:blip>
            <a:stretch>
              <a:fillRect/>
            </a:stretch>
          </p:blipFill>
          <p:spPr>
            <a:xfrm rot="21240296" flipH="1">
              <a:off x="1219285" y="3337219"/>
              <a:ext cx="1177956" cy="1446460"/>
            </a:xfrm>
            <a:prstGeom prst="rect">
              <a:avLst/>
            </a:prstGeom>
            <a:scene3d>
              <a:camera prst="orthographicFront">
                <a:rot lat="424791" lon="18873681" rev="421557"/>
              </a:camera>
              <a:lightRig rig="threePt" dir="t"/>
            </a:scene3d>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p:cNvSpPr>
          <p:nvPr/>
        </p:nvSpPr>
        <p:spPr>
          <a:xfrm>
            <a:off x="2281606" y="1275606"/>
            <a:ext cx="4716524"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小强      小刚       小明</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Rectangle 2"/>
          <p:cNvSpPr txBox="1">
            <a:spLocks noRot="1"/>
          </p:cNvSpPr>
          <p:nvPr/>
        </p:nvSpPr>
        <p:spPr>
          <a:xfrm>
            <a:off x="2281606" y="558568"/>
            <a:ext cx="4824536"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第一      第二       第三</a:t>
            </a:r>
            <a:endPar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10" name="Rectangle 2"/>
          <p:cNvSpPr txBox="1">
            <a:spLocks noRot="1"/>
          </p:cNvSpPr>
          <p:nvPr/>
        </p:nvSpPr>
        <p:spPr>
          <a:xfrm>
            <a:off x="2281606" y="1817695"/>
            <a:ext cx="4716524"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小强      小明       小刚</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1" name="Rectangle 2"/>
          <p:cNvSpPr txBox="1">
            <a:spLocks noRot="1"/>
          </p:cNvSpPr>
          <p:nvPr/>
        </p:nvSpPr>
        <p:spPr>
          <a:xfrm>
            <a:off x="2281606" y="2359784"/>
            <a:ext cx="4716524"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小明      小强       小刚</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2" name="Rectangle 2"/>
          <p:cNvSpPr txBox="1">
            <a:spLocks noRot="1"/>
          </p:cNvSpPr>
          <p:nvPr/>
        </p:nvSpPr>
        <p:spPr>
          <a:xfrm>
            <a:off x="2281606" y="2901873"/>
            <a:ext cx="4716524"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小明      小刚       小强</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3" name="Rectangle 2"/>
          <p:cNvSpPr txBox="1">
            <a:spLocks noRot="1"/>
          </p:cNvSpPr>
          <p:nvPr/>
        </p:nvSpPr>
        <p:spPr>
          <a:xfrm>
            <a:off x="2281606" y="3443962"/>
            <a:ext cx="4716524"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小刚      小明       小强</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4" name="Rectangle 2"/>
          <p:cNvSpPr txBox="1">
            <a:spLocks noRot="1"/>
          </p:cNvSpPr>
          <p:nvPr/>
        </p:nvSpPr>
        <p:spPr>
          <a:xfrm>
            <a:off x="2281606" y="3986051"/>
            <a:ext cx="4716524" cy="792088"/>
          </a:xfrm>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小刚      小强       小明</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slide(fromBottom)">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build="p"/>
      <p:bldP spid="10"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2" descr="8AED8DBE-EF96-4DC1-8405-9B02AB2F5508"/>
          <p:cNvPicPr>
            <a:picLocks noChangeAspect="1"/>
          </p:cNvPicPr>
          <p:nvPr/>
        </p:nvPicPr>
        <p:blipFill>
          <a:blip r:embed="rId1">
            <a:clrChange>
              <a:clrFrom>
                <a:srgbClr val="FFFFFF"/>
              </a:clrFrom>
              <a:clrTo>
                <a:srgbClr val="FFFFFF">
                  <a:alpha val="0"/>
                </a:srgbClr>
              </a:clrTo>
            </a:clrChange>
          </a:blip>
          <a:stretch>
            <a:fillRect/>
          </a:stretch>
        </p:blipFill>
        <p:spPr>
          <a:xfrm>
            <a:off x="684530" y="1258570"/>
            <a:ext cx="1779270" cy="1511935"/>
          </a:xfrm>
          <a:prstGeom prst="rect">
            <a:avLst/>
          </a:prstGeom>
          <a:noFill/>
          <a:ln w="9525">
            <a:noFill/>
          </a:ln>
        </p:spPr>
      </p:pic>
      <p:sp>
        <p:nvSpPr>
          <p:cNvPr id="600067" name="Text Box 3"/>
          <p:cNvSpPr txBox="1"/>
          <p:nvPr/>
        </p:nvSpPr>
        <p:spPr>
          <a:xfrm>
            <a:off x="1818085" y="2894410"/>
            <a:ext cx="917972" cy="299085"/>
          </a:xfrm>
          <a:prstGeom prst="rect">
            <a:avLst/>
          </a:prstGeom>
          <a:noFill/>
          <a:ln w="9525">
            <a:noFill/>
          </a:ln>
        </p:spPr>
        <p:txBody>
          <a:bodyPr>
            <a:spAutoFit/>
          </a:bodyPr>
          <a:lstStyle/>
          <a:p>
            <a:pPr>
              <a:spcBef>
                <a:spcPct val="50000"/>
              </a:spcBef>
              <a:buFont typeface="Arial" panose="020B0604020202020204" pitchFamily="34" charset="0"/>
              <a:buNone/>
            </a:pPr>
            <a:endParaRPr lang="zh-CN" altLang="zh-CN" sz="1350" b="1" dirty="0">
              <a:latin typeface="Arial" panose="020B0604020202020204" pitchFamily="34" charset="0"/>
            </a:endParaRPr>
          </a:p>
        </p:txBody>
      </p:sp>
      <p:sp>
        <p:nvSpPr>
          <p:cNvPr id="600068" name="Text Box 4"/>
          <p:cNvSpPr txBox="1"/>
          <p:nvPr/>
        </p:nvSpPr>
        <p:spPr>
          <a:xfrm>
            <a:off x="1964531" y="2952750"/>
            <a:ext cx="309880" cy="299085"/>
          </a:xfrm>
          <a:prstGeom prst="rect">
            <a:avLst/>
          </a:prstGeom>
          <a:noFill/>
          <a:ln w="9525">
            <a:noFill/>
          </a:ln>
        </p:spPr>
        <p:txBody>
          <a:bodyPr wrap="none">
            <a:spAutoFit/>
          </a:bodyPr>
          <a:lstStyle/>
          <a:p>
            <a:pPr>
              <a:buFont typeface="Arial" panose="020B0604020202020204" pitchFamily="34" charset="0"/>
              <a:buNone/>
            </a:pPr>
            <a:endParaRPr lang="zh-CN" altLang="zh-CN" sz="1350" b="1" dirty="0">
              <a:latin typeface="Arial" panose="020B0604020202020204" pitchFamily="34" charset="0"/>
            </a:endParaRPr>
          </a:p>
        </p:txBody>
      </p:sp>
      <p:sp>
        <p:nvSpPr>
          <p:cNvPr id="17413" name="Text Box 5"/>
          <p:cNvSpPr txBox="1"/>
          <p:nvPr/>
        </p:nvSpPr>
        <p:spPr>
          <a:xfrm>
            <a:off x="2463721" y="1258411"/>
            <a:ext cx="5129213" cy="3153410"/>
          </a:xfrm>
          <a:prstGeom prst="rect">
            <a:avLst/>
          </a:prstGeom>
          <a:noFill/>
          <a:ln w="9525">
            <a:noFill/>
          </a:ln>
        </p:spPr>
        <p:txBody>
          <a:bodyPr>
            <a:spAutoFit/>
          </a:bodyPr>
          <a:lstStyle/>
          <a:p>
            <a:pPr>
              <a:lnSpc>
                <a:spcPct val="130000"/>
              </a:lnSpc>
              <a:spcBef>
                <a:spcPct val="5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在这个转盘中，当转动转盘停止时，指针落在“</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区了，可能性</a:t>
            </a:r>
            <a:r>
              <a:rPr lang="zh-CN" altLang="en-US" sz="2400" b="1" u="sng"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t>
            </a:r>
            <a:endPar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30000"/>
              </a:lnSpc>
              <a:spcBef>
                <a:spcPct val="5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在这个转盘中，当转动转盘停止时，指针落在“</a:t>
            </a: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B”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区，可能性</a:t>
            </a:r>
            <a:r>
              <a:rPr lang="zh-CN" altLang="en-US" sz="2400" b="1" u="sng"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3410109" y="2278460"/>
            <a:ext cx="1152525" cy="460375"/>
          </a:xfrm>
          <a:prstGeom prst="rect">
            <a:avLst/>
          </a:prstGeom>
          <a:noFill/>
          <a:ln w="9525">
            <a:noFill/>
          </a:ln>
        </p:spPr>
        <p:txBody>
          <a:bodyPr>
            <a:spAutoFit/>
          </a:bodyPr>
          <a:lstStyle/>
          <a:p>
            <a:pPr>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rPr>
              <a:t>较大</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3617119" y="3860641"/>
            <a:ext cx="1152525" cy="460375"/>
          </a:xfrm>
          <a:prstGeom prst="rect">
            <a:avLst/>
          </a:prstGeom>
          <a:noFill/>
          <a:ln w="9525">
            <a:noFill/>
          </a:ln>
        </p:spPr>
        <p:txBody>
          <a:bodyPr>
            <a:spAutoFit/>
          </a:bodyPr>
          <a:lstStyle/>
          <a:p>
            <a:pPr lvl="0" algn="l">
              <a:buFont typeface="Arial" panose="020B0604020202020204" pitchFamily="34" charset="0"/>
            </a:pPr>
            <a:r>
              <a:rPr lang="zh-CN" altLang="en-US" sz="2400" b="1" dirty="0">
                <a:solidFill>
                  <a:srgbClr val="FF0000"/>
                </a:solidFill>
                <a:latin typeface="楷体" panose="02010609060101010101" pitchFamily="49" charset="-122"/>
                <a:ea typeface="楷体" panose="02010609060101010101" pitchFamily="49" charset="-122"/>
                <a:sym typeface="+mn-ea"/>
              </a:rPr>
              <a:t>较小</a:t>
            </a:r>
            <a:endParaRPr lang="zh-CN" altLang="en-US" sz="2400" b="1" dirty="0">
              <a:solidFill>
                <a:srgbClr val="FF0000"/>
              </a:solidFill>
              <a:latin typeface="楷体" panose="02010609060101010101" pitchFamily="49" charset="-122"/>
              <a:ea typeface="楷体" panose="02010609060101010101" pitchFamily="49" charset="-122"/>
              <a:sym typeface="+mn-ea"/>
            </a:endParaRPr>
          </a:p>
        </p:txBody>
      </p:sp>
      <p:grpSp>
        <p:nvGrpSpPr>
          <p:cNvPr id="6" name="组合 5"/>
          <p:cNvGrpSpPr/>
          <p:nvPr/>
        </p:nvGrpSpPr>
        <p:grpSpPr>
          <a:xfrm>
            <a:off x="182245" y="411480"/>
            <a:ext cx="2266315" cy="561340"/>
            <a:chOff x="302" y="648"/>
            <a:chExt cx="3569" cy="884"/>
          </a:xfrm>
        </p:grpSpPr>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75"/>
              <a:ext cx="578" cy="719"/>
            </a:xfrm>
            <a:prstGeom prst="rect">
              <a:avLst/>
            </a:prstGeom>
          </p:spPr>
        </p:pic>
        <p:sp>
          <p:nvSpPr>
            <p:cNvPr id="34" name="文本框 14"/>
            <p:cNvSpPr txBox="1"/>
            <p:nvPr/>
          </p:nvSpPr>
          <p:spPr>
            <a:xfrm>
              <a:off x="963" y="648"/>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down)">
                                      <p:cBhvr>
                                        <p:cTn id="7" dur="500"/>
                                        <p:tgtEl>
                                          <p:spTgt spid="1741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7413"/>
                                        </p:tgtEl>
                                        <p:attrNameLst>
                                          <p:attrName>style.visibility</p:attrName>
                                        </p:attrNameLst>
                                      </p:cBhvr>
                                      <p:to>
                                        <p:strVal val="visible"/>
                                      </p:to>
                                    </p:set>
                                    <p:animEffect transition="in" filter="checkerboard(across)">
                                      <p:cBhvr>
                                        <p:cTn id="11" dur="500"/>
                                        <p:tgtEl>
                                          <p:spTgt spid="1741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descr="B(]JTQ2TS_$[BC)J(Q0T1`E"/>
          <p:cNvPicPr>
            <a:picLocks noChangeAspect="1"/>
          </p:cNvPicPr>
          <p:nvPr/>
        </p:nvPicPr>
        <p:blipFill>
          <a:blip r:embed="rId1">
            <a:clrChange>
              <a:clrFrom>
                <a:srgbClr val="FFFFFF"/>
              </a:clrFrom>
              <a:clrTo>
                <a:srgbClr val="FFFFFF">
                  <a:alpha val="0"/>
                </a:srgbClr>
              </a:clrTo>
            </a:clrChange>
          </a:blip>
          <a:stretch>
            <a:fillRect/>
          </a:stretch>
        </p:blipFill>
        <p:spPr>
          <a:xfrm>
            <a:off x="2413635" y="3045460"/>
            <a:ext cx="4905375" cy="1558925"/>
          </a:xfrm>
          <a:prstGeom prst="rect">
            <a:avLst/>
          </a:prstGeom>
          <a:noFill/>
          <a:ln w="9525">
            <a:noFill/>
          </a:ln>
        </p:spPr>
      </p:pic>
      <p:sp>
        <p:nvSpPr>
          <p:cNvPr id="18435" name="Text Box 3"/>
          <p:cNvSpPr txBox="1"/>
          <p:nvPr/>
        </p:nvSpPr>
        <p:spPr>
          <a:xfrm>
            <a:off x="1547664" y="1275239"/>
            <a:ext cx="6391175" cy="1133195"/>
          </a:xfrm>
          <a:prstGeom prst="rect">
            <a:avLst/>
          </a:prstGeom>
          <a:noFill/>
          <a:ln w="9525">
            <a:noFill/>
          </a:ln>
        </p:spPr>
        <p:txBody>
          <a:bodyPr wrap="square">
            <a:spAutoFit/>
          </a:bodyPr>
          <a:lstStyle/>
          <a:p>
            <a:pPr>
              <a:lnSpc>
                <a:spcPct val="130000"/>
              </a:lnSpc>
              <a:spcBef>
                <a:spcPct val="50000"/>
              </a:spcBef>
              <a:buFont typeface="Arial" panose="020B0604020202020204" pitchFamily="34" charset="0"/>
              <a:buNone/>
            </a:pP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先估计一下，在下面两个盒子里摸小球，摸到那种颜色的可能性大些？</a:t>
            </a:r>
            <a:endPar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601092" name="Rectangle 2"/>
          <p:cNvSpPr/>
          <p:nvPr/>
        </p:nvSpPr>
        <p:spPr>
          <a:xfrm>
            <a:off x="1328103" y="485855"/>
            <a:ext cx="6118622" cy="789384"/>
          </a:xfrm>
          <a:prstGeom prst="rect">
            <a:avLst/>
          </a:prstGeom>
          <a:noFill/>
          <a:ln w="9525">
            <a:noFill/>
          </a:ln>
        </p:spPr>
        <p:txBody>
          <a:bodyPr anchor="ctr"/>
          <a:lstStyle/>
          <a:p>
            <a:pPr>
              <a:buFont typeface="Wingdings" panose="05000000000000000000" pitchFamily="2" charset="2"/>
              <a:buChar char="n"/>
            </a:pPr>
            <a:r>
              <a:rPr lang="en-US" altLang="zh-CN"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估一估</a:t>
            </a:r>
            <a:endPar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Rectangle 2"/>
          <p:cNvSpPr txBox="1">
            <a:spLocks noRot="1"/>
          </p:cNvSpPr>
          <p:nvPr/>
        </p:nvSpPr>
        <p:spPr>
          <a:xfrm>
            <a:off x="179512" y="2571750"/>
            <a:ext cx="2448272" cy="1440160"/>
          </a:xfrm>
          <a:prstGeom prst="cloudCallout">
            <a:avLst>
              <a:gd name="adj1" fmla="val 63491"/>
              <a:gd name="adj2" fmla="val 29117"/>
            </a:avLst>
          </a:prstGeom>
          <a:ln>
            <a:solidFill>
              <a:srgbClr val="0000FF"/>
            </a:solidFill>
          </a:ln>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黄球可能性大</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Rectangle 2"/>
          <p:cNvSpPr txBox="1">
            <a:spLocks noRot="1"/>
          </p:cNvSpPr>
          <p:nvPr/>
        </p:nvSpPr>
        <p:spPr>
          <a:xfrm>
            <a:off x="6372200" y="1957631"/>
            <a:ext cx="2448272" cy="1440160"/>
          </a:xfrm>
          <a:prstGeom prst="cloudCallout">
            <a:avLst>
              <a:gd name="adj1" fmla="val -46245"/>
              <a:gd name="adj2" fmla="val 64464"/>
            </a:avLst>
          </a:prstGeom>
          <a:ln>
            <a:solidFill>
              <a:srgbClr val="0000FF"/>
            </a:solidFill>
          </a:ln>
        </p:spPr>
        <p:txBody>
          <a:bodyPr vert="horz" wrap="square" lIns="68580" tIns="34290" rIns="68580" bIns="3429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5000"/>
              </a:lnSpc>
              <a:spcBef>
                <a:spcPct val="35000"/>
              </a:spcBef>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蓝球可能性大</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ox(in)">
                                      <p:cBhvr>
                                        <p:cTn id="7" dur="500"/>
                                        <p:tgtEl>
                                          <p:spTgt spid="1843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8435"/>
                                        </p:tgtEl>
                                        <p:attrNameLst>
                                          <p:attrName>style.visibility</p:attrName>
                                        </p:attrNameLst>
                                      </p:cBhvr>
                                      <p:to>
                                        <p:strVal val="visible"/>
                                      </p:to>
                                    </p:set>
                                    <p:anim calcmode="lin" valueType="num">
                                      <p:cBhvr additive="base">
                                        <p:cTn id="10" dur="500" fill="hold"/>
                                        <p:tgtEl>
                                          <p:spTgt spid="18435"/>
                                        </p:tgtEl>
                                        <p:attrNameLst>
                                          <p:attrName>ppt_x</p:attrName>
                                        </p:attrNameLst>
                                      </p:cBhvr>
                                      <p:tavLst>
                                        <p:tav tm="0">
                                          <p:val>
                                            <p:strVal val="#ppt_x"/>
                                          </p:val>
                                        </p:tav>
                                        <p:tav tm="100000">
                                          <p:val>
                                            <p:strVal val="#ppt_x"/>
                                          </p:val>
                                        </p:tav>
                                      </p:tavLst>
                                    </p:anim>
                                    <p:anim calcmode="lin" valueType="num">
                                      <p:cBhvr additive="base">
                                        <p:cTn id="11"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p:nvPr/>
        </p:nvSpPr>
        <p:spPr>
          <a:xfrm>
            <a:off x="611560" y="532765"/>
            <a:ext cx="7632848" cy="1170898"/>
          </a:xfrm>
          <a:prstGeom prst="rect">
            <a:avLst/>
          </a:prstGeom>
          <a:noFill/>
          <a:ln w="9525">
            <a:noFill/>
          </a:ln>
        </p:spPr>
        <p:txBody>
          <a:bodyPr wrap="square">
            <a:spAutoFit/>
          </a:bodyPr>
          <a:lstStyle/>
          <a:p>
            <a:pPr>
              <a:lnSpc>
                <a:spcPct val="135000"/>
              </a:lnSpc>
              <a:spcBef>
                <a:spcPct val="50000"/>
              </a:spcBef>
              <a:buFont typeface="Arial" panose="020B0604020202020204" pitchFamily="34" charset="0"/>
              <a:buNone/>
            </a:pP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箱子里有</a:t>
            </a: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8</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个白球</a:t>
            </a: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四个黄球和</a:t>
            </a:r>
            <a:r>
              <a:rPr lang="en-US" altLang="zh-CN"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rPr>
              <a:t>个红球，从箱子里任意摸出一个球，可能出现哪些结果？</a:t>
            </a:r>
            <a:endParaRPr lang="zh-CN" altLang="en-US" sz="28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pic>
        <p:nvPicPr>
          <p:cNvPr id="19460" name="Picture 4" descr="3RO6$V1(OUIO5O[N8_9U%HM"/>
          <p:cNvPicPr>
            <a:picLocks noChangeAspect="1"/>
          </p:cNvPicPr>
          <p:nvPr/>
        </p:nvPicPr>
        <p:blipFill>
          <a:blip r:embed="rId1"/>
          <a:stretch>
            <a:fillRect/>
          </a:stretch>
        </p:blipFill>
        <p:spPr>
          <a:xfrm>
            <a:off x="946785" y="2245360"/>
            <a:ext cx="4007485" cy="2259330"/>
          </a:xfrm>
          <a:prstGeom prst="rect">
            <a:avLst/>
          </a:prstGeom>
          <a:noFill/>
          <a:ln w="9525">
            <a:noFill/>
          </a:ln>
        </p:spPr>
      </p:pic>
      <p:sp>
        <p:nvSpPr>
          <p:cNvPr id="2" name="云形 1"/>
          <p:cNvSpPr/>
          <p:nvPr/>
        </p:nvSpPr>
        <p:spPr>
          <a:xfrm>
            <a:off x="5720001" y="2888933"/>
            <a:ext cx="3077765" cy="1615679"/>
          </a:xfrm>
          <a:custGeom>
            <a:avLst/>
            <a:gdLst>
              <a:gd name="txL" fmla="*/ 0 w 43200"/>
              <a:gd name="txT" fmla="*/ 0 h 43200"/>
              <a:gd name="txR" fmla="*/ 43200 w 43200"/>
              <a:gd name="txB" fmla="*/ 43200 h 4320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BBE0E3"/>
          </a:solidFill>
          <a:ln w="25400" cap="flat" cmpd="sng">
            <a:solidFill>
              <a:srgbClr val="89A4A7"/>
            </a:solidFill>
            <a:prstDash val="solid"/>
            <a:miter/>
            <a:headEnd type="none" w="med" len="med"/>
            <a:tailEnd type="none" w="med" len="med"/>
          </a:ln>
        </p:spPr>
        <p:txBody>
          <a:bodyPr anchor="ctr"/>
          <a:lstStyle/>
          <a:p>
            <a:pPr algn="ctr">
              <a:buFont typeface="Arial" panose="020B0604020202020204" pitchFamily="34" charset="0"/>
              <a:buNone/>
            </a:pPr>
            <a:r>
              <a:rPr lang="zh-CN" altLang="en-US" sz="2400" b="1" dirty="0">
                <a:solidFill>
                  <a:srgbClr val="000000"/>
                </a:solidFill>
                <a:latin typeface="楷体" panose="02010609060101010101" pitchFamily="49" charset="-122"/>
                <a:ea typeface="楷体" panose="02010609060101010101" pitchFamily="49" charset="-122"/>
              </a:rPr>
              <a:t>摸到哪种球的</a:t>
            </a:r>
            <a:endParaRPr lang="zh-CN" altLang="en-US" sz="2400" b="1" dirty="0">
              <a:solidFill>
                <a:srgbClr val="000000"/>
              </a:solidFill>
              <a:latin typeface="楷体" panose="02010609060101010101" pitchFamily="49" charset="-122"/>
              <a:ea typeface="楷体" panose="02010609060101010101" pitchFamily="49" charset="-122"/>
            </a:endParaRPr>
          </a:p>
          <a:p>
            <a:pPr algn="ctr">
              <a:buFont typeface="Arial" panose="020B0604020202020204" pitchFamily="34" charset="0"/>
              <a:buNone/>
            </a:pPr>
            <a:r>
              <a:rPr lang="zh-CN" altLang="en-US" sz="2400" b="1" dirty="0">
                <a:solidFill>
                  <a:srgbClr val="000000"/>
                </a:solidFill>
                <a:latin typeface="楷体" panose="02010609060101010101" pitchFamily="49" charset="-122"/>
                <a:ea typeface="楷体" panose="02010609060101010101" pitchFamily="49" charset="-122"/>
              </a:rPr>
              <a:t>可能性大，为什么？</a:t>
            </a:r>
            <a:endParaRPr lang="zh-CN" altLang="en-US" sz="24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ox(in)">
                                      <p:cBhvr>
                                        <p:cTn id="7" dur="500"/>
                                        <p:tgtEl>
                                          <p:spTgt spid="19458"/>
                                        </p:tgtEl>
                                      </p:cBhvr>
                                    </p:animEffect>
                                  </p:childTnLst>
                                </p:cTn>
                              </p:par>
                              <p:par>
                                <p:cTn id="8" presetID="4" presetClass="entr" presetSubtype="16" fill="hold" nodeType="withEffect">
                                  <p:stCondLst>
                                    <p:cond delay="0"/>
                                  </p:stCondLst>
                                  <p:childTnLst>
                                    <p:set>
                                      <p:cBhvr>
                                        <p:cTn id="9" dur="1" fill="hold">
                                          <p:stCondLst>
                                            <p:cond delay="0"/>
                                          </p:stCondLst>
                                        </p:cTn>
                                        <p:tgtEl>
                                          <p:spTgt spid="19460"/>
                                        </p:tgtEl>
                                        <p:attrNameLst>
                                          <p:attrName>style.visibility</p:attrName>
                                        </p:attrNameLst>
                                      </p:cBhvr>
                                      <p:to>
                                        <p:strVal val="visible"/>
                                      </p:to>
                                    </p:set>
                                    <p:animEffect transition="in" filter="box(in)">
                                      <p:cBhvr>
                                        <p:cTn id="10" dur="500"/>
                                        <p:tgtEl>
                                          <p:spTgt spid="1946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4" name="Text Box 4"/>
          <p:cNvSpPr txBox="1"/>
          <p:nvPr/>
        </p:nvSpPr>
        <p:spPr>
          <a:xfrm>
            <a:off x="2015490" y="3907155"/>
            <a:ext cx="5414010" cy="521970"/>
          </a:xfrm>
          <a:prstGeom prst="rect">
            <a:avLst/>
          </a:prstGeom>
          <a:noFill/>
          <a:ln w="9525">
            <a:noFill/>
          </a:ln>
        </p:spPr>
        <p:txBody>
          <a:bodyPr wrap="square">
            <a:spAutoFit/>
          </a:bodyPr>
          <a:lstStyle/>
          <a:p>
            <a:pPr algn="ctr">
              <a:spcBef>
                <a:spcPct val="500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猜一猜：正面朝上还是反面朝上？</a:t>
            </a:r>
            <a:endParaRPr lang="zh-CN" altLang="en-US" sz="2800" b="1" dirty="0">
              <a:solidFill>
                <a:srgbClr val="0000FF"/>
              </a:solidFill>
              <a:latin typeface="楷体" panose="02010609060101010101" pitchFamily="49" charset="-122"/>
              <a:ea typeface="楷体" panose="02010609060101010101" pitchFamily="49" charset="-122"/>
            </a:endParaRPr>
          </a:p>
        </p:txBody>
      </p:sp>
      <p:pic>
        <p:nvPicPr>
          <p:cNvPr id="5125" name="Picture 5" descr="MC900333394[1]"/>
          <p:cNvPicPr>
            <a:picLocks noChangeAspect="1"/>
          </p:cNvPicPr>
          <p:nvPr/>
        </p:nvPicPr>
        <p:blipFill>
          <a:blip r:embed="rId1"/>
          <a:stretch>
            <a:fillRect/>
          </a:stretch>
        </p:blipFill>
        <p:spPr>
          <a:xfrm>
            <a:off x="3833813" y="1545431"/>
            <a:ext cx="1332310" cy="1890713"/>
          </a:xfrm>
          <a:prstGeom prst="rect">
            <a:avLst/>
          </a:prstGeom>
          <a:noFill/>
          <a:ln w="9525">
            <a:noFill/>
          </a:ln>
        </p:spPr>
      </p:pic>
      <p:grpSp>
        <p:nvGrpSpPr>
          <p:cNvPr id="14" name="组合 13"/>
          <p:cNvGrpSpPr/>
          <p:nvPr/>
        </p:nvGrpSpPr>
        <p:grpSpPr>
          <a:xfrm>
            <a:off x="191770" y="439420"/>
            <a:ext cx="2266315" cy="561340"/>
            <a:chOff x="302" y="692"/>
            <a:chExt cx="3569" cy="884"/>
          </a:xfrm>
        </p:grpSpPr>
        <p:sp>
          <p:nvSpPr>
            <p:cNvPr id="10" name="文本框 14"/>
            <p:cNvSpPr txBox="1"/>
            <p:nvPr/>
          </p:nvSpPr>
          <p:spPr>
            <a:xfrm>
              <a:off x="963" y="692"/>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课前导入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75"/>
              <a:ext cx="578" cy="71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ppt_x"/>
                                          </p:val>
                                        </p:tav>
                                        <p:tav tm="100000">
                                          <p:val>
                                            <p:strVal val="#ppt_x"/>
                                          </p:val>
                                        </p:tav>
                                      </p:tavLst>
                                    </p:anim>
                                    <p:anim calcmode="lin" valueType="num">
                                      <p:cBhvr additive="base">
                                        <p:cTn id="8"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diamond(in)">
                                      <p:cBhvr>
                                        <p:cTn id="13"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706122" y="1751774"/>
            <a:ext cx="7500895" cy="2620176"/>
          </a:xfrm>
          <a:prstGeom prst="rect">
            <a:avLst/>
          </a:prstGeom>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4" name="TextBox 13"/>
          <p:cNvSpPr txBox="1"/>
          <p:nvPr/>
        </p:nvSpPr>
        <p:spPr>
          <a:xfrm>
            <a:off x="1368425" y="2031365"/>
            <a:ext cx="6407150" cy="206121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rPr>
              <a:t>这节课我们主要学习了生活中出现的各种存在各种可能性的概率问题，要求同学们进行思考并说出有多少可能性，那种可能性更大。</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8802" name="Text Box 3"/>
          <p:cNvSpPr txBox="1"/>
          <p:nvPr/>
        </p:nvSpPr>
        <p:spPr>
          <a:xfrm>
            <a:off x="4518422" y="2842022"/>
            <a:ext cx="2808684" cy="299085"/>
          </a:xfrm>
          <a:prstGeom prst="rect">
            <a:avLst/>
          </a:prstGeom>
          <a:noFill/>
          <a:ln w="9525">
            <a:noFill/>
          </a:ln>
        </p:spPr>
        <p:txBody>
          <a:bodyPr>
            <a:spAutoFit/>
          </a:bodyPr>
          <a:lstStyle/>
          <a:p>
            <a:pPr>
              <a:spcBef>
                <a:spcPct val="50000"/>
              </a:spcBef>
              <a:buFont typeface="Arial" panose="020B0604020202020204" pitchFamily="34" charset="0"/>
              <a:buNone/>
            </a:pPr>
            <a:endParaRPr lang="zh-CN" altLang="zh-CN" sz="1350" b="1" dirty="0">
              <a:latin typeface="Arial" panose="020B0604020202020204" pitchFamily="34" charset="0"/>
            </a:endParaRPr>
          </a:p>
        </p:txBody>
      </p:sp>
      <p:pic>
        <p:nvPicPr>
          <p:cNvPr id="6148" name="Picture 4" descr="}[)2E{H_$54P5){MH4Q%FLA"/>
          <p:cNvPicPr>
            <a:picLocks noChangeAspect="1"/>
          </p:cNvPicPr>
          <p:nvPr/>
        </p:nvPicPr>
        <p:blipFill>
          <a:blip r:embed="rId1">
            <a:clrChange>
              <a:clrFrom>
                <a:srgbClr val="FFFFFF"/>
              </a:clrFrom>
              <a:clrTo>
                <a:srgbClr val="FFFFFF">
                  <a:alpha val="0"/>
                </a:srgbClr>
              </a:clrTo>
            </a:clrChange>
          </a:blip>
          <a:stretch>
            <a:fillRect/>
          </a:stretch>
        </p:blipFill>
        <p:spPr>
          <a:xfrm>
            <a:off x="3654029" y="1168004"/>
            <a:ext cx="1782365" cy="1782365"/>
          </a:xfrm>
          <a:prstGeom prst="rect">
            <a:avLst/>
          </a:prstGeom>
          <a:noFill/>
          <a:ln w="9525">
            <a:noFill/>
          </a:ln>
        </p:spPr>
      </p:pic>
      <p:sp>
        <p:nvSpPr>
          <p:cNvPr id="6149" name="Text Box 5"/>
          <p:cNvSpPr txBox="1"/>
          <p:nvPr/>
        </p:nvSpPr>
        <p:spPr>
          <a:xfrm>
            <a:off x="2088356" y="3101578"/>
            <a:ext cx="5022056" cy="1050290"/>
          </a:xfrm>
          <a:prstGeom prst="rect">
            <a:avLst/>
          </a:prstGeom>
          <a:noFill/>
          <a:ln w="9525">
            <a:noFill/>
          </a:ln>
        </p:spPr>
        <p:txBody>
          <a:bodyPr>
            <a:spAutoFit/>
          </a:bodyPr>
          <a:lstStyle/>
          <a:p>
            <a:pPr>
              <a:lnSpc>
                <a:spcPct val="130000"/>
              </a:lnSpc>
              <a:spcBef>
                <a:spcPct val="5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转盘指针停下来可能会指向哪一种颜色？有几种可能？</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6151" name="Text Box 7"/>
          <p:cNvSpPr txBox="1"/>
          <p:nvPr/>
        </p:nvSpPr>
        <p:spPr>
          <a:xfrm>
            <a:off x="2087563" y="4151551"/>
            <a:ext cx="3348038" cy="460375"/>
          </a:xfrm>
          <a:prstGeom prst="rect">
            <a:avLst/>
          </a:prstGeom>
          <a:noFill/>
          <a:ln w="9525">
            <a:noFill/>
          </a:ln>
        </p:spPr>
        <p:txBody>
          <a:bodyPr>
            <a:spAutoFit/>
          </a:bodyPr>
          <a:lstStyle/>
          <a:p>
            <a:pPr>
              <a:spcBef>
                <a:spcPct val="5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说说你的想法。</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ox(in)">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box(in)">
                                      <p:cBhvr>
                                        <p:cTn id="12" dur="500"/>
                                        <p:tgtEl>
                                          <p:spTgt spid="6149"/>
                                        </p:tgtEl>
                                      </p:cBhvr>
                                    </p:animEffect>
                                  </p:childTnLst>
                                </p:cTn>
                              </p:par>
                            </p:childTnLst>
                          </p:cTn>
                        </p:par>
                        <p:par>
                          <p:cTn id="13" fill="hold">
                            <p:stCondLst>
                              <p:cond delay="500"/>
                            </p:stCondLst>
                            <p:childTnLst>
                              <p:par>
                                <p:cTn id="14" presetID="4" presetClass="entr" presetSubtype="16" fill="hold" grpId="0" nodeType="afterEffect">
                                  <p:stCondLst>
                                    <p:cond delay="0"/>
                                  </p:stCondLst>
                                  <p:childTnLst>
                                    <p:set>
                                      <p:cBhvr>
                                        <p:cTn id="15" dur="1" fill="hold">
                                          <p:stCondLst>
                                            <p:cond delay="0"/>
                                          </p:stCondLst>
                                        </p:cTn>
                                        <p:tgtEl>
                                          <p:spTgt spid="6151"/>
                                        </p:tgtEl>
                                        <p:attrNameLst>
                                          <p:attrName>style.visibility</p:attrName>
                                        </p:attrNameLst>
                                      </p:cBhvr>
                                      <p:to>
                                        <p:strVal val="visible"/>
                                      </p:to>
                                    </p:set>
                                    <p:animEffect transition="in" filter="box(in)">
                                      <p:cBhvr>
                                        <p:cTn id="16"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1" name="Picture 3" descr="MC900431537[1]"/>
          <p:cNvPicPr>
            <a:picLocks noChangeAspect="1"/>
          </p:cNvPicPr>
          <p:nvPr/>
        </p:nvPicPr>
        <p:blipFill>
          <a:blip r:embed="rId1"/>
          <a:stretch>
            <a:fillRect/>
          </a:stretch>
        </p:blipFill>
        <p:spPr>
          <a:xfrm>
            <a:off x="3221831" y="1869281"/>
            <a:ext cx="2538413" cy="2157413"/>
          </a:xfrm>
          <a:prstGeom prst="rect">
            <a:avLst/>
          </a:prstGeom>
          <a:noFill/>
          <a:ln w="9525">
            <a:noFill/>
          </a:ln>
        </p:spPr>
      </p:pic>
      <p:sp>
        <p:nvSpPr>
          <p:cNvPr id="589827" name="Rectangle 2"/>
          <p:cNvSpPr/>
          <p:nvPr/>
        </p:nvSpPr>
        <p:spPr>
          <a:xfrm>
            <a:off x="1651318" y="935435"/>
            <a:ext cx="6118622" cy="789384"/>
          </a:xfrm>
          <a:prstGeom prst="rect">
            <a:avLst/>
          </a:prstGeom>
          <a:noFill/>
          <a:ln w="9525">
            <a:noFill/>
          </a:ln>
        </p:spPr>
        <p:txBody>
          <a:bodyPr anchor="ctr"/>
          <a:lstStyle/>
          <a:p>
            <a:pPr>
              <a:buFont typeface="Wingdings" panose="05000000000000000000" pitchFamily="2" charset="2"/>
              <a:buChar char="n"/>
            </a:pPr>
            <a:r>
              <a:rPr lang="en-US" altLang="zh-CN"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纸牌游戏</a:t>
            </a:r>
            <a:endPar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6" name="组合 5"/>
          <p:cNvGrpSpPr/>
          <p:nvPr/>
        </p:nvGrpSpPr>
        <p:grpSpPr>
          <a:xfrm>
            <a:off x="191770" y="439420"/>
            <a:ext cx="2266315" cy="561340"/>
            <a:chOff x="302" y="692"/>
            <a:chExt cx="3569" cy="884"/>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54"/>
              <a:ext cx="578" cy="719"/>
            </a:xfrm>
            <a:prstGeom prst="rect">
              <a:avLst/>
            </a:prstGeom>
          </p:spPr>
        </p:pic>
        <p:sp>
          <p:nvSpPr>
            <p:cNvPr id="3" name="文本框 14"/>
            <p:cNvSpPr txBox="1"/>
            <p:nvPr/>
          </p:nvSpPr>
          <p:spPr>
            <a:xfrm>
              <a:off x="963" y="692"/>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探究新知</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0850" name="Picture 4" descr="小数五年级上册_页面_100"/>
          <p:cNvPicPr>
            <a:picLocks noChangeAspect="1"/>
          </p:cNvPicPr>
          <p:nvPr/>
        </p:nvPicPr>
        <p:blipFill>
          <a:blip r:embed="rId1">
            <a:clrChange>
              <a:clrFrom>
                <a:srgbClr val="FFFFFF"/>
              </a:clrFrom>
              <a:clrTo>
                <a:srgbClr val="FFFFFF">
                  <a:alpha val="0"/>
                </a:srgbClr>
              </a:clrTo>
            </a:clrChange>
          </a:blip>
          <a:srcRect l="17299" t="20013" r="13533" b="52290"/>
          <a:stretch>
            <a:fillRect/>
          </a:stretch>
        </p:blipFill>
        <p:spPr>
          <a:xfrm>
            <a:off x="846455" y="511175"/>
            <a:ext cx="7693660" cy="432879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Rot="1"/>
          </p:cNvSpPr>
          <p:nvPr>
            <p:ph idx="1"/>
          </p:nvPr>
        </p:nvSpPr>
        <p:spPr>
          <a:xfrm>
            <a:off x="1548130" y="1382395"/>
            <a:ext cx="5784215" cy="2269490"/>
          </a:xfrm>
        </p:spPr>
        <p:txBody>
          <a:bodyPr vert="horz" wrap="square" lIns="68580" tIns="34290" rIns="68580" bIns="34290" anchor="t"/>
          <a:lstStyle/>
          <a:p>
            <a:pPr eaLnBrk="1" hangingPunct="1">
              <a:lnSpc>
                <a:spcPct val="140000"/>
              </a:lnSpc>
              <a:spcBef>
                <a:spcPct val="30000"/>
              </a:spcBef>
              <a:buFont typeface="Wingdings" panose="05000000000000000000" pitchFamily="2" charset="2"/>
              <a:buChar char="n"/>
            </a:pPr>
            <a:r>
              <a:rPr lang="zh-CN" altLang="en-US" sz="2800" b="1" dirty="0">
                <a:solidFill>
                  <a:srgbClr val="002221"/>
                </a:solidFill>
                <a:latin typeface="楷体" panose="02010609060101010101" pitchFamily="49" charset="-122"/>
                <a:ea typeface="楷体" panose="02010609060101010101" pitchFamily="49" charset="-122"/>
              </a:rPr>
              <a:t>按数字分，有哪几种可能的结果？</a:t>
            </a:r>
            <a:endParaRPr lang="zh-CN" altLang="en-US" sz="2800" b="1" dirty="0">
              <a:solidFill>
                <a:srgbClr val="002221"/>
              </a:solidFill>
              <a:latin typeface="楷体" panose="02010609060101010101" pitchFamily="49" charset="-122"/>
              <a:ea typeface="楷体" panose="02010609060101010101" pitchFamily="49" charset="-122"/>
            </a:endParaRPr>
          </a:p>
          <a:p>
            <a:pPr eaLnBrk="1" hangingPunct="1">
              <a:lnSpc>
                <a:spcPct val="140000"/>
              </a:lnSpc>
              <a:spcBef>
                <a:spcPct val="30000"/>
              </a:spcBef>
              <a:buFont typeface="Wingdings" panose="05000000000000000000" pitchFamily="2" charset="2"/>
              <a:buChar char="n"/>
            </a:pPr>
            <a:r>
              <a:rPr lang="zh-CN" altLang="en-US" sz="2800" b="1" dirty="0">
                <a:solidFill>
                  <a:srgbClr val="002221"/>
                </a:solidFill>
                <a:latin typeface="楷体" panose="02010609060101010101" pitchFamily="49" charset="-122"/>
                <a:ea typeface="楷体" panose="02010609060101010101" pitchFamily="49" charset="-122"/>
              </a:rPr>
              <a:t>按字母分，有哪几种可能的结果？</a:t>
            </a:r>
            <a:endParaRPr lang="zh-CN" altLang="en-US" sz="2800" b="1" dirty="0">
              <a:solidFill>
                <a:srgbClr val="002221"/>
              </a:solidFill>
              <a:latin typeface="楷体" panose="02010609060101010101" pitchFamily="49" charset="-122"/>
              <a:ea typeface="楷体" panose="02010609060101010101" pitchFamily="49" charset="-122"/>
            </a:endParaRPr>
          </a:p>
          <a:p>
            <a:pPr eaLnBrk="1" hangingPunct="1">
              <a:lnSpc>
                <a:spcPct val="140000"/>
              </a:lnSpc>
              <a:spcBef>
                <a:spcPct val="30000"/>
              </a:spcBef>
              <a:buFont typeface="Wingdings" panose="05000000000000000000" pitchFamily="2" charset="2"/>
              <a:buChar char="n"/>
            </a:pPr>
            <a:r>
              <a:rPr lang="zh-CN" altLang="en-US" sz="2800" b="1" dirty="0">
                <a:solidFill>
                  <a:srgbClr val="002221"/>
                </a:solidFill>
                <a:latin typeface="楷体" panose="02010609060101010101" pitchFamily="49" charset="-122"/>
                <a:ea typeface="楷体" panose="02010609060101010101" pitchFamily="49" charset="-122"/>
              </a:rPr>
              <a:t>按一幅完整的扑克牌（去掉大小王），有哪几种可能的结果？</a:t>
            </a:r>
            <a:endParaRPr lang="zh-CN" altLang="en-US" sz="2800" b="1" dirty="0">
              <a:solidFill>
                <a:srgbClr val="002221"/>
              </a:solidFill>
              <a:latin typeface="楷体" panose="02010609060101010101" pitchFamily="49" charset="-122"/>
              <a:ea typeface="楷体" panose="02010609060101010101" pitchFamily="49" charset="-122"/>
            </a:endParaRPr>
          </a:p>
        </p:txBody>
      </p:sp>
      <p:sp>
        <p:nvSpPr>
          <p:cNvPr id="591875" name="Rectangle 2"/>
          <p:cNvSpPr/>
          <p:nvPr/>
        </p:nvSpPr>
        <p:spPr>
          <a:xfrm>
            <a:off x="1547813" y="376238"/>
            <a:ext cx="6118622" cy="789385"/>
          </a:xfrm>
          <a:prstGeom prst="rect">
            <a:avLst/>
          </a:prstGeom>
          <a:noFill/>
          <a:ln w="9525">
            <a:noFill/>
          </a:ln>
        </p:spPr>
        <p:txBody>
          <a:bodyPr anchor="ctr"/>
          <a:lstStyle/>
          <a:p>
            <a:pPr>
              <a:buFont typeface="Wingdings" panose="05000000000000000000" pitchFamily="2" charset="2"/>
              <a:buChar char="n"/>
            </a:pPr>
            <a:r>
              <a:rPr lang="en-US" altLang="zh-CN"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独立思考</a:t>
            </a:r>
            <a:endPar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p:cTn id="7" dur="500" fill="hold"/>
                                        <p:tgtEl>
                                          <p:spTgt spid="92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18">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92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1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9218">
                                            <p:txEl>
                                              <p:pRg st="1" end="1"/>
                                            </p:txEl>
                                          </p:spTgt>
                                        </p:tgtEl>
                                        <p:attrNameLst>
                                          <p:attrName>style.visibility</p:attrName>
                                        </p:attrNameLst>
                                      </p:cBhvr>
                                      <p:to>
                                        <p:strVal val="visible"/>
                                      </p:to>
                                    </p:set>
                                    <p:anim calcmode="lin" valueType="num">
                                      <p:cBhvr>
                                        <p:cTn id="16" dur="500" fill="hold"/>
                                        <p:tgtEl>
                                          <p:spTgt spid="921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218">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921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21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21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9218">
                                            <p:txEl>
                                              <p:pRg st="2" end="2"/>
                                            </p:txEl>
                                          </p:spTgt>
                                        </p:tgtEl>
                                        <p:attrNameLst>
                                          <p:attrName>style.visibility</p:attrName>
                                        </p:attrNameLst>
                                      </p:cBhvr>
                                      <p:to>
                                        <p:strVal val="visible"/>
                                      </p:to>
                                    </p:set>
                                    <p:anim calcmode="lin" valueType="num">
                                      <p:cBhvr>
                                        <p:cTn id="25" dur="500" fill="hold"/>
                                        <p:tgtEl>
                                          <p:spTgt spid="921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218">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921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21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2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Text Box 3"/>
          <p:cNvSpPr txBox="1"/>
          <p:nvPr/>
        </p:nvSpPr>
        <p:spPr>
          <a:xfrm>
            <a:off x="1118235" y="1513840"/>
            <a:ext cx="7353935" cy="3118485"/>
          </a:xfrm>
          <a:prstGeom prst="rect">
            <a:avLst/>
          </a:prstGeom>
          <a:noFill/>
          <a:ln w="9525">
            <a:noFill/>
          </a:ln>
        </p:spPr>
        <p:txBody>
          <a:bodyPr wrap="square">
            <a:spAutoFit/>
          </a:bodyPr>
          <a:lstStyle/>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36</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张扑克牌</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1.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组员按照顺序抽牌，由组长记录所抽的数字， </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    记录完毕放回；</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2.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每次抽完放回，洗牌之后再抽；</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3.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抽牌时，背面朝上，也不许用眼睛看；</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ct val="20000"/>
              </a:spcBef>
              <a:buFont typeface="Arial" panose="020B0604020202020204" pitchFamily="34" charset="0"/>
              <a:buNone/>
            </a:pPr>
            <a:r>
              <a:rPr lang="en-US" altLang="zh-CN"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4. </a:t>
            </a:r>
            <a:r>
              <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rPr>
              <a:t>把实验报记录表填写完整。</a:t>
            </a:r>
            <a:endParaRPr lang="zh-CN" altLang="en-US" sz="2400" b="1" dirty="0">
              <a:solidFill>
                <a:srgbClr val="002221"/>
              </a:solidFill>
              <a:latin typeface="楷体" panose="02010609060101010101" pitchFamily="49" charset="-122"/>
              <a:ea typeface="楷体" panose="02010609060101010101" pitchFamily="49" charset="-122"/>
              <a:cs typeface="楷体" panose="02010609060101010101" pitchFamily="49" charset="-122"/>
            </a:endParaRPr>
          </a:p>
        </p:txBody>
      </p:sp>
      <p:sp>
        <p:nvSpPr>
          <p:cNvPr id="592899" name="Text Box 6"/>
          <p:cNvSpPr txBox="1"/>
          <p:nvPr/>
        </p:nvSpPr>
        <p:spPr>
          <a:xfrm>
            <a:off x="2250281" y="1221581"/>
            <a:ext cx="4752975" cy="460375"/>
          </a:xfrm>
          <a:prstGeom prst="rect">
            <a:avLst/>
          </a:prstGeom>
          <a:noFill/>
          <a:ln w="9525">
            <a:noFill/>
          </a:ln>
        </p:spPr>
        <p:txBody>
          <a:bodyPr>
            <a:spAutoFit/>
          </a:bodyPr>
          <a:lstStyle/>
          <a:p>
            <a:pPr algn="ctr">
              <a:spcBef>
                <a:spcPct val="50000"/>
              </a:spcBef>
              <a:buFont typeface="Arial" panose="020B0604020202020204" pitchFamily="34" charset="0"/>
              <a:buNone/>
            </a:pPr>
            <a:r>
              <a:rPr lang="zh-CN" altLang="en-US" sz="2400" b="1" dirty="0">
                <a:solidFill>
                  <a:srgbClr val="002221"/>
                </a:solidFill>
                <a:latin typeface="楷体" panose="02010609060101010101" pitchFamily="49" charset="-122"/>
                <a:ea typeface="楷体" panose="02010609060101010101" pitchFamily="49" charset="-122"/>
              </a:rPr>
              <a:t>游戏规则：按数字分</a:t>
            </a:r>
            <a:endParaRPr lang="zh-CN" altLang="en-US" sz="2400" b="1" dirty="0">
              <a:solidFill>
                <a:srgbClr val="002221"/>
              </a:solidFill>
              <a:latin typeface="楷体" panose="02010609060101010101" pitchFamily="49" charset="-122"/>
              <a:ea typeface="楷体" panose="02010609060101010101" pitchFamily="49" charset="-122"/>
            </a:endParaRPr>
          </a:p>
        </p:txBody>
      </p:sp>
      <p:sp>
        <p:nvSpPr>
          <p:cNvPr id="592900" name="Rectangle 2"/>
          <p:cNvSpPr/>
          <p:nvPr/>
        </p:nvSpPr>
        <p:spPr>
          <a:xfrm>
            <a:off x="1547813" y="322660"/>
            <a:ext cx="6118622" cy="789384"/>
          </a:xfrm>
          <a:prstGeom prst="rect">
            <a:avLst/>
          </a:prstGeom>
          <a:noFill/>
          <a:ln w="9525">
            <a:noFill/>
          </a:ln>
        </p:spPr>
        <p:txBody>
          <a:bodyPr anchor="ctr"/>
          <a:lstStyle/>
          <a:p>
            <a:pPr>
              <a:buFont typeface="Wingdings" panose="05000000000000000000" pitchFamily="2" charset="2"/>
              <a:buChar char="n"/>
            </a:pPr>
            <a:r>
              <a:rPr lang="en-US" altLang="zh-CN"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rPr>
              <a:t>分组讨论</a:t>
            </a:r>
            <a:endParaRPr lang="zh-CN" altLang="en-US" sz="30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500" fill="hold"/>
                                        <p:tgtEl>
                                          <p:spTgt spid="10243"/>
                                        </p:tgtEl>
                                        <p:attrNameLst>
                                          <p:attrName>ppt_w</p:attrName>
                                        </p:attrNameLst>
                                      </p:cBhvr>
                                      <p:tavLst>
                                        <p:tav tm="0">
                                          <p:val>
                                            <p:fltVal val="0"/>
                                          </p:val>
                                        </p:tav>
                                        <p:tav tm="100000">
                                          <p:val>
                                            <p:strVal val="#ppt_w"/>
                                          </p:val>
                                        </p:tav>
                                      </p:tavLst>
                                    </p:anim>
                                    <p:anim calcmode="lin" valueType="num">
                                      <p:cBhvr>
                                        <p:cTn id="8" dur="500" fill="hold"/>
                                        <p:tgtEl>
                                          <p:spTgt spid="10243"/>
                                        </p:tgtEl>
                                        <p:attrNameLst>
                                          <p:attrName>ppt_h</p:attrName>
                                        </p:attrNameLst>
                                      </p:cBhvr>
                                      <p:tavLst>
                                        <p:tav tm="0">
                                          <p:val>
                                            <p:fltVal val="0"/>
                                          </p:val>
                                        </p:tav>
                                        <p:tav tm="100000">
                                          <p:val>
                                            <p:strVal val="#ppt_h"/>
                                          </p:val>
                                        </p:tav>
                                      </p:tavLst>
                                    </p:anim>
                                    <p:animEffect transition="in" filter="fade">
                                      <p:cBhvr>
                                        <p:cTn id="9"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4466" name="Rectangle 2"/>
          <p:cNvSpPr/>
          <p:nvPr/>
        </p:nvSpPr>
        <p:spPr>
          <a:xfrm>
            <a:off x="651510" y="845185"/>
            <a:ext cx="7889875" cy="1565910"/>
          </a:xfrm>
          <a:prstGeom prst="rect">
            <a:avLst/>
          </a:prstGeom>
          <a:noFill/>
          <a:ln w="9525">
            <a:noFill/>
          </a:ln>
        </p:spPr>
        <p:txBody>
          <a:bodyPr/>
          <a:lstStyle/>
          <a:p>
            <a:pPr marL="342900" indent="-342900">
              <a:lnSpc>
                <a:spcPct val="120000"/>
              </a:lnSpc>
              <a:spcBef>
                <a:spcPct val="20000"/>
              </a:spcBef>
              <a:buFont typeface="Arial" panose="020B0604020202020204" pitchFamily="34" charset="0"/>
              <a:buNone/>
            </a:pPr>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试验要求：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20000"/>
              </a:lnSpc>
              <a:spcBef>
                <a:spcPct val="2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          抛硬币</a:t>
            </a:r>
            <a:r>
              <a:rPr lang="en-US" altLang="zh-CN" sz="2800" b="1" dirty="0">
                <a:latin typeface="楷体" panose="02010609060101010101" pitchFamily="49" charset="-122"/>
                <a:ea typeface="楷体" panose="02010609060101010101" pitchFamily="49" charset="-122"/>
                <a:cs typeface="楷体" panose="02010609060101010101" pitchFamily="49" charset="-122"/>
              </a:rPr>
              <a:t>30</a:t>
            </a:r>
            <a:r>
              <a:rPr lang="zh-CN" altLang="en-US" sz="2800" b="1" dirty="0">
                <a:latin typeface="楷体" panose="02010609060101010101" pitchFamily="49" charset="-122"/>
                <a:ea typeface="楷体" panose="02010609060101010101" pitchFamily="49" charset="-122"/>
                <a:cs typeface="楷体" panose="02010609060101010101" pitchFamily="49" charset="-122"/>
              </a:rPr>
              <a:t>次，注意抛硬币保持大约</a:t>
            </a:r>
            <a:r>
              <a:rPr lang="en-US" altLang="zh-CN" sz="2800" b="1" dirty="0">
                <a:latin typeface="楷体" panose="02010609060101010101" pitchFamily="49" charset="-122"/>
                <a:ea typeface="楷体" panose="02010609060101010101" pitchFamily="49" charset="-122"/>
                <a:cs typeface="楷体" panose="02010609060101010101" pitchFamily="49" charset="-122"/>
              </a:rPr>
              <a:t>20cm</a:t>
            </a:r>
            <a:r>
              <a:rPr lang="zh-CN" altLang="en-US" sz="2800" b="1" dirty="0">
                <a:latin typeface="楷体" panose="02010609060101010101" pitchFamily="49" charset="-122"/>
                <a:ea typeface="楷体" panose="02010609060101010101" pitchFamily="49" charset="-122"/>
                <a:cs typeface="楷体" panose="02010609060101010101" pitchFamily="49" charset="-122"/>
              </a:rPr>
              <a:t>的高度，始终一个人抛，用力要均匀，小组成员注意分工协作，看哪一小组合作的最快、最好。</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4466"/>
                                        </p:tgtEl>
                                        <p:attrNameLst>
                                          <p:attrName>style.visibility</p:attrName>
                                        </p:attrNameLst>
                                      </p:cBhvr>
                                      <p:to>
                                        <p:strVal val="visible"/>
                                      </p:to>
                                    </p:set>
                                    <p:animEffect transition="in" filter="blinds(horizontal)">
                                      <p:cBhvr>
                                        <p:cTn id="7" dur="500"/>
                                        <p:tgtEl>
                                          <p:spTgt spid="574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46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17" name="Group 53"/>
          <p:cNvGraphicFramePr>
            <a:graphicFrameLocks noGrp="1"/>
          </p:cNvGraphicFramePr>
          <p:nvPr>
            <p:ph idx="1"/>
          </p:nvPr>
        </p:nvGraphicFramePr>
        <p:xfrm>
          <a:off x="2300923" y="1359297"/>
          <a:ext cx="4648200" cy="1969200"/>
        </p:xfrm>
        <a:graphic>
          <a:graphicData uri="http://schemas.openxmlformats.org/drawingml/2006/table">
            <a:tbl>
              <a:tblPr/>
              <a:tblGrid>
                <a:gridCol w="421640"/>
                <a:gridCol w="423545"/>
                <a:gridCol w="422910"/>
                <a:gridCol w="422910"/>
                <a:gridCol w="421005"/>
                <a:gridCol w="424180"/>
                <a:gridCol w="421640"/>
                <a:gridCol w="422910"/>
                <a:gridCol w="422275"/>
                <a:gridCol w="422910"/>
                <a:gridCol w="422275"/>
              </a:tblGrid>
              <a:tr h="116713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第几次</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1</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2</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3</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4</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5</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6</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7</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8</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9</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10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AA9"/>
                    </a:solidFill>
                  </a:tcPr>
                </a:tc>
              </a:tr>
              <a:tr h="65976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数字</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AA9"/>
                    </a:solidFill>
                  </a:tcPr>
                </a:tc>
              </a:tr>
            </a:tbl>
          </a:graphicData>
        </a:graphic>
      </p:graphicFrame>
      <p:sp>
        <p:nvSpPr>
          <p:cNvPr id="593961" name="Text Box 54"/>
          <p:cNvSpPr txBox="1"/>
          <p:nvPr/>
        </p:nvSpPr>
        <p:spPr>
          <a:xfrm>
            <a:off x="2248376" y="867490"/>
            <a:ext cx="4752975" cy="521970"/>
          </a:xfrm>
          <a:prstGeom prst="rect">
            <a:avLst/>
          </a:prstGeom>
          <a:noFill/>
          <a:ln w="9525">
            <a:noFill/>
          </a:ln>
        </p:spPr>
        <p:txBody>
          <a:bodyPr>
            <a:spAutoFit/>
          </a:bodyPr>
          <a:lstStyle/>
          <a:p>
            <a:pPr algn="ctr">
              <a:spcBef>
                <a:spcPct val="50000"/>
              </a:spcBef>
              <a:buFont typeface="Arial" panose="020B0604020202020204" pitchFamily="34" charset="0"/>
              <a:buNone/>
            </a:pPr>
            <a:r>
              <a:rPr lang="zh-CN" altLang="en-US" sz="2800" b="1" dirty="0">
                <a:solidFill>
                  <a:srgbClr val="002221"/>
                </a:solidFill>
                <a:latin typeface="楷体" panose="02010609060101010101" pitchFamily="49" charset="-122"/>
                <a:ea typeface="楷体" panose="02010609060101010101" pitchFamily="49" charset="-122"/>
              </a:rPr>
              <a:t>实验记录</a:t>
            </a:r>
            <a:endParaRPr lang="zh-CN" altLang="en-US" sz="2800" b="1" dirty="0">
              <a:solidFill>
                <a:srgbClr val="002221"/>
              </a:solidFill>
              <a:latin typeface="楷体" panose="02010609060101010101" pitchFamily="49" charset="-122"/>
              <a:ea typeface="楷体" panose="02010609060101010101" pitchFamily="49" charset="-122"/>
            </a:endParaRPr>
          </a:p>
        </p:txBody>
      </p:sp>
      <p:sp>
        <p:nvSpPr>
          <p:cNvPr id="593962" name="Rectangle 2"/>
          <p:cNvSpPr/>
          <p:nvPr/>
        </p:nvSpPr>
        <p:spPr>
          <a:xfrm>
            <a:off x="1512253" y="323930"/>
            <a:ext cx="6118622" cy="789384"/>
          </a:xfrm>
          <a:prstGeom prst="rect">
            <a:avLst/>
          </a:prstGeom>
          <a:noFill/>
          <a:ln w="9525">
            <a:noFill/>
          </a:ln>
        </p:spPr>
        <p:txBody>
          <a:bodyPr anchor="ctr"/>
          <a:lstStyle/>
          <a:p>
            <a:pPr>
              <a:buFont typeface="Wingdings" panose="05000000000000000000" pitchFamily="2" charset="2"/>
              <a:buChar char="n"/>
            </a:pPr>
            <a:r>
              <a:rPr lang="en-US" altLang="zh-CN"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分组讨论</a:t>
            </a:r>
            <a:endPar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17"/>
                                        </p:tgtEl>
                                        <p:attrNameLst>
                                          <p:attrName>style.visibility</p:attrName>
                                        </p:attrNameLst>
                                      </p:cBhvr>
                                      <p:to>
                                        <p:strVal val="visible"/>
                                      </p:to>
                                    </p:set>
                                    <p:animEffect transition="in" filter="blinds(horizontal)">
                                      <p:cBhvr>
                                        <p:cTn id="7" dur="500"/>
                                        <p:tgtEl>
                                          <p:spTgt spid="11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rgbClr val="FF0000"/>
          </a:solidFill>
        </a:ln>
      </a:spPr>
      <a:bodyPr rot="0" spcFirstLastPara="0" vertOverflow="overflow" horzOverflow="overflow" vert="horz" wrap="square" lIns="91440" tIns="45720" rIns="91440" bIns="45720" numCol="1" spcCol="0" rtlCol="0" fromWordArt="0" anchor="ctr" anchorCtr="0" forceAA="0" compatLnSpc="1">
        <a:spAutoFit/>
      </a:bodyPr>
      <a:lstStyle>
        <a:defPPr algn="ctr">
          <a:lnSpc>
            <a:spcPct val="100000"/>
          </a:lnSpc>
          <a:spcBef>
            <a:spcPct val="0"/>
          </a:spcBef>
          <a:buFontTx/>
          <a:buNone/>
          <a:defRPr sz="2000" b="1" dirty="0">
            <a:latin typeface="楷体" panose="02010609060101010101" pitchFamily="49" charset="-122"/>
            <a:ea typeface="楷体" panose="02010609060101010101" pitchFamily="49" charset="-122"/>
          </a:defRPr>
        </a:defPPr>
      </a:lstStyle>
      <a:style>
        <a:lnRef idx="2">
          <a:schemeClr val="accent2"/>
        </a:lnRef>
        <a:fillRef idx="1">
          <a:schemeClr val="lt1"/>
        </a:fillRef>
        <a:effectRef idx="0">
          <a:schemeClr val="accent2"/>
        </a:effectRef>
        <a:fontRef idx="minor">
          <a:schemeClr val="dk1"/>
        </a:fontRef>
      </a:style>
    </a:spDef>
    <a:txDef>
      <a:spPr>
        <a:noFill/>
      </a:spPr>
      <a:bodyPr wrap="square" rtlCol="0">
        <a:spAutoFit/>
      </a:bodyPr>
      <a:lstStyle>
        <a:defPPr>
          <a:defRPr sz="16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3CD"/>
        </a:solidFill>
        <a:ln w="28575" cap="flat" cmpd="sng">
          <a:solidFill>
            <a:srgbClr val="00B0F0"/>
          </a:solidFill>
          <a:prstDash val="solid"/>
          <a:miter/>
          <a:headEnd type="none" w="med" len="med"/>
          <a:tailEnd type="none" w="med" len="med"/>
        </a:ln>
      </a:spPr>
      <a:bodyPr lIns="90000" tIns="46800" rIns="90000" bIns="46800"/>
      <a:lstStyle>
        <a:defPPr latinLnBrk="1">
          <a:spcBef>
            <a:spcPct val="50000"/>
          </a:spcBef>
          <a:defRPr b="1" dirty="0" smtClean="0">
            <a:latin typeface="楷体" panose="02010609060101010101" pitchFamily="49" charset="-122"/>
            <a:ea typeface="楷体" panose="02010609060101010101" pitchFamily="49"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1347</Words>
  <Application>WPS 演示</Application>
  <PresentationFormat>全屏显示(16:9)</PresentationFormat>
  <Paragraphs>172</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Arial</vt:lpstr>
      <vt:lpstr>宋体</vt:lpstr>
      <vt:lpstr>Wingdings</vt:lpstr>
      <vt:lpstr>楷体</vt:lpstr>
      <vt:lpstr>黑体</vt:lpstr>
      <vt:lpstr>幼圆</vt:lpstr>
      <vt:lpstr>Calibri</vt:lpstr>
      <vt:lpstr>微软雅黑</vt:lpstr>
      <vt:lpstr>Arial Unicode MS</vt:lpstr>
      <vt:lpstr>等线</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129</cp:revision>
  <dcterms:created xsi:type="dcterms:W3CDTF">2018-09-11T05:46:00Z</dcterms:created>
  <dcterms:modified xsi:type="dcterms:W3CDTF">2023-08-28T08:49:12Z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330D8897A8DB4F3B9D12585AE934484D_12</vt:lpwstr>
  </property>
</Properties>
</file>