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6" r:id="rId4"/>
    <p:sldMasterId id="2147483668" r:id="rId5"/>
  </p:sldMasterIdLst>
  <p:sldIdLst>
    <p:sldId id="258" r:id="rId6"/>
    <p:sldId id="257" r:id="rId7"/>
    <p:sldId id="267" r:id="rId8"/>
    <p:sldId id="270" r:id="rId9"/>
    <p:sldId id="273" r:id="rId10"/>
    <p:sldId id="274" r:id="rId11"/>
    <p:sldId id="272" r:id="rId12"/>
    <p:sldId id="271" r:id="rId13"/>
    <p:sldId id="269" r:id="rId14"/>
    <p:sldId id="268" r:id="rId15"/>
    <p:sldId id="289" r:id="rId16"/>
    <p:sldId id="290" r:id="rId17"/>
    <p:sldId id="291" r:id="rId18"/>
    <p:sldId id="292" r:id="rId19"/>
    <p:sldId id="275" r:id="rId20"/>
    <p:sldId id="276" r:id="rId21"/>
    <p:sldId id="264" r:id="rId22"/>
    <p:sldId id="277" r:id="rId23"/>
    <p:sldId id="263" r:id="rId24"/>
    <p:sldId id="279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1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123120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练习五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35331" y="1275398"/>
            <a:ext cx="1636871" cy="2368391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2549843" y="849154"/>
            <a:ext cx="2644616" cy="858203"/>
          </a:xfrm>
          <a:prstGeom prst="cloudCallout">
            <a:avLst>
              <a:gd name="adj1" fmla="val -72816"/>
              <a:gd name="adj2" fmla="val 39234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分钟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=60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秒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3739" y="2036445"/>
            <a:ext cx="14692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7.9=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31983" y="2036445"/>
            <a:ext cx="14692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474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3437" y="3000600"/>
            <a:ext cx="36112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分钟大约飞行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474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940" y="3169444"/>
            <a:ext cx="1937385" cy="154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06066" y="620724"/>
            <a:ext cx="12220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计算。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0437" y="1675447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=11.7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8078" y="1184910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3.9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2.8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9777" y="1184910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7.6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4416" y="1576387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sz="21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0.7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4892" y="2066925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2.1</a:t>
            </a:r>
            <a:endParaRPr 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3962" y="1248559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0.4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7.5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0.7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90437" y="2066925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=32.76</a:t>
            </a:r>
            <a:endParaRPr lang="en-US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664994" y="1675447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=22.8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64994" y="2066925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11.4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9666" y="2737961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0.6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15653" y="2737961"/>
            <a:ext cx="2078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0.1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21302" y="2737961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0.3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3931" y="3129439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=1.25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0.6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3931" y="3701415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=0.75</a:t>
            </a:r>
            <a:endParaRPr lang="en-US" sz="2100" dirty="0"/>
          </a:p>
        </p:txBody>
      </p:sp>
      <p:sp>
        <p:nvSpPr>
          <p:cNvPr id="20" name="文本框 19"/>
          <p:cNvSpPr txBox="1"/>
          <p:nvPr/>
        </p:nvSpPr>
        <p:spPr>
          <a:xfrm>
            <a:off x="3210878" y="3129439"/>
            <a:ext cx="2078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=5.6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0.1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10878" y="3620452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=0.56</a:t>
            </a:r>
            <a:endParaRPr lang="en-US" sz="2100" dirty="0"/>
          </a:p>
        </p:txBody>
      </p:sp>
      <p:sp>
        <p:nvSpPr>
          <p:cNvPr id="22" name="文本框 21"/>
          <p:cNvSpPr txBox="1"/>
          <p:nvPr/>
        </p:nvSpPr>
        <p:spPr>
          <a:xfrm>
            <a:off x="5686035" y="3129439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=20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0.3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78427" y="3620452"/>
            <a:ext cx="1996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=6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601" y="1192530"/>
            <a:ext cx="7142798" cy="2758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0602" y="666374"/>
            <a:ext cx="16454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修路。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5776913" y="993934"/>
            <a:ext cx="2697956" cy="1117283"/>
          </a:xfrm>
          <a:prstGeom prst="cloudCallout">
            <a:avLst>
              <a:gd name="adj1" fmla="val -33477"/>
              <a:gd name="adj2" fmla="val 5720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修路队每月修路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0.85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0602" y="4058126"/>
            <a:ext cx="73918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照这样计算，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个这样的修路队，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个月能修路多少千米？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33136" y="1002982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个修路队一个月修路多少千米？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6506" y="1622107"/>
            <a:ext cx="13630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0.85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5=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0470" y="1622107"/>
            <a:ext cx="18683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4.25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3136" y="2156460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个修路队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个月修路多少千米？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6506" y="2822734"/>
            <a:ext cx="13630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4.25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6=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0470" y="2822734"/>
            <a:ext cx="17859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26506" y="3433286"/>
            <a:ext cx="4489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个修路队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个月修路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68755" y="653415"/>
            <a:ext cx="644080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王大伯要给一块长方形的稻田（如图所示）施化肥。如果每平方米施化肥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0.0015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千克，至少要准备多少千克化肥？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4991101" y="1835467"/>
          <a:ext cx="2452211" cy="1637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1" imgW="3267075" imgH="2181225" progId="Paint.Picture">
                  <p:embed/>
                </p:oleObj>
              </mc:Choice>
              <mc:Fallback>
                <p:oleObj name="" r:id="rId1" imgW="3267075" imgH="218122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91101" y="1835467"/>
                        <a:ext cx="2452211" cy="1637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239476" y="2400776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125m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5461" y="320135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200m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2117" y="3592830"/>
            <a:ext cx="37257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答：至少准备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千克化肥。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2117" y="2298382"/>
            <a:ext cx="2915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=25000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0.0015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4031" y="2792254"/>
            <a:ext cx="2915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=37.5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63579" y="1906905"/>
            <a:ext cx="2915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0.0015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2537" y="760207"/>
            <a:ext cx="7140388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男孩一般每千克体重内含血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0.077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千克，小明体重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千克，他体内含血液多少千克？（得数保留两位小数）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42436" y="2045017"/>
            <a:ext cx="1600200" cy="20564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96565" y="2376011"/>
            <a:ext cx="18454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0.077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35≈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6282" y="2376011"/>
            <a:ext cx="19273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2.70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8923" y="3176587"/>
            <a:ext cx="44424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答：小明体内含血液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1003" y="491995"/>
            <a:ext cx="6827743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甲、乙、丙三名同学的平均身高为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米，已知甲、乙两人的平均身高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米，则丙的身高为多少厘米？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7442" y="1704499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）甲、乙、丙三人的身高之和为多少米？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5603" y="2157356"/>
            <a:ext cx="1516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1.48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0995" y="2157356"/>
            <a:ext cx="1516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4.44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7442" y="2631281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）甲、乙两人的总身高为多少米？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8946" y="3022759"/>
            <a:ext cx="1516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0995" y="3022759"/>
            <a:ext cx="1516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97442" y="3414236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）丙的身高是多少米？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602" y="3872389"/>
            <a:ext cx="17446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4.44-3.02=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0541" y="3872389"/>
            <a:ext cx="1516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1.42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4161" y="4263866"/>
            <a:ext cx="35375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答：丙的身高是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8251" y="534759"/>
            <a:ext cx="6345975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某乘客要乘出租车去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49.3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千米的某地，如果途中不换车，应付车费多少元？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410263" y="1882868"/>
          <a:ext cx="6399848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1325"/>
                <a:gridCol w="2968523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计费单位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收费标准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千米以内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10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4～15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千米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（不足</a:t>
                      </a: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千米按</a:t>
                      </a: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千米计算）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每千米</a:t>
                      </a: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1.2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15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千米以上部分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（不足</a:t>
                      </a: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1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千米按</a:t>
                      </a: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1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千米计算）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每千米</a:t>
                      </a: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1.6</a:t>
                      </a: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19449" y="1275398"/>
            <a:ext cx="1471263" cy="236839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45995" y="1006792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4～15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千米应付多少钱？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15603" y="1483652"/>
            <a:ext cx="2021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15-4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4633" y="1984534"/>
            <a:ext cx="2021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=1.2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4633" y="2376011"/>
            <a:ext cx="2021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=13.2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1246" y="2966561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千米以上部分有多少千米？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8905" y="3643789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49.3-15=34.3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584" y="3022283"/>
            <a:ext cx="2120741" cy="169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  <p:bldP spid="5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164556" y="1040606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千米以上部分应付多少钱？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8905" y="1634014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1.6=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9055" y="1634014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4556" y="2240756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）共付多少钱？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8905" y="3009283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10+13.2+56=79.2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9806" y="3710940"/>
            <a:ext cx="5382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答：共付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79.2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93615" y="1275398"/>
            <a:ext cx="1597098" cy="2368391"/>
          </a:xfrm>
          <a:prstGeom prst="rect">
            <a:avLst/>
          </a:prstGeom>
        </p:spPr>
      </p:pic>
      <p:pic>
        <p:nvPicPr>
          <p:cNvPr id="11" name="图片 10" descr="83D13{J[N3S(CG16BNLQ2I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5696" y="3223260"/>
            <a:ext cx="1233488" cy="1355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1903571" y="720090"/>
            <a:ext cx="5688330" cy="76390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回忆一下小数乘法的计算方法。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844080" y="2001203"/>
            <a:ext cx="5306394" cy="2032635"/>
          </a:xfrm>
          <a:prstGeom prst="wedgeRoundRectCallout">
            <a:avLst>
              <a:gd name="adj1" fmla="val 49968"/>
              <a:gd name="adj2" fmla="val -2126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计算小数乘法时，先按整数乘法的计算方法算出积，再看因数中一共有几位小数，就从积的右边起数出几位，点上小数点。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当积的位数不够时，用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补足，再点上小数点。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063" y="329546"/>
            <a:ext cx="1700017" cy="421270"/>
            <a:chOff x="192083" y="439395"/>
            <a:chExt cx="2266689" cy="56169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66612" y="1974786"/>
            <a:ext cx="6210300" cy="4154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小数乘法的计算方法。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466612" y="2562003"/>
            <a:ext cx="6210300" cy="4154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积的近似值。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466612" y="3140058"/>
            <a:ext cx="6210300" cy="4154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用小数乘法解决实际问题。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4931" y="881166"/>
            <a:ext cx="24331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口算下面各题。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4930" y="1515531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6628" y="1515531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5483" y="1515531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4930" y="2221810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9019" y="2221810"/>
            <a:ext cx="17626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5023" y="2221810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4930" y="3044770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9019" y="3044770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5023" y="3117160"/>
            <a:ext cx="16797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84930" y="3761526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18543" y="3761526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5023" y="3761526"/>
            <a:ext cx="16797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20774" y="1515531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19620" y="1515531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99454" y="1515531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63172" y="2221810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65390" y="2221810"/>
            <a:ext cx="7400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0.51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9454" y="2221810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66995" y="3044770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35850" y="3044770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1.08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91871" y="3117160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63172" y="3761526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31.5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35850" y="3761526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2365" y="3761526"/>
            <a:ext cx="10473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0.0081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44061" y="308633"/>
            <a:ext cx="1700018" cy="421270"/>
            <a:chOff x="192082" y="411510"/>
            <a:chExt cx="2266690" cy="56169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63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1917" y="708184"/>
            <a:ext cx="48658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判断。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1916" y="1307782"/>
            <a:ext cx="72042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）一个数（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除外）乘小于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的数，积比原数小。 （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1915" y="1784032"/>
            <a:ext cx="72042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3.03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2.06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的积有四位小数。   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916" y="2302669"/>
            <a:ext cx="71218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5.32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的积保留两位小数是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9.57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。   （     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1916" y="2854642"/>
            <a:ext cx="73447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）两个小数相乘，积小于其中任何一个小数。 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1916" y="3466147"/>
            <a:ext cx="7121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2.57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25.7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的积相等。   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9879" y="1307782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6349" y="1784032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95004" y="3466147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07161" y="2302669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43656" y="2854642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6364" y="661035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填空。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9231" y="1133475"/>
            <a:ext cx="632269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）两个因数相乘的积是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，如果一个因数扩大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倍，另一个因数也扩大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倍，积就扩大（     ）倍，结果是（      ）。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6364" y="2171224"/>
            <a:ext cx="7383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0.8=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      ），得数保留两位小数是（    ）。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6364" y="2733199"/>
            <a:ext cx="66408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）一个三位小数用四舍五入法取近似值是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7.3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，这个数最大可能是（       ），最小可能是（       ）。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7793" y="3767614"/>
            <a:ext cx="64860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）一个长方形的长是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4.1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米，比宽长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米，周长是（     ）米，面积是（      ）平方米。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7503" y="1456372"/>
            <a:ext cx="5995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100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8497" y="1779746"/>
            <a:ext cx="7758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2750</a:t>
            </a:r>
            <a:endParaRPr lang="en-US" altLang="zh-CN" sz="2100" dirty="0"/>
          </a:p>
        </p:txBody>
      </p:sp>
      <p:sp>
        <p:nvSpPr>
          <p:cNvPr id="12" name="文本框 11"/>
          <p:cNvSpPr txBox="1"/>
          <p:nvPr/>
        </p:nvSpPr>
        <p:spPr>
          <a:xfrm>
            <a:off x="3726180" y="2171224"/>
            <a:ext cx="8929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0.184</a:t>
            </a:r>
            <a:endParaRPr lang="en-US" altLang="zh-CN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710011" y="2171224"/>
            <a:ext cx="7639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0.18</a:t>
            </a:r>
            <a:endParaRPr lang="en-US" altLang="zh-CN" sz="2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384709" y="3056572"/>
            <a:ext cx="8348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7.34</a:t>
            </a:r>
            <a:endParaRPr lang="en-US" altLang="zh-CN" sz="21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522720" y="3056572"/>
            <a:ext cx="8815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7.25</a:t>
            </a:r>
            <a:endParaRPr lang="en-US" altLang="zh-CN" sz="21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915477" y="4090780"/>
            <a:ext cx="7639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15.4</a:t>
            </a:r>
            <a:endParaRPr lang="en-US" altLang="zh-CN" sz="21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571298" y="4090780"/>
            <a:ext cx="10139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14.76</a:t>
            </a: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86364" y="661035"/>
            <a:ext cx="31737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>
                <a:solidFill>
                  <a:schemeClr val="tx1"/>
                </a:solidFill>
              </a:rPr>
              <a:t>4.</a:t>
            </a:r>
            <a:r>
              <a:rPr lang="zh-CN" altLang="en-US" sz="2100" dirty="0">
                <a:solidFill>
                  <a:schemeClr val="tx1"/>
                </a:solidFill>
              </a:rPr>
              <a:t>计算。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0669" y="145018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0.49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3956" y="145018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4.6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3.99=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0669" y="204835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3.68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0.35=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4441" y="204835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301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5.3=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0669" y="2720340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7.8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3956" y="2720340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5.02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0669" y="3296602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7.4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34.5=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3471" y="3296602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7.3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10.1=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8002" y="145018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1.372</a:t>
            </a:r>
            <a:endParaRPr lang="en-US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420327" y="145018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18.354</a:t>
            </a:r>
            <a:endParaRPr lang="en-US" sz="2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129916" y="204835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1.288</a:t>
            </a:r>
            <a:endParaRPr lang="en-US" sz="21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338412" y="2048351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1595.3</a:t>
            </a:r>
            <a:endParaRPr lang="en-US" sz="2100" dirty="0"/>
          </a:p>
        </p:txBody>
      </p:sp>
      <p:sp>
        <p:nvSpPr>
          <p:cNvPr id="16" name="文本框 15"/>
          <p:cNvSpPr txBox="1"/>
          <p:nvPr/>
        </p:nvSpPr>
        <p:spPr>
          <a:xfrm>
            <a:off x="2965609" y="2720340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/>
              <a:t>42.9</a:t>
            </a:r>
            <a:endParaRPr lang="en-US" sz="2100"/>
          </a:p>
        </p:txBody>
      </p:sp>
      <p:sp>
        <p:nvSpPr>
          <p:cNvPr id="17" name="文本框 16"/>
          <p:cNvSpPr txBox="1"/>
          <p:nvPr/>
        </p:nvSpPr>
        <p:spPr>
          <a:xfrm>
            <a:off x="6420327" y="2720340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12.55</a:t>
            </a:r>
            <a:endParaRPr lang="en-US" sz="21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058002" y="3296602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255.3</a:t>
            </a:r>
            <a:endParaRPr lang="en-US" sz="2100" dirty="0"/>
          </a:p>
        </p:txBody>
      </p:sp>
      <p:sp>
        <p:nvSpPr>
          <p:cNvPr id="19" name="文本框 18"/>
          <p:cNvSpPr txBox="1"/>
          <p:nvPr/>
        </p:nvSpPr>
        <p:spPr>
          <a:xfrm>
            <a:off x="6338412" y="3296602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sz="2100" dirty="0"/>
              <a:t>73.73</a:t>
            </a:r>
            <a:endParaRPr lang="en-US" sz="2100" dirty="0"/>
          </a:p>
        </p:txBody>
      </p:sp>
      <p:pic>
        <p:nvPicPr>
          <p:cNvPr id="2" name="图片 1" descr="C8]YAHBBA[3]MD$0G@SU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7607" y="3277076"/>
            <a:ext cx="1321118" cy="1408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86364" y="661035"/>
            <a:ext cx="31737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计算。（保留两位小数）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2576" y="1239679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0.38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5377" y="1239679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0.87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1.9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2576" y="2169319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</a:rPr>
              <a:t>8.5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0.39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5377" y="2169319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0.006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62576" y="3050857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1.085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31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5377" y="3050857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0.41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5.6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1826" y="1239679"/>
            <a:ext cx="729687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0.11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1759" y="1239679"/>
            <a:ext cx="729687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1.65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71826" y="2169319"/>
            <a:ext cx="729687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3.32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6508" y="2169319"/>
            <a:ext cx="865943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0.018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71826" y="3050857"/>
            <a:ext cx="865943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33.64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93206" y="3050857"/>
            <a:ext cx="729687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2.30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86364" y="661035"/>
            <a:ext cx="1822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选择。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7844" y="1131570"/>
            <a:ext cx="6394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18.491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保留两位小数的近似值是（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9797" y="3273742"/>
            <a:ext cx="5629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  B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   C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844" y="1914525"/>
            <a:ext cx="6394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）下面的算式中，积等于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的是（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87881" y="2376011"/>
            <a:ext cx="5629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400   B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  C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01177" y="2767489"/>
            <a:ext cx="63941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）下面各式中积最小的是（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1" y="1618297"/>
            <a:ext cx="5629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18.49   B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18.5   C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18.50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" name="图片 1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5679" y="2767489"/>
            <a:ext cx="1313974" cy="16073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781324" y="1125855"/>
            <a:ext cx="3057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6064" y="1914525"/>
            <a:ext cx="3057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/>
              <a:t>C</a:t>
            </a:r>
            <a:endParaRPr lang="en-US" altLang="zh-CN" sz="2100"/>
          </a:p>
        </p:txBody>
      </p:sp>
      <p:sp>
        <p:nvSpPr>
          <p:cNvPr id="15" name="文本框 14"/>
          <p:cNvSpPr txBox="1"/>
          <p:nvPr/>
        </p:nvSpPr>
        <p:spPr>
          <a:xfrm>
            <a:off x="5689759" y="2767489"/>
            <a:ext cx="3057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/>
              <a:t>B</a:t>
            </a:r>
            <a:endParaRPr lang="en-US" altLang="zh-CN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020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8855" y="2304574"/>
            <a:ext cx="2380298" cy="18102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8871" y="720090"/>
            <a:ext cx="729166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en-US" altLang="zh-CN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在酒泉卫星发射中心发射的载人航天飞船“神舟十五号”的飞行速度是每秒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7.9km,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照这样的速度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,35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秒大约可以飞行多少千米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 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分大约可以飞行多少千米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?(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得数保留整数。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388" y="2459355"/>
            <a:ext cx="176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7.9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35≈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3780" y="2459355"/>
            <a:ext cx="17603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sz="2100" dirty="0"/>
              <a:t>277</a:t>
            </a:r>
            <a:r>
              <a:rPr lang="zh-CN" altLang="en-US" sz="2100" dirty="0"/>
              <a:t>（千米）</a:t>
            </a:r>
            <a:endParaRPr lang="zh-CN" altLang="en-US" sz="2100" dirty="0"/>
          </a:p>
        </p:txBody>
      </p:sp>
      <p:sp>
        <p:nvSpPr>
          <p:cNvPr id="7" name="文本框 6"/>
          <p:cNvSpPr txBox="1"/>
          <p:nvPr/>
        </p:nvSpPr>
        <p:spPr>
          <a:xfrm>
            <a:off x="1845973" y="3191533"/>
            <a:ext cx="40640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秒大约可以飞行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2191</Words>
  <Application>WPS 演示</Application>
  <PresentationFormat>全屏显示(16:9)</PresentationFormat>
  <Paragraphs>375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2_自定义设计方案</vt:lpstr>
      <vt:lpstr>2_Office 主题</vt:lpstr>
      <vt:lpstr>3_自定义设计方案</vt:lpstr>
      <vt:lpstr>3_Office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64</cp:revision>
  <dcterms:created xsi:type="dcterms:W3CDTF">2019-04-07T08:54:00Z</dcterms:created>
  <dcterms:modified xsi:type="dcterms:W3CDTF">2023-08-28T09:00:15Z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5967DCE29B2941C0B7FE606401079544_12</vt:lpwstr>
  </property>
</Properties>
</file>