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1" r:id="rId3"/>
  </p:sldMasterIdLst>
  <p:notesMasterIdLst>
    <p:notesMasterId r:id="rId27"/>
  </p:notesMasterIdLst>
  <p:sldIdLst>
    <p:sldId id="256" r:id="rId4"/>
    <p:sldId id="257" r:id="rId5"/>
    <p:sldId id="279" r:id="rId6"/>
    <p:sldId id="309" r:id="rId7"/>
    <p:sldId id="308" r:id="rId8"/>
    <p:sldId id="298" r:id="rId9"/>
    <p:sldId id="310" r:id="rId10"/>
    <p:sldId id="280" r:id="rId11"/>
    <p:sldId id="307" r:id="rId12"/>
    <p:sldId id="297" r:id="rId13"/>
    <p:sldId id="311" r:id="rId14"/>
    <p:sldId id="281" r:id="rId15"/>
    <p:sldId id="282" r:id="rId16"/>
    <p:sldId id="312" r:id="rId17"/>
    <p:sldId id="313" r:id="rId18"/>
    <p:sldId id="300" r:id="rId19"/>
    <p:sldId id="314" r:id="rId20"/>
    <p:sldId id="283" r:id="rId21"/>
    <p:sldId id="285" r:id="rId22"/>
    <p:sldId id="265" r:id="rId23"/>
    <p:sldId id="292" r:id="rId24"/>
    <p:sldId id="291" r:id="rId25"/>
    <p:sldId id="293" r:id="rId26"/>
  </p:sldIdLst>
  <p:sldSz cx="9144000" cy="5143500" type="screen16x9"/>
  <p:notesSz cx="6858000" cy="9144000"/>
  <p:custDataLst>
    <p:tags r:id="rId3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5228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855" autoAdjust="0"/>
    <p:restoredTop sz="99852" autoAdjust="0"/>
  </p:normalViewPr>
  <p:slideViewPr>
    <p:cSldViewPr showGuides="1">
      <p:cViewPr varScale="1">
        <p:scale>
          <a:sx n="95" d="100"/>
          <a:sy n="95" d="100"/>
        </p:scale>
        <p:origin x="84" y="48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2" d="100"/>
          <a:sy n="52" d="100"/>
        </p:scale>
        <p:origin x="2946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Master" Target="slideMasters/slideMaster2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notesMaster" Target="notesMasters/notesMaster1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703277-E89D-476A-9245-0E17D4E2262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C817AE-EB27-45C3-B126-8F971C90A15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image" Target="../media/image4.png"/><Relationship Id="rId6" Type="http://schemas.openxmlformats.org/officeDocument/2006/relationships/slide" Target="../slides/slide1.xml"/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6" Type="http://schemas.openxmlformats.org/officeDocument/2006/relationships/theme" Target="../theme/theme2.xml"/><Relationship Id="rId5" Type="http://schemas.openxmlformats.org/officeDocument/2006/relationships/image" Target="../media/image2.png"/><Relationship Id="rId4" Type="http://schemas.openxmlformats.org/officeDocument/2006/relationships/image" Target="../media/image3.png"/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1990"/>
            <a:ext cx="9144000" cy="411507"/>
          </a:xfrm>
          <a:prstGeom prst="rect">
            <a:avLst/>
          </a:prstGeom>
        </p:spPr>
      </p:pic>
      <p:sp>
        <p:nvSpPr>
          <p:cNvPr id="14" name="矩形 13"/>
          <p:cNvSpPr/>
          <p:nvPr userDrawn="1"/>
        </p:nvSpPr>
        <p:spPr>
          <a:xfrm flipH="1">
            <a:off x="0" y="123478"/>
            <a:ext cx="241176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6" name="TextBox 15"/>
          <p:cNvSpPr txBox="1"/>
          <p:nvPr userDrawn="1"/>
        </p:nvSpPr>
        <p:spPr>
          <a:xfrm>
            <a:off x="179512" y="92978"/>
            <a:ext cx="20882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小数除法、四则混合运算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7" name="组合 16"/>
          <p:cNvGrpSpPr/>
          <p:nvPr userDrawn="1"/>
        </p:nvGrpSpPr>
        <p:grpSpPr>
          <a:xfrm>
            <a:off x="8038958" y="4772781"/>
            <a:ext cx="1105042" cy="370719"/>
            <a:chOff x="7643422" y="4681236"/>
            <a:chExt cx="1105042" cy="370719"/>
          </a:xfrm>
        </p:grpSpPr>
        <p:pic>
          <p:nvPicPr>
            <p:cNvPr id="18" name="图片 17">
              <a:hlinkClick r:id="rId6" action="ppaction://hlinksldjump"/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9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1990"/>
            <a:ext cx="9144000" cy="411507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</p:sldLayoutIdLst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image" Target="../media/image6.png"/><Relationship Id="rId5" Type="http://schemas.openxmlformats.org/officeDocument/2006/relationships/slide" Target="slide20.xml"/><Relationship Id="rId4" Type="http://schemas.openxmlformats.org/officeDocument/2006/relationships/slide" Target="slide1.xml"/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image" Target="../media/image5.em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hdphoto" Target="../media/image17.wdp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hdphoto" Target="../media/image17.wdp"/><Relationship Id="rId1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hdphoto" Target="../media/image17.wdp"/><Relationship Id="rId1" Type="http://schemas.openxmlformats.org/officeDocument/2006/relationships/image" Target="../media/image16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hdphoto" Target="../media/image17.wdp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339102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西师大版  数学  五年级  上册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单圆角矩形 10"/>
          <p:cNvSpPr/>
          <p:nvPr/>
        </p:nvSpPr>
        <p:spPr>
          <a:xfrm>
            <a:off x="2187729" y="3719576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单圆角矩形 11"/>
          <p:cNvSpPr/>
          <p:nvPr/>
        </p:nvSpPr>
        <p:spPr>
          <a:xfrm>
            <a:off x="5004488" y="2880831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3" name="单圆角矩形 12"/>
          <p:cNvSpPr/>
          <p:nvPr/>
        </p:nvSpPr>
        <p:spPr>
          <a:xfrm>
            <a:off x="2195736" y="2880831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372224" y="1500151"/>
            <a:ext cx="6362960" cy="746358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4400" b="1" dirty="0">
                <a:latin typeface="宋体" panose="02010600030101010101" pitchFamily="2" charset="-122"/>
                <a:cs typeface="宋体" panose="02010600030101010101" pitchFamily="2" charset="-122"/>
              </a:rPr>
              <a:t>小数除法、四则混合运算</a:t>
            </a:r>
            <a:endParaRPr lang="zh-CN" altLang="en-US" sz="44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2218057" y="2807631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复习导入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5065053" y="2787774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知识梳理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9" name="圆角矩形 18">
            <a:hlinkClick r:id="rId4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课后作业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12693" y="519703"/>
            <a:ext cx="1682192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000" b="1">
                <a:solidFill>
                  <a:srgbClr val="0050AA"/>
                </a:solidFill>
                <a:latin typeface="+mj-ea"/>
                <a:ea typeface="+mj-ea"/>
              </a:rPr>
              <a:t>总复习</a:t>
            </a:r>
            <a:endParaRPr lang="zh-CN" altLang="en-US" sz="4000" b="1" dirty="0">
              <a:solidFill>
                <a:srgbClr val="0050AA"/>
              </a:solidFill>
              <a:latin typeface="+mj-ea"/>
              <a:ea typeface="+mj-ea"/>
            </a:endParaRPr>
          </a:p>
        </p:txBody>
      </p:sp>
      <p:sp>
        <p:nvSpPr>
          <p:cNvPr id="21" name="圆角矩形 20">
            <a:hlinkClick r:id="rId5" action="ppaction://hlinksldjump"/>
          </p:cNvPr>
          <p:cNvSpPr/>
          <p:nvPr/>
        </p:nvSpPr>
        <p:spPr>
          <a:xfrm>
            <a:off x="2295965" y="365786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巩固练习</a:t>
            </a:r>
            <a:endParaRPr lang="zh-CN" altLang="en-US" sz="2800" b="1" dirty="0">
              <a:latin typeface="+mj-ea"/>
              <a:ea typeface="+mj-ea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26526"/>
            <a:ext cx="654821" cy="677000"/>
            <a:chOff x="1306635" y="1411417"/>
            <a:chExt cx="654821" cy="677000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411417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+mj-ea"/>
                  <a:ea typeface="+mj-ea"/>
                </a:rPr>
                <a:t>7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12"/>
          <p:cNvSpPr txBox="1">
            <a:spLocks noChangeArrowheads="1"/>
          </p:cNvSpPr>
          <p:nvPr/>
        </p:nvSpPr>
        <p:spPr bwMode="auto">
          <a:xfrm>
            <a:off x="3709229" y="752500"/>
            <a:ext cx="1725542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>
              <a:defRPr/>
            </a:pPr>
            <a:r>
              <a:rPr lang="zh-CN" altLang="en-US" sz="2400" b="1" dirty="0">
                <a:solidFill>
                  <a:srgbClr val="00B0F0"/>
                </a:solidFill>
                <a:latin typeface="宋体" panose="02010600030101010101" pitchFamily="2" charset="-122"/>
              </a:rPr>
              <a:t>商的近似数</a:t>
            </a:r>
            <a:endParaRPr lang="zh-CN" altLang="en-US" sz="2400" b="1" dirty="0">
              <a:solidFill>
                <a:srgbClr val="00B0F0"/>
              </a:solidFill>
              <a:latin typeface="宋体" panose="02010600030101010101" pitchFamily="2" charset="-122"/>
            </a:endParaRPr>
          </a:p>
        </p:txBody>
      </p:sp>
      <p:pic>
        <p:nvPicPr>
          <p:cNvPr id="55" name="图片 5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3362275"/>
            <a:ext cx="1310392" cy="1433626"/>
          </a:xfrm>
          <a:prstGeom prst="rect">
            <a:avLst/>
          </a:prstGeom>
        </p:spPr>
      </p:pic>
      <p:sp>
        <p:nvSpPr>
          <p:cNvPr id="26" name="圆角矩形 39"/>
          <p:cNvSpPr/>
          <p:nvPr/>
        </p:nvSpPr>
        <p:spPr>
          <a:xfrm>
            <a:off x="1799692" y="1923678"/>
            <a:ext cx="5544616" cy="1656184"/>
          </a:xfrm>
          <a:prstGeom prst="roundRect">
            <a:avLst>
              <a:gd name="adj" fmla="val 11208"/>
            </a:avLst>
          </a:prstGeom>
          <a:noFill/>
          <a:ln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7" name="Rectangle 4"/>
          <p:cNvSpPr>
            <a:spLocks noChangeArrowheads="1"/>
          </p:cNvSpPr>
          <p:nvPr/>
        </p:nvSpPr>
        <p:spPr bwMode="auto">
          <a:xfrm>
            <a:off x="1799692" y="2066551"/>
            <a:ext cx="5472608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lvl="0"/>
            <a:r>
              <a:rPr lang="zh-CN" altLang="en-US" sz="2000" b="1" dirty="0">
                <a:solidFill>
                  <a:prstClr val="black">
                    <a:lumMod val="85000"/>
                    <a:lumOff val="15000"/>
                  </a:prstClr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 求商的近似数的时</a:t>
            </a:r>
            <a:r>
              <a:rPr lang="en-US" altLang="zh-CN" sz="2000" b="1" dirty="0">
                <a:solidFill>
                  <a:prstClr val="black">
                    <a:lumMod val="85000"/>
                    <a:lumOff val="15000"/>
                  </a:prstClr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,</a:t>
            </a:r>
            <a:r>
              <a:rPr lang="zh-CN" altLang="en-US" sz="2000" b="1" dirty="0">
                <a:solidFill>
                  <a:prstClr val="black">
                    <a:lumMod val="85000"/>
                    <a:lumOff val="15000"/>
                  </a:prstClr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一般除到比需要保留的小数</a:t>
            </a:r>
            <a:r>
              <a:rPr lang="zh-CN" altLang="en-US" sz="20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位数多一位</a:t>
            </a:r>
            <a:r>
              <a:rPr lang="en-US" altLang="zh-CN" sz="2000" b="1" dirty="0">
                <a:solidFill>
                  <a:prstClr val="black">
                    <a:lumMod val="85000"/>
                    <a:lumOff val="15000"/>
                  </a:prstClr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,</a:t>
            </a:r>
            <a:r>
              <a:rPr lang="zh-CN" altLang="en-US" sz="2000" b="1" dirty="0">
                <a:solidFill>
                  <a:prstClr val="black">
                    <a:lumMod val="85000"/>
                    <a:lumOff val="15000"/>
                  </a:prstClr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按照“</a:t>
            </a:r>
            <a:r>
              <a:rPr lang="zh-CN" altLang="en-US" sz="20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四舍五入</a:t>
            </a:r>
            <a:r>
              <a:rPr lang="zh-CN" altLang="en-US" sz="2000" b="1" dirty="0">
                <a:solidFill>
                  <a:prstClr val="black">
                    <a:lumMod val="85000"/>
                    <a:lumOff val="15000"/>
                  </a:prstClr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”法取近似数。计算价钱时</a:t>
            </a:r>
            <a:r>
              <a:rPr lang="en-US" altLang="zh-CN" sz="2000" b="1" dirty="0">
                <a:solidFill>
                  <a:prstClr val="black">
                    <a:lumMod val="85000"/>
                    <a:lumOff val="15000"/>
                  </a:prstClr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,</a:t>
            </a:r>
            <a:r>
              <a:rPr lang="zh-CN" altLang="en-US" sz="2000" b="1" dirty="0">
                <a:solidFill>
                  <a:prstClr val="black">
                    <a:lumMod val="85000"/>
                    <a:lumOff val="15000"/>
                  </a:prstClr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通常只算到“分”</a:t>
            </a:r>
            <a:r>
              <a:rPr lang="en-US" altLang="zh-CN" sz="2000" b="1" dirty="0">
                <a:solidFill>
                  <a:prstClr val="black">
                    <a:lumMod val="85000"/>
                    <a:lumOff val="15000"/>
                  </a:prstClr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,</a:t>
            </a:r>
            <a:r>
              <a:rPr lang="zh-CN" altLang="en-US" sz="2000" b="1" dirty="0">
                <a:solidFill>
                  <a:prstClr val="black">
                    <a:lumMod val="85000"/>
                    <a:lumOff val="15000"/>
                  </a:prstClr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得数只要保留</a:t>
            </a:r>
            <a:r>
              <a:rPr lang="zh-CN" altLang="en-US" sz="20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两位小数</a:t>
            </a:r>
            <a:r>
              <a:rPr lang="en-US" altLang="zh-CN" sz="2000" b="1" dirty="0">
                <a:solidFill>
                  <a:prstClr val="black">
                    <a:lumMod val="85000"/>
                    <a:lumOff val="15000"/>
                  </a:prstClr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,</a:t>
            </a:r>
            <a:r>
              <a:rPr lang="zh-CN" altLang="en-US" sz="2000" b="1" dirty="0">
                <a:solidFill>
                  <a:prstClr val="black">
                    <a:lumMod val="85000"/>
                    <a:lumOff val="15000"/>
                  </a:prstClr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商除到</a:t>
            </a:r>
            <a:r>
              <a:rPr lang="zh-CN" altLang="en-US" sz="20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第三位小数</a:t>
            </a:r>
            <a:r>
              <a:rPr lang="zh-CN" altLang="en-US" sz="2000" b="1" dirty="0">
                <a:solidFill>
                  <a:prstClr val="black">
                    <a:lumMod val="85000"/>
                    <a:lumOff val="15000"/>
                  </a:prstClr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即可。</a:t>
            </a:r>
            <a:endParaRPr kumimoji="0" lang="en-US" altLang="zh-CN" sz="20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TextBox 12"/>
          <p:cNvSpPr txBox="1">
            <a:spLocks noChangeArrowheads="1"/>
          </p:cNvSpPr>
          <p:nvPr/>
        </p:nvSpPr>
        <p:spPr bwMode="auto">
          <a:xfrm>
            <a:off x="3203848" y="1851670"/>
            <a:ext cx="5256584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循   环   小   数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B0F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3030233" y="468193"/>
            <a:ext cx="3083533" cy="1242539"/>
            <a:chOff x="5695980" y="3718527"/>
            <a:chExt cx="2365758" cy="707885"/>
          </a:xfrm>
        </p:grpSpPr>
        <p:sp>
          <p:nvSpPr>
            <p:cNvPr id="23" name="矩形: 圆角 22"/>
            <p:cNvSpPr/>
            <p:nvPr/>
          </p:nvSpPr>
          <p:spPr>
            <a:xfrm>
              <a:off x="5695980" y="3718527"/>
              <a:ext cx="2332404" cy="707885"/>
            </a:xfrm>
            <a:prstGeom prst="round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4" name="TextBox 71"/>
            <p:cNvSpPr txBox="1">
              <a:spLocks noChangeArrowheads="1"/>
            </p:cNvSpPr>
            <p:nvPr/>
          </p:nvSpPr>
          <p:spPr bwMode="auto">
            <a:xfrm>
              <a:off x="5729334" y="3726852"/>
              <a:ext cx="2332404" cy="683838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    一个数的小数部分，从某一位起，一个数字或者几个数字依次不断重复出现，这样的小数叫做循环小数。</a:t>
              </a:r>
              <a:endPara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9" name="TextBox 71"/>
          <p:cNvSpPr txBox="1">
            <a:spLocks noChangeArrowheads="1"/>
          </p:cNvSpPr>
          <p:nvPr/>
        </p:nvSpPr>
        <p:spPr bwMode="auto">
          <a:xfrm>
            <a:off x="1959317" y="2325852"/>
            <a:ext cx="2141832" cy="559769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>
              <a:lnSpc>
                <a:spcPct val="150000"/>
              </a:lnSpc>
              <a:spcBef>
                <a:spcPct val="0"/>
              </a:spcBef>
              <a:buNone/>
              <a:defRPr/>
            </a:pP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1.333···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0" name="TextBox 71"/>
          <p:cNvSpPr txBox="1">
            <a:spLocks noChangeArrowheads="1"/>
          </p:cNvSpPr>
          <p:nvPr/>
        </p:nvSpPr>
        <p:spPr bwMode="auto">
          <a:xfrm>
            <a:off x="5310488" y="2325852"/>
            <a:ext cx="2141832" cy="559769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>
              <a:lnSpc>
                <a:spcPct val="150000"/>
              </a:lnSpc>
              <a:spcBef>
                <a:spcPct val="0"/>
              </a:spcBef>
              <a:buNone/>
              <a:defRPr/>
            </a:pP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0.4545···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1" name="TextBox 1"/>
          <p:cNvSpPr txBox="1"/>
          <p:nvPr/>
        </p:nvSpPr>
        <p:spPr>
          <a:xfrm>
            <a:off x="1154314" y="3003798"/>
            <a:ext cx="135325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循环节是</a:t>
            </a:r>
            <a:r>
              <a:rPr lang="en-US" altLang="zh-CN" sz="2000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3</a:t>
            </a:r>
            <a:endParaRPr lang="zh-CN" altLang="en-US" sz="2000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3030233" y="3003798"/>
            <a:ext cx="133882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写作：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1.3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4179326" y="3003798"/>
            <a:ext cx="45719" cy="45719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16" name="TextBox 1"/>
          <p:cNvSpPr txBox="1"/>
          <p:nvPr/>
        </p:nvSpPr>
        <p:spPr>
          <a:xfrm>
            <a:off x="4798942" y="3003798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循环节是</a:t>
            </a:r>
            <a:r>
              <a:rPr lang="en-US" altLang="zh-CN" sz="2000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45</a:t>
            </a:r>
            <a:endParaRPr lang="zh-CN" altLang="en-US" sz="2000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9" name="TextBox 13"/>
          <p:cNvSpPr txBox="1"/>
          <p:nvPr/>
        </p:nvSpPr>
        <p:spPr>
          <a:xfrm>
            <a:off x="6690548" y="3003798"/>
            <a:ext cx="133882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写作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0.4 5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7590648" y="3003799"/>
            <a:ext cx="45719" cy="45719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7832961" y="3003798"/>
            <a:ext cx="45719" cy="45719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927492" y="3651870"/>
            <a:ext cx="3245540" cy="85837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/>
            </a:solidFill>
          </a:ln>
        </p:spPr>
        <p:txBody>
          <a:bodyPr wrap="square">
            <a:spAutoFit/>
          </a:bodyPr>
          <a:lstStyle/>
          <a:p>
            <a:pPr lvl="0" defTabSz="713105">
              <a:lnSpc>
                <a:spcPct val="150000"/>
              </a:lnSpc>
            </a:pPr>
            <a:r>
              <a:rPr lang="zh-CN" altLang="en-US" b="1" dirty="0">
                <a:solidFill>
                  <a:prstClr val="black">
                    <a:lumMod val="85000"/>
                    <a:lumOff val="15000"/>
                  </a:prstClr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循环小数的小数部分，依次不断重复出现的数字叫做</a:t>
            </a:r>
            <a:r>
              <a:rPr lang="zh-CN" altLang="en-US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循环节</a:t>
            </a:r>
            <a:r>
              <a:rPr lang="zh-CN" altLang="en-US" b="1" dirty="0">
                <a:solidFill>
                  <a:prstClr val="black">
                    <a:lumMod val="85000"/>
                    <a:lumOff val="15000"/>
                  </a:prstClr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。</a:t>
            </a:r>
            <a:endParaRPr lang="zh-CN" altLang="en-US" b="1" dirty="0">
              <a:solidFill>
                <a:prstClr val="black">
                  <a:lumMod val="85000"/>
                  <a:lumOff val="15000"/>
                </a:prstClr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3.61111E-6 8.64198E-7 L -3.61111E-6 -0.07222 " pathEditMode="relative" rAng="0" ptsTypes="AA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"/>
                            </p:stCondLst>
                            <p:childTnLst>
                              <p:par>
                                <p:cTn id="7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9" grpId="0"/>
      <p:bldP spid="10" grpId="0"/>
      <p:bldP spid="11" grpId="0"/>
      <p:bldP spid="12" grpId="0"/>
      <p:bldP spid="13" grpId="0" animBg="1"/>
      <p:bldP spid="16" grpId="0"/>
      <p:bldP spid="19" grpId="0"/>
      <p:bldP spid="25" grpId="0" animBg="1"/>
      <p:bldP spid="26" grpId="0" animBg="1"/>
      <p:bldP spid="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TextBox 12"/>
          <p:cNvSpPr txBox="1">
            <a:spLocks noChangeArrowheads="1"/>
          </p:cNvSpPr>
          <p:nvPr/>
        </p:nvSpPr>
        <p:spPr bwMode="auto">
          <a:xfrm>
            <a:off x="2915816" y="726589"/>
            <a:ext cx="3384376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>
              <a:defRPr/>
            </a:pPr>
            <a:r>
              <a:rPr lang="zh-CN" altLang="en-US" sz="2400" b="1" dirty="0">
                <a:solidFill>
                  <a:srgbClr val="00B0F0"/>
                </a:solidFill>
                <a:latin typeface="宋体" panose="02010600030101010101" pitchFamily="2" charset="-122"/>
              </a:rPr>
              <a:t>用“进一法” 解决问题</a:t>
            </a:r>
            <a:endParaRPr lang="zh-CN" altLang="en-US" sz="2400" b="1" dirty="0">
              <a:solidFill>
                <a:srgbClr val="00B0F0"/>
              </a:solidFill>
              <a:latin typeface="宋体" panose="02010600030101010101" pitchFamily="2" charset="-122"/>
            </a:endParaRPr>
          </a:p>
        </p:txBody>
      </p:sp>
      <p:sp>
        <p:nvSpPr>
          <p:cNvPr id="25" name="TextBox 12"/>
          <p:cNvSpPr txBox="1">
            <a:spLocks noChangeArrowheads="1"/>
          </p:cNvSpPr>
          <p:nvPr/>
        </p:nvSpPr>
        <p:spPr bwMode="auto">
          <a:xfrm>
            <a:off x="899592" y="1304680"/>
            <a:ext cx="7560840" cy="3770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小强的妈妈要将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2.5kg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香油分装在一些玻璃瓶里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需要准备几个瓶子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6" name="P60.eps" descr="id:2147501702;FounderCES"/>
          <p:cNvPicPr/>
          <p:nvPr/>
        </p:nvPicPr>
        <p:blipFill>
          <a:blip r:embed="rId1"/>
          <a:stretch>
            <a:fillRect/>
          </a:stretch>
        </p:blipFill>
        <p:spPr>
          <a:xfrm>
            <a:off x="899592" y="2355726"/>
            <a:ext cx="2016224" cy="1440160"/>
          </a:xfrm>
          <a:prstGeom prst="rect">
            <a:avLst/>
          </a:prstGeom>
        </p:spPr>
      </p:pic>
      <p:sp>
        <p:nvSpPr>
          <p:cNvPr id="27" name="TextBox 71"/>
          <p:cNvSpPr txBox="1">
            <a:spLocks noChangeArrowheads="1"/>
          </p:cNvSpPr>
          <p:nvPr/>
        </p:nvSpPr>
        <p:spPr bwMode="auto">
          <a:xfrm>
            <a:off x="3779912" y="1766550"/>
            <a:ext cx="2808312" cy="559769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>
              <a:lnSpc>
                <a:spcPct val="150000"/>
              </a:lnSpc>
              <a:spcBef>
                <a:spcPct val="0"/>
              </a:spcBef>
              <a:buNone/>
              <a:defRPr/>
            </a:pP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2.5÷0.4=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28" name="TextBox 71"/>
          <p:cNvSpPr txBox="1">
            <a:spLocks noChangeArrowheads="1"/>
          </p:cNvSpPr>
          <p:nvPr/>
        </p:nvSpPr>
        <p:spPr bwMode="auto">
          <a:xfrm>
            <a:off x="5292080" y="1763430"/>
            <a:ext cx="1728192" cy="559769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>
              <a:lnSpc>
                <a:spcPct val="150000"/>
              </a:lnSpc>
              <a:spcBef>
                <a:spcPct val="0"/>
              </a:spcBef>
              <a:buNone/>
              <a:defRPr/>
            </a:pPr>
            <a:r>
              <a:rPr lang="en-US" altLang="zh-CN" sz="24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6.25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（个）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grpSp>
        <p:nvGrpSpPr>
          <p:cNvPr id="97" name="组合 96"/>
          <p:cNvGrpSpPr/>
          <p:nvPr/>
        </p:nvGrpSpPr>
        <p:grpSpPr>
          <a:xfrm>
            <a:off x="3635896" y="2660506"/>
            <a:ext cx="4464496" cy="1773173"/>
            <a:chOff x="5695980" y="3718527"/>
            <a:chExt cx="2087433" cy="783239"/>
          </a:xfrm>
        </p:grpSpPr>
        <p:sp>
          <p:nvSpPr>
            <p:cNvPr id="98" name="矩形: 圆角 97"/>
            <p:cNvSpPr/>
            <p:nvPr/>
          </p:nvSpPr>
          <p:spPr>
            <a:xfrm>
              <a:off x="5695980" y="3718527"/>
              <a:ext cx="2087433" cy="707885"/>
            </a:xfrm>
            <a:prstGeom prst="round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9" name="TextBox 71"/>
            <p:cNvSpPr txBox="1">
              <a:spLocks noChangeArrowheads="1"/>
            </p:cNvSpPr>
            <p:nvPr/>
          </p:nvSpPr>
          <p:spPr bwMode="auto">
            <a:xfrm>
              <a:off x="5729334" y="3726852"/>
              <a:ext cx="2054079" cy="774914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lvl="0">
                <a:spcBef>
                  <a:spcPct val="0"/>
                </a:spcBef>
                <a:buNone/>
              </a:pPr>
              <a:r>
                <a:rPr lang="zh-CN" altLang="en-US" sz="18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联系实际生活可知瓶子都是整个的</a:t>
              </a:r>
              <a:r>
                <a:rPr lang="en-US" altLang="zh-CN" sz="18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,</a:t>
              </a:r>
              <a:r>
                <a:rPr lang="zh-CN" altLang="en-US" sz="18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所以应取整数。此题按“四舍五入”法取近似数是</a:t>
              </a:r>
              <a:r>
                <a:rPr lang="en-US" altLang="zh-CN" sz="18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6,</a:t>
              </a:r>
              <a:r>
                <a:rPr lang="zh-CN" altLang="en-US" sz="18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即需要</a:t>
              </a:r>
              <a:r>
                <a:rPr lang="en-US" altLang="zh-CN" sz="18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6</a:t>
              </a:r>
              <a:r>
                <a:rPr lang="zh-CN" altLang="en-US" sz="18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个瓶子。但</a:t>
              </a:r>
              <a:r>
                <a:rPr lang="en-US" altLang="zh-CN" sz="18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6</a:t>
              </a:r>
              <a:r>
                <a:rPr lang="zh-CN" altLang="en-US" sz="18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个瓶子只能装</a:t>
              </a:r>
              <a:r>
                <a:rPr lang="en-US" altLang="zh-CN" sz="18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0.4×6=2.4(</a:t>
              </a:r>
              <a:r>
                <a:rPr lang="zh-CN" altLang="en-US" sz="18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千克</a:t>
              </a:r>
              <a:r>
                <a:rPr lang="en-US" altLang="zh-CN" sz="18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),</a:t>
              </a:r>
              <a:r>
                <a:rPr lang="zh-CN" altLang="en-US" sz="18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装剩下的</a:t>
              </a:r>
              <a:r>
                <a:rPr lang="en-US" altLang="zh-CN" sz="18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0.1</a:t>
              </a:r>
              <a:r>
                <a:rPr lang="zh-CN" altLang="en-US" sz="18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千克还需要</a:t>
              </a:r>
              <a:r>
                <a:rPr lang="en-US" altLang="zh-CN" sz="18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18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个瓶子</a:t>
              </a:r>
              <a:r>
                <a:rPr lang="en-US" altLang="zh-CN" sz="18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,</a:t>
              </a:r>
              <a:r>
                <a:rPr lang="zh-CN" altLang="en-US" sz="18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所以需要</a:t>
              </a:r>
              <a:r>
                <a:rPr lang="en-US" altLang="zh-CN" sz="18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7</a:t>
              </a:r>
              <a:r>
                <a:rPr lang="zh-CN" altLang="en-US" sz="18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个瓶子。</a:t>
              </a:r>
              <a:endPara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00" name="TextBox 71"/>
          <p:cNvSpPr txBox="1">
            <a:spLocks noChangeArrowheads="1"/>
          </p:cNvSpPr>
          <p:nvPr/>
        </p:nvSpPr>
        <p:spPr bwMode="auto">
          <a:xfrm>
            <a:off x="6876256" y="1763430"/>
            <a:ext cx="1728192" cy="559769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需要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7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个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 -6.17284E-7 L 0 -0.07222 " pathEditMode="relative" rAng="0" ptsTypes="AA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25" grpId="0"/>
      <p:bldP spid="2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100000">
                        <a14:foregroundMark x1="51688" y1="34050" x2="51688" y2="44803"/>
                        <a14:foregroundMark x1="66878" y1="36918" x2="70253" y2="44803"/>
                        <a14:foregroundMark x1="73207" y1="40860" x2="65612" y2="45878"/>
                        <a14:foregroundMark x1="68565" y1="36022" x2="74262" y2="43369"/>
                        <a14:foregroundMark x1="63924" y1="36918" x2="74262" y2="38889"/>
                        <a14:foregroundMark x1="74262" y1="43369" x2="62658" y2="46237"/>
                        <a14:foregroundMark x1="63291" y1="37455" x2="61603" y2="43369"/>
                        <a14:foregroundMark x1="41983" y1="38530" x2="54641" y2="42832"/>
                        <a14:foregroundMark x1="47679" y1="35484" x2="48312" y2="46774"/>
                        <a14:foregroundMark x1="54008" y1="36022" x2="54641" y2="43907"/>
                        <a14:foregroundMark x1="42405" y1="40860" x2="47046" y2="47312"/>
                        <a14:foregroundMark x1="21097" y1="86738" x2="33122" y2="86738"/>
                        <a14:foregroundMark x1="74895" y1="89068" x2="87131" y2="92473"/>
                        <a14:foregroundMark x1="39030" y1="92115" x2="63291" y2="92115"/>
                        <a14:foregroundMark x1="43038" y1="86738" x2="71519" y2="94982"/>
                        <a14:foregroundMark x1="29114" y1="92473" x2="66878" y2="87634"/>
                        <a14:foregroundMark x1="46624" y1="84767" x2="62658" y2="85663"/>
                        <a14:foregroundMark x1="37764" y1="94444" x2="76582" y2="95520"/>
                        <a14:foregroundMark x1="24473" y1="91039" x2="69198" y2="98387"/>
                        <a14:foregroundMark x1="20464" y1="90502" x2="33755" y2="94982"/>
                        <a14:foregroundMark x1="77848" y1="96953" x2="87131" y2="89068"/>
                        <a14:foregroundMark x1="80802" y1="82796" x2="80802" y2="86201"/>
                        <a14:foregroundMark x1="71519" y1="34946" x2="59916" y2="41398"/>
                        <a14:foregroundMark x1="79536" y1="96953" x2="87131" y2="9408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2725" y="2982128"/>
            <a:ext cx="1489740" cy="17537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67" name="组合 66"/>
          <p:cNvGrpSpPr/>
          <p:nvPr/>
        </p:nvGrpSpPr>
        <p:grpSpPr>
          <a:xfrm>
            <a:off x="2463313" y="1779662"/>
            <a:ext cx="4361390" cy="1938992"/>
            <a:chOff x="5148064" y="1959682"/>
            <a:chExt cx="3252562" cy="1938992"/>
          </a:xfrm>
        </p:grpSpPr>
        <p:sp>
          <p:nvSpPr>
            <p:cNvPr id="68" name="圆角矩形 39"/>
            <p:cNvSpPr/>
            <p:nvPr/>
          </p:nvSpPr>
          <p:spPr>
            <a:xfrm>
              <a:off x="5148064" y="1995686"/>
              <a:ext cx="3168352" cy="1872208"/>
            </a:xfrm>
            <a:prstGeom prst="roundRect">
              <a:avLst/>
            </a:prstGeom>
            <a:noFill/>
            <a:ln>
              <a:solidFill>
                <a:schemeClr val="tx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9" name="TextBox 71"/>
            <p:cNvSpPr txBox="1">
              <a:spLocks noChangeArrowheads="1"/>
            </p:cNvSpPr>
            <p:nvPr/>
          </p:nvSpPr>
          <p:spPr bwMode="auto">
            <a:xfrm>
              <a:off x="5232274" y="1959682"/>
              <a:ext cx="3168352" cy="1938992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lvl="0">
                <a:lnSpc>
                  <a:spcPct val="150000"/>
                </a:lnSpc>
                <a:spcBef>
                  <a:spcPct val="0"/>
                </a:spcBef>
                <a:buNone/>
              </a:pP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    在解决实际问题时</a:t>
              </a: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,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计算的结果是小数</a:t>
              </a: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,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不管小数部分</a:t>
              </a:r>
              <a:r>
                <a:rPr lang="zh-CN" altLang="en-US" sz="2000" b="1" dirty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第一位是多少</a:t>
              </a: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,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要将小数部分的数</a:t>
              </a:r>
              <a:r>
                <a:rPr lang="zh-CN" altLang="en-US" sz="2000" b="1" dirty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都舍去</a:t>
              </a: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,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向</a:t>
              </a:r>
              <a:r>
                <a:rPr lang="zh-CN" altLang="en-US" sz="2000" b="1" dirty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整数部分进一</a:t>
              </a: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,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这就是“</a:t>
              </a:r>
              <a:r>
                <a:rPr lang="zh-CN" altLang="en-US" sz="2000" b="1" dirty="0">
                  <a:solidFill>
                    <a:srgbClr val="00B05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进一法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”。</a:t>
              </a:r>
              <a:endPara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7" name="TextBox 12"/>
          <p:cNvSpPr txBox="1">
            <a:spLocks noChangeArrowheads="1"/>
          </p:cNvSpPr>
          <p:nvPr/>
        </p:nvSpPr>
        <p:spPr bwMode="auto">
          <a:xfrm>
            <a:off x="2915816" y="726589"/>
            <a:ext cx="5256584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>
              <a:defRPr/>
            </a:pPr>
            <a:r>
              <a:rPr lang="zh-CN" altLang="en-US" sz="2400" b="1" dirty="0">
                <a:solidFill>
                  <a:srgbClr val="00B0F0"/>
                </a:solidFill>
                <a:latin typeface="宋体" panose="02010600030101010101" pitchFamily="2" charset="-122"/>
              </a:rPr>
              <a:t>用“进一法” 解决问题</a:t>
            </a:r>
            <a:endParaRPr lang="zh-CN" altLang="en-US" sz="2400" b="1" dirty="0">
              <a:solidFill>
                <a:srgbClr val="00B0F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TextBox 12"/>
          <p:cNvSpPr txBox="1">
            <a:spLocks noChangeArrowheads="1"/>
          </p:cNvSpPr>
          <p:nvPr/>
        </p:nvSpPr>
        <p:spPr bwMode="auto">
          <a:xfrm>
            <a:off x="2915816" y="726589"/>
            <a:ext cx="5256584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用“去尾法” 解决问题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B0F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" name="TextBox 12"/>
          <p:cNvSpPr txBox="1">
            <a:spLocks noChangeArrowheads="1"/>
          </p:cNvSpPr>
          <p:nvPr/>
        </p:nvSpPr>
        <p:spPr bwMode="auto">
          <a:xfrm>
            <a:off x="899592" y="1304680"/>
            <a:ext cx="7560840" cy="6848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>
              <a:defRPr/>
            </a:pPr>
            <a:r>
              <a:rPr lang="zh-CN" altLang="en-US" sz="2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王阿姨用一根</a:t>
            </a:r>
            <a:r>
              <a:rPr lang="en-US" altLang="zh-CN" sz="2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25m</a:t>
            </a:r>
            <a:r>
              <a:rPr lang="zh-CN" altLang="en-US" sz="2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长的红丝带包装礼盒。每个礼盒要用</a:t>
            </a:r>
            <a:r>
              <a:rPr lang="en-US" altLang="zh-CN" sz="2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1.5m</a:t>
            </a:r>
            <a:r>
              <a:rPr lang="zh-CN" altLang="en-US" sz="2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长的丝带</a:t>
            </a:r>
            <a:r>
              <a:rPr lang="en-US" altLang="zh-CN" sz="2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这些红丝带可以包装多少个礼盒</a:t>
            </a:r>
            <a:r>
              <a:rPr lang="en-US" altLang="zh-CN" sz="2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kumimoji="0" lang="en-US" altLang="zh-CN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27" name="TextBox 71"/>
          <p:cNvSpPr txBox="1">
            <a:spLocks noChangeArrowheads="1"/>
          </p:cNvSpPr>
          <p:nvPr/>
        </p:nvSpPr>
        <p:spPr bwMode="auto">
          <a:xfrm>
            <a:off x="968987" y="2790894"/>
            <a:ext cx="2808312" cy="559769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2.5÷1.5=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28" name="TextBox 71"/>
          <p:cNvSpPr txBox="1">
            <a:spLocks noChangeArrowheads="1"/>
          </p:cNvSpPr>
          <p:nvPr/>
        </p:nvSpPr>
        <p:spPr bwMode="auto">
          <a:xfrm>
            <a:off x="2481155" y="2787774"/>
            <a:ext cx="1728192" cy="559769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16.6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（个）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grpSp>
        <p:nvGrpSpPr>
          <p:cNvPr id="97" name="组合 96"/>
          <p:cNvGrpSpPr/>
          <p:nvPr/>
        </p:nvGrpSpPr>
        <p:grpSpPr>
          <a:xfrm>
            <a:off x="4355976" y="2571750"/>
            <a:ext cx="3816424" cy="1500956"/>
            <a:chOff x="5695980" y="3718527"/>
            <a:chExt cx="2087433" cy="528838"/>
          </a:xfrm>
        </p:grpSpPr>
        <p:sp>
          <p:nvSpPr>
            <p:cNvPr id="98" name="矩形: 圆角 97"/>
            <p:cNvSpPr/>
            <p:nvPr/>
          </p:nvSpPr>
          <p:spPr>
            <a:xfrm>
              <a:off x="5695980" y="3718527"/>
              <a:ext cx="2087433" cy="528838"/>
            </a:xfrm>
            <a:prstGeom prst="round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9" name="TextBox 71"/>
            <p:cNvSpPr txBox="1">
              <a:spLocks noChangeArrowheads="1"/>
            </p:cNvSpPr>
            <p:nvPr/>
          </p:nvSpPr>
          <p:spPr bwMode="auto">
            <a:xfrm>
              <a:off x="5729334" y="3726852"/>
              <a:ext cx="2054079" cy="520513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lvl="0">
                <a:spcBef>
                  <a:spcPct val="0"/>
                </a:spcBef>
                <a:buNone/>
              </a:pPr>
              <a:r>
                <a:rPr lang="zh-CN" altLang="en-US" sz="18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盒子都是整数个</a:t>
              </a:r>
              <a:r>
                <a:rPr lang="en-US" altLang="zh-CN" sz="18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,</a:t>
              </a:r>
              <a:r>
                <a:rPr lang="zh-CN" altLang="en-US" sz="18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需要保留整数</a:t>
              </a:r>
              <a:r>
                <a:rPr lang="en-US" altLang="zh-CN" sz="18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,</a:t>
              </a:r>
              <a:r>
                <a:rPr lang="zh-CN" altLang="en-US" sz="18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按“四舍五入”法取近似数应该是</a:t>
              </a:r>
              <a:r>
                <a:rPr lang="en-US" altLang="zh-CN" sz="18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17</a:t>
              </a:r>
              <a:r>
                <a:rPr lang="zh-CN" altLang="en-US" sz="18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。但是包装</a:t>
              </a:r>
              <a:r>
                <a:rPr lang="en-US" altLang="zh-CN" sz="18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16</a:t>
              </a:r>
              <a:r>
                <a:rPr lang="zh-CN" altLang="en-US" sz="18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个礼盒后</a:t>
              </a:r>
              <a:r>
                <a:rPr lang="en-US" altLang="zh-CN" sz="18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,</a:t>
              </a:r>
              <a:r>
                <a:rPr lang="zh-CN" altLang="en-US" sz="18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所剩的丝带为</a:t>
              </a:r>
              <a:r>
                <a:rPr lang="en-US" altLang="zh-CN" sz="18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25-1.5×16=1(m),</a:t>
              </a:r>
              <a:r>
                <a:rPr lang="zh-CN" altLang="en-US" sz="18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不够再包装</a:t>
              </a:r>
              <a:r>
                <a:rPr lang="en-US" altLang="zh-CN" sz="18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18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个礼盒了</a:t>
              </a:r>
              <a:r>
                <a:rPr lang="en-US" altLang="zh-CN" sz="18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,</a:t>
              </a:r>
              <a:r>
                <a:rPr lang="zh-CN" altLang="en-US" sz="18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所以只能包装</a:t>
              </a:r>
              <a:r>
                <a:rPr lang="en-US" altLang="zh-CN" sz="18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16</a:t>
              </a:r>
              <a:r>
                <a:rPr lang="zh-CN" altLang="en-US" sz="18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个。</a:t>
              </a:r>
              <a:endPara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0" name="TextBox 71"/>
          <p:cNvSpPr txBox="1">
            <a:spLocks noChangeArrowheads="1"/>
          </p:cNvSpPr>
          <p:nvPr/>
        </p:nvSpPr>
        <p:spPr bwMode="auto">
          <a:xfrm>
            <a:off x="2168465" y="3238683"/>
            <a:ext cx="1728192" cy="559769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可包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16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个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 -6.17284E-7 L 0 -0.07222 " pathEditMode="relative" rAng="0" ptsTypes="AA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25" grpId="0"/>
      <p:bldP spid="2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100000">
                        <a14:foregroundMark x1="51688" y1="34050" x2="51688" y2="44803"/>
                        <a14:foregroundMark x1="66878" y1="36918" x2="70253" y2="44803"/>
                        <a14:foregroundMark x1="73207" y1="40860" x2="65612" y2="45878"/>
                        <a14:foregroundMark x1="68565" y1="36022" x2="74262" y2="43369"/>
                        <a14:foregroundMark x1="63924" y1="36918" x2="74262" y2="38889"/>
                        <a14:foregroundMark x1="74262" y1="43369" x2="62658" y2="46237"/>
                        <a14:foregroundMark x1="63291" y1="37455" x2="61603" y2="43369"/>
                        <a14:foregroundMark x1="41983" y1="38530" x2="54641" y2="42832"/>
                        <a14:foregroundMark x1="47679" y1="35484" x2="48312" y2="46774"/>
                        <a14:foregroundMark x1="54008" y1="36022" x2="54641" y2="43907"/>
                        <a14:foregroundMark x1="42405" y1="40860" x2="47046" y2="47312"/>
                        <a14:foregroundMark x1="21097" y1="86738" x2="33122" y2="86738"/>
                        <a14:foregroundMark x1="74895" y1="89068" x2="87131" y2="92473"/>
                        <a14:foregroundMark x1="39030" y1="92115" x2="63291" y2="92115"/>
                        <a14:foregroundMark x1="43038" y1="86738" x2="71519" y2="94982"/>
                        <a14:foregroundMark x1="29114" y1="92473" x2="66878" y2="87634"/>
                        <a14:foregroundMark x1="46624" y1="84767" x2="62658" y2="85663"/>
                        <a14:foregroundMark x1="37764" y1="94444" x2="76582" y2="95520"/>
                        <a14:foregroundMark x1="24473" y1="91039" x2="69198" y2="98387"/>
                        <a14:foregroundMark x1="20464" y1="90502" x2="33755" y2="94982"/>
                        <a14:foregroundMark x1="77848" y1="96953" x2="87131" y2="89068"/>
                        <a14:foregroundMark x1="80802" y1="82796" x2="80802" y2="86201"/>
                        <a14:foregroundMark x1="71519" y1="34946" x2="59916" y2="41398"/>
                        <a14:foregroundMark x1="79536" y1="96953" x2="87131" y2="9408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2725" y="2982128"/>
            <a:ext cx="1489740" cy="17537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67" name="组合 66"/>
          <p:cNvGrpSpPr/>
          <p:nvPr/>
        </p:nvGrpSpPr>
        <p:grpSpPr>
          <a:xfrm>
            <a:off x="2463313" y="1779662"/>
            <a:ext cx="4361390" cy="1938992"/>
            <a:chOff x="5148064" y="1959682"/>
            <a:chExt cx="3252562" cy="1938992"/>
          </a:xfrm>
        </p:grpSpPr>
        <p:sp>
          <p:nvSpPr>
            <p:cNvPr id="68" name="圆角矩形 39"/>
            <p:cNvSpPr/>
            <p:nvPr/>
          </p:nvSpPr>
          <p:spPr>
            <a:xfrm>
              <a:off x="5148064" y="1995686"/>
              <a:ext cx="3168352" cy="1872208"/>
            </a:xfrm>
            <a:prstGeom prst="roundRect">
              <a:avLst/>
            </a:prstGeom>
            <a:noFill/>
            <a:ln>
              <a:solidFill>
                <a:schemeClr val="tx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9" name="TextBox 71"/>
            <p:cNvSpPr txBox="1">
              <a:spLocks noChangeArrowheads="1"/>
            </p:cNvSpPr>
            <p:nvPr/>
          </p:nvSpPr>
          <p:spPr bwMode="auto">
            <a:xfrm>
              <a:off x="5232274" y="1959682"/>
              <a:ext cx="3168352" cy="1938992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lvl="0">
                <a:lnSpc>
                  <a:spcPct val="150000"/>
                </a:lnSpc>
                <a:spcBef>
                  <a:spcPct val="0"/>
                </a:spcBef>
                <a:buNone/>
              </a:pPr>
              <a:r>
                <a:rPr lang="zh-CN" altLang="en-US" sz="20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在解决实际问题时</a:t>
              </a:r>
              <a:r>
                <a:rPr lang="en-US" altLang="zh-CN" sz="20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,</a:t>
              </a:r>
              <a:r>
                <a:rPr lang="zh-CN" altLang="en-US" sz="20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要根据实际情况</a:t>
              </a:r>
              <a:r>
                <a:rPr lang="en-US" altLang="zh-CN" sz="20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,</a:t>
              </a:r>
              <a:r>
                <a:rPr lang="zh-CN" altLang="en-US" sz="20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把一个数后面的</a:t>
              </a:r>
              <a:r>
                <a:rPr lang="zh-CN" altLang="en-US" sz="2000" b="1" dirty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尾数</a:t>
              </a:r>
              <a:r>
                <a:rPr lang="en-US" altLang="zh-CN" sz="20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(</a:t>
              </a:r>
              <a:r>
                <a:rPr lang="zh-CN" altLang="en-US" sz="20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即使这个数是</a:t>
              </a:r>
              <a:r>
                <a:rPr lang="en-US" altLang="zh-CN" sz="20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r>
                <a:rPr lang="zh-CN" altLang="en-US" sz="20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或比</a:t>
              </a:r>
              <a:r>
                <a:rPr lang="en-US" altLang="zh-CN" sz="20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r>
                <a:rPr lang="zh-CN" altLang="en-US" sz="20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大</a:t>
              </a:r>
              <a:r>
                <a:rPr lang="en-US" altLang="zh-CN" sz="20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)</a:t>
              </a:r>
              <a:r>
                <a:rPr lang="zh-CN" altLang="en-US" sz="2000" b="1" dirty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全部舍去</a:t>
              </a:r>
              <a:r>
                <a:rPr lang="en-US" altLang="zh-CN" sz="20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,</a:t>
              </a:r>
              <a:r>
                <a:rPr lang="zh-CN" altLang="en-US" sz="20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这种取近似数的方法叫“</a:t>
              </a:r>
              <a:r>
                <a:rPr lang="zh-CN" altLang="en-US" sz="2000" b="1" dirty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去尾法</a:t>
              </a:r>
              <a:r>
                <a:rPr lang="zh-CN" altLang="en-US" sz="20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”。</a:t>
              </a:r>
              <a:endPara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7" name="TextBox 12"/>
          <p:cNvSpPr txBox="1">
            <a:spLocks noChangeArrowheads="1"/>
          </p:cNvSpPr>
          <p:nvPr/>
        </p:nvSpPr>
        <p:spPr bwMode="auto">
          <a:xfrm>
            <a:off x="2915816" y="726589"/>
            <a:ext cx="5256584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用“去尾法” 解决问题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B0F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extBox 12"/>
          <p:cNvSpPr txBox="1">
            <a:spLocks noChangeArrowheads="1"/>
          </p:cNvSpPr>
          <p:nvPr/>
        </p:nvSpPr>
        <p:spPr bwMode="auto">
          <a:xfrm>
            <a:off x="3341346" y="730982"/>
            <a:ext cx="2598806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>
              <a:defRPr/>
            </a:pPr>
            <a:r>
              <a:rPr lang="zh-CN" altLang="en-US" sz="2400" b="1" dirty="0">
                <a:solidFill>
                  <a:srgbClr val="00B0F0"/>
                </a:solidFill>
                <a:latin typeface="宋体" panose="02010600030101010101" pitchFamily="2" charset="-122"/>
              </a:rPr>
              <a:t>小数四则混合运算</a:t>
            </a:r>
            <a:endParaRPr lang="zh-CN" altLang="en-US" sz="2400" b="1" dirty="0">
              <a:solidFill>
                <a:srgbClr val="00B0F0"/>
              </a:solidFill>
              <a:latin typeface="宋体" panose="02010600030101010101" pitchFamily="2" charset="-122"/>
            </a:endParaRPr>
          </a:p>
        </p:txBody>
      </p:sp>
      <p:sp>
        <p:nvSpPr>
          <p:cNvPr id="34" name="TextBox 71"/>
          <p:cNvSpPr txBox="1">
            <a:spLocks noChangeArrowheads="1"/>
          </p:cNvSpPr>
          <p:nvPr/>
        </p:nvSpPr>
        <p:spPr bwMode="auto">
          <a:xfrm>
            <a:off x="1475656" y="1851670"/>
            <a:ext cx="3242973" cy="559769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>
              <a:lnSpc>
                <a:spcPct val="150000"/>
              </a:lnSpc>
              <a:spcBef>
                <a:spcPct val="0"/>
              </a:spcBef>
              <a:buNone/>
              <a:defRPr/>
            </a:pP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(6.48-1.08)÷0.5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39" name="TextBox 71"/>
          <p:cNvSpPr txBox="1">
            <a:spLocks noChangeArrowheads="1"/>
          </p:cNvSpPr>
          <p:nvPr/>
        </p:nvSpPr>
        <p:spPr bwMode="auto">
          <a:xfrm>
            <a:off x="5364088" y="1851670"/>
            <a:ext cx="3242973" cy="559769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>
              <a:lnSpc>
                <a:spcPct val="150000"/>
              </a:lnSpc>
              <a:spcBef>
                <a:spcPct val="0"/>
              </a:spcBef>
              <a:buNone/>
              <a:defRPr/>
            </a:pP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4×4.8-0.65÷2.6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40" name="TextBox 71"/>
          <p:cNvSpPr txBox="1">
            <a:spLocks noChangeArrowheads="1"/>
          </p:cNvSpPr>
          <p:nvPr/>
        </p:nvSpPr>
        <p:spPr bwMode="auto">
          <a:xfrm>
            <a:off x="1331640" y="2363873"/>
            <a:ext cx="3242973" cy="559769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>
              <a:lnSpc>
                <a:spcPct val="150000"/>
              </a:lnSpc>
              <a:spcBef>
                <a:spcPct val="0"/>
              </a:spcBef>
              <a:buNone/>
              <a:defRPr/>
            </a:pP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=5.4÷0.5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43" name="TextBox 71"/>
          <p:cNvSpPr txBox="1">
            <a:spLocks noChangeArrowheads="1"/>
          </p:cNvSpPr>
          <p:nvPr/>
        </p:nvSpPr>
        <p:spPr bwMode="auto">
          <a:xfrm>
            <a:off x="5220072" y="2361214"/>
            <a:ext cx="3242973" cy="559769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>
              <a:lnSpc>
                <a:spcPct val="150000"/>
              </a:lnSpc>
              <a:spcBef>
                <a:spcPct val="0"/>
              </a:spcBef>
              <a:buNone/>
              <a:defRPr/>
            </a:pP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=19.2–0.65÷2.6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44" name="TextBox 71"/>
          <p:cNvSpPr txBox="1">
            <a:spLocks noChangeArrowheads="1"/>
          </p:cNvSpPr>
          <p:nvPr/>
        </p:nvSpPr>
        <p:spPr bwMode="auto">
          <a:xfrm>
            <a:off x="5220071" y="2834991"/>
            <a:ext cx="3242973" cy="559769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>
              <a:lnSpc>
                <a:spcPct val="150000"/>
              </a:lnSpc>
              <a:spcBef>
                <a:spcPct val="0"/>
              </a:spcBef>
              <a:buNone/>
              <a:defRPr/>
            </a:pP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=19.2–0.25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45" name="TextBox 71"/>
          <p:cNvSpPr txBox="1">
            <a:spLocks noChangeArrowheads="1"/>
          </p:cNvSpPr>
          <p:nvPr/>
        </p:nvSpPr>
        <p:spPr bwMode="auto">
          <a:xfrm>
            <a:off x="5220071" y="3324580"/>
            <a:ext cx="3242973" cy="559769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>
              <a:lnSpc>
                <a:spcPct val="150000"/>
              </a:lnSpc>
              <a:spcBef>
                <a:spcPct val="0"/>
              </a:spcBef>
              <a:buNone/>
              <a:defRPr/>
            </a:pP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=18.95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46" name="TextBox 71"/>
          <p:cNvSpPr txBox="1">
            <a:spLocks noChangeArrowheads="1"/>
          </p:cNvSpPr>
          <p:nvPr/>
        </p:nvSpPr>
        <p:spPr bwMode="auto">
          <a:xfrm>
            <a:off x="1331640" y="2834991"/>
            <a:ext cx="3242973" cy="559769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>
              <a:lnSpc>
                <a:spcPct val="150000"/>
              </a:lnSpc>
              <a:spcBef>
                <a:spcPct val="0"/>
              </a:spcBef>
              <a:buNone/>
              <a:defRPr/>
            </a:pP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=10.8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8.33333E-7 2.09877E-6 L -8.33333E-7 -0.07222 " pathEditMode="relative" rAng="0" ptsTypes="AA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  <p:bldP spid="34" grpId="0"/>
      <p:bldP spid="39" grpId="0"/>
      <p:bldP spid="40" grpId="0"/>
      <p:bldP spid="43" grpId="0"/>
      <p:bldP spid="44" grpId="0"/>
      <p:bldP spid="45" grpId="0"/>
      <p:bldP spid="4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100000">
                        <a14:foregroundMark x1="51688" y1="34050" x2="51688" y2="44803"/>
                        <a14:foregroundMark x1="66878" y1="36918" x2="70253" y2="44803"/>
                        <a14:foregroundMark x1="73207" y1="40860" x2="65612" y2="45878"/>
                        <a14:foregroundMark x1="68565" y1="36022" x2="74262" y2="43369"/>
                        <a14:foregroundMark x1="63924" y1="36918" x2="74262" y2="38889"/>
                        <a14:foregroundMark x1="74262" y1="43369" x2="62658" y2="46237"/>
                        <a14:foregroundMark x1="63291" y1="37455" x2="61603" y2="43369"/>
                        <a14:foregroundMark x1="41983" y1="38530" x2="54641" y2="42832"/>
                        <a14:foregroundMark x1="47679" y1="35484" x2="48312" y2="46774"/>
                        <a14:foregroundMark x1="54008" y1="36022" x2="54641" y2="43907"/>
                        <a14:foregroundMark x1="42405" y1="40860" x2="47046" y2="47312"/>
                        <a14:foregroundMark x1="21097" y1="86738" x2="33122" y2="86738"/>
                        <a14:foregroundMark x1="74895" y1="89068" x2="87131" y2="92473"/>
                        <a14:foregroundMark x1="39030" y1="92115" x2="63291" y2="92115"/>
                        <a14:foregroundMark x1="43038" y1="86738" x2="71519" y2="94982"/>
                        <a14:foregroundMark x1="29114" y1="92473" x2="66878" y2="87634"/>
                        <a14:foregroundMark x1="46624" y1="84767" x2="62658" y2="85663"/>
                        <a14:foregroundMark x1="37764" y1="94444" x2="76582" y2="95520"/>
                        <a14:foregroundMark x1="24473" y1="91039" x2="69198" y2="98387"/>
                        <a14:foregroundMark x1="20464" y1="90502" x2="33755" y2="94982"/>
                        <a14:foregroundMark x1="77848" y1="96953" x2="87131" y2="89068"/>
                        <a14:foregroundMark x1="80802" y1="82796" x2="80802" y2="86201"/>
                        <a14:foregroundMark x1="71519" y1="34946" x2="59916" y2="41398"/>
                        <a14:foregroundMark x1="79536" y1="96953" x2="87131" y2="9408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2725" y="2982128"/>
            <a:ext cx="1489740" cy="17537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67" name="组合 66"/>
          <p:cNvGrpSpPr/>
          <p:nvPr/>
        </p:nvGrpSpPr>
        <p:grpSpPr>
          <a:xfrm>
            <a:off x="2463313" y="1815666"/>
            <a:ext cx="4352214" cy="1872208"/>
            <a:chOff x="5148064" y="1995686"/>
            <a:chExt cx="3245719" cy="1872208"/>
          </a:xfrm>
        </p:grpSpPr>
        <p:sp>
          <p:nvSpPr>
            <p:cNvPr id="68" name="圆角矩形 39"/>
            <p:cNvSpPr/>
            <p:nvPr/>
          </p:nvSpPr>
          <p:spPr>
            <a:xfrm>
              <a:off x="5148064" y="1995686"/>
              <a:ext cx="3168352" cy="1872208"/>
            </a:xfrm>
            <a:prstGeom prst="roundRect">
              <a:avLst/>
            </a:prstGeom>
            <a:noFill/>
            <a:ln>
              <a:solidFill>
                <a:schemeClr val="tx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9" name="TextBox 71"/>
            <p:cNvSpPr txBox="1">
              <a:spLocks noChangeArrowheads="1"/>
            </p:cNvSpPr>
            <p:nvPr/>
          </p:nvSpPr>
          <p:spPr bwMode="auto">
            <a:xfrm>
              <a:off x="5225431" y="2460026"/>
              <a:ext cx="3168352" cy="1015663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    整数四则混合运算通用、适用于小数四则混合运算。</a:t>
              </a:r>
              <a:endPara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8" name="TextBox 12"/>
          <p:cNvSpPr txBox="1">
            <a:spLocks noChangeArrowheads="1"/>
          </p:cNvSpPr>
          <p:nvPr/>
        </p:nvSpPr>
        <p:spPr bwMode="auto">
          <a:xfrm>
            <a:off x="3341346" y="730982"/>
            <a:ext cx="2699890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>
              <a:defRPr/>
            </a:pPr>
            <a:r>
              <a:rPr lang="zh-CN" altLang="en-US" sz="2400" b="1" dirty="0">
                <a:solidFill>
                  <a:srgbClr val="00B0F0"/>
                </a:solidFill>
                <a:latin typeface="宋体" panose="02010600030101010101" pitchFamily="2" charset="-122"/>
              </a:rPr>
              <a:t>小数四则混合运算</a:t>
            </a:r>
            <a:endParaRPr lang="zh-CN" altLang="en-US" sz="2400" b="1" dirty="0">
              <a:solidFill>
                <a:srgbClr val="00B0F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TextBox 12"/>
          <p:cNvSpPr txBox="1">
            <a:spLocks noChangeArrowheads="1"/>
          </p:cNvSpPr>
          <p:nvPr/>
        </p:nvSpPr>
        <p:spPr bwMode="auto">
          <a:xfrm>
            <a:off x="2483768" y="771550"/>
            <a:ext cx="4428492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>
              <a:defRPr/>
            </a:pPr>
            <a:r>
              <a:rPr lang="zh-CN" altLang="en-US" sz="2400" b="1" dirty="0">
                <a:solidFill>
                  <a:srgbClr val="00B0F0"/>
                </a:solidFill>
                <a:latin typeface="宋体" panose="02010600030101010101" pitchFamily="2" charset="-122"/>
              </a:rPr>
              <a:t>整数运算定律推广到小数乘法</a:t>
            </a:r>
            <a:endParaRPr lang="zh-CN" altLang="en-US" sz="2400" b="1" dirty="0">
              <a:solidFill>
                <a:srgbClr val="00B0F0"/>
              </a:solidFill>
              <a:latin typeface="宋体" panose="02010600030101010101" pitchFamily="2" charset="-122"/>
            </a:endParaRPr>
          </a:p>
        </p:txBody>
      </p:sp>
      <p:sp>
        <p:nvSpPr>
          <p:cNvPr id="82" name="TextBox 12"/>
          <p:cNvSpPr txBox="1">
            <a:spLocks noChangeArrowheads="1"/>
          </p:cNvSpPr>
          <p:nvPr/>
        </p:nvSpPr>
        <p:spPr bwMode="auto">
          <a:xfrm>
            <a:off x="755576" y="1419622"/>
            <a:ext cx="4428492" cy="2651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300000"/>
              </a:lnSpc>
              <a:defRPr/>
            </a:pP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0.7×1.2○1.2×0.7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300000"/>
              </a:lnSpc>
              <a:defRPr/>
            </a:pP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(0.8×0.5)×0.4○0.8×(0.5×0.4)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300000"/>
              </a:lnSpc>
              <a:defRPr/>
            </a:pP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(2.4+3.6)×0.5○2.4×0.5+3.6×0.5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3" name="TextBox 12"/>
          <p:cNvSpPr txBox="1">
            <a:spLocks noChangeArrowheads="1"/>
          </p:cNvSpPr>
          <p:nvPr/>
        </p:nvSpPr>
        <p:spPr bwMode="auto">
          <a:xfrm>
            <a:off x="2843808" y="1851670"/>
            <a:ext cx="432048" cy="3770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endParaRPr lang="en-US" altLang="zh-CN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4" name="TextBox 12"/>
          <p:cNvSpPr txBox="1">
            <a:spLocks noChangeArrowheads="1"/>
          </p:cNvSpPr>
          <p:nvPr/>
        </p:nvSpPr>
        <p:spPr bwMode="auto">
          <a:xfrm>
            <a:off x="2843808" y="2711421"/>
            <a:ext cx="432048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5" name="TextBox 12"/>
          <p:cNvSpPr txBox="1">
            <a:spLocks noChangeArrowheads="1"/>
          </p:cNvSpPr>
          <p:nvPr/>
        </p:nvSpPr>
        <p:spPr bwMode="auto">
          <a:xfrm>
            <a:off x="2639253" y="3618730"/>
            <a:ext cx="432048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86" name="直接箭头连接符 85"/>
          <p:cNvCxnSpPr/>
          <p:nvPr/>
        </p:nvCxnSpPr>
        <p:spPr>
          <a:xfrm>
            <a:off x="4319972" y="2067694"/>
            <a:ext cx="1764196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" name="TextBox 12"/>
          <p:cNvSpPr txBox="1">
            <a:spLocks noChangeArrowheads="1"/>
          </p:cNvSpPr>
          <p:nvPr/>
        </p:nvSpPr>
        <p:spPr bwMode="auto">
          <a:xfrm>
            <a:off x="6228184" y="1851670"/>
            <a:ext cx="2232245" cy="3770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0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乘法交换律</a:t>
            </a:r>
            <a:endParaRPr lang="zh-CN" altLang="en-US" sz="2000" b="1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88" name="直接箭头连接符 87"/>
          <p:cNvCxnSpPr/>
          <p:nvPr/>
        </p:nvCxnSpPr>
        <p:spPr>
          <a:xfrm>
            <a:off x="5003543" y="2978045"/>
            <a:ext cx="1764196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TextBox 12"/>
          <p:cNvSpPr txBox="1">
            <a:spLocks noChangeArrowheads="1"/>
          </p:cNvSpPr>
          <p:nvPr/>
        </p:nvSpPr>
        <p:spPr bwMode="auto">
          <a:xfrm>
            <a:off x="6911755" y="2762021"/>
            <a:ext cx="2232245" cy="3770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0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乘法结合律</a:t>
            </a:r>
            <a:endParaRPr lang="zh-CN" altLang="en-US" sz="2000" b="1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90" name="直接箭头连接符 89"/>
          <p:cNvCxnSpPr/>
          <p:nvPr/>
        </p:nvCxnSpPr>
        <p:spPr>
          <a:xfrm>
            <a:off x="5184068" y="3926210"/>
            <a:ext cx="1583671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1" name="TextBox 12"/>
          <p:cNvSpPr txBox="1">
            <a:spLocks noChangeArrowheads="1"/>
          </p:cNvSpPr>
          <p:nvPr/>
        </p:nvSpPr>
        <p:spPr bwMode="auto">
          <a:xfrm>
            <a:off x="6911755" y="3710186"/>
            <a:ext cx="2232245" cy="3770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0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乘法分配律</a:t>
            </a:r>
            <a:endParaRPr lang="zh-CN" altLang="en-US" sz="2000" b="1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" grpId="0"/>
      <p:bldP spid="82" grpId="0"/>
      <p:bldP spid="83" grpId="0"/>
      <p:bldP spid="84" grpId="0"/>
      <p:bldP spid="85" grpId="0"/>
      <p:bldP spid="87" grpId="0"/>
      <p:bldP spid="89" grpId="0"/>
      <p:bldP spid="9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TextBox 12"/>
          <p:cNvSpPr txBox="1">
            <a:spLocks noChangeArrowheads="1"/>
          </p:cNvSpPr>
          <p:nvPr/>
        </p:nvSpPr>
        <p:spPr bwMode="auto">
          <a:xfrm>
            <a:off x="2576231" y="771550"/>
            <a:ext cx="4248472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>
              <a:defRPr/>
            </a:pPr>
            <a:r>
              <a:rPr lang="zh-CN" altLang="en-US" sz="2400" b="1" dirty="0">
                <a:solidFill>
                  <a:srgbClr val="00B0F0"/>
                </a:solidFill>
                <a:latin typeface="宋体" panose="02010600030101010101" pitchFamily="2" charset="-122"/>
              </a:rPr>
              <a:t>整数运算定律推广到小数乘法</a:t>
            </a:r>
            <a:endParaRPr lang="zh-CN" altLang="en-US" sz="2400" b="1" dirty="0">
              <a:solidFill>
                <a:srgbClr val="00B0F0"/>
              </a:solidFill>
              <a:latin typeface="宋体" panose="02010600030101010101" pitchFamily="2" charset="-122"/>
            </a:endParaRPr>
          </a:p>
        </p:txBody>
      </p:sp>
      <p:grpSp>
        <p:nvGrpSpPr>
          <p:cNvPr id="66" name="组合 65"/>
          <p:cNvGrpSpPr/>
          <p:nvPr/>
        </p:nvGrpSpPr>
        <p:grpSpPr>
          <a:xfrm>
            <a:off x="2463313" y="1815666"/>
            <a:ext cx="4248472" cy="1872208"/>
            <a:chOff x="5148064" y="1995686"/>
            <a:chExt cx="3168352" cy="1872208"/>
          </a:xfrm>
        </p:grpSpPr>
        <p:sp>
          <p:nvSpPr>
            <p:cNvPr id="67" name="圆角矩形 39"/>
            <p:cNvSpPr/>
            <p:nvPr/>
          </p:nvSpPr>
          <p:spPr>
            <a:xfrm>
              <a:off x="5148064" y="1995686"/>
              <a:ext cx="3168352" cy="1872208"/>
            </a:xfrm>
            <a:prstGeom prst="roundRect">
              <a:avLst/>
            </a:prstGeom>
            <a:noFill/>
            <a:ln>
              <a:solidFill>
                <a:schemeClr val="tx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8" name="TextBox 71"/>
            <p:cNvSpPr txBox="1">
              <a:spLocks noChangeArrowheads="1"/>
            </p:cNvSpPr>
            <p:nvPr/>
          </p:nvSpPr>
          <p:spPr bwMode="auto">
            <a:xfrm>
              <a:off x="5454704" y="2460026"/>
              <a:ext cx="2723490" cy="943528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lvl="0">
                <a:lnSpc>
                  <a:spcPct val="150000"/>
                </a:lnSpc>
                <a:spcBef>
                  <a:spcPct val="0"/>
                </a:spcBef>
                <a:buNone/>
              </a:pP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    整数乘法的运算定律在小数中</a:t>
              </a:r>
              <a:r>
                <a:rPr lang="zh-CN" altLang="en-US" sz="2000" b="1" dirty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同样适用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69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100000">
                        <a14:foregroundMark x1="51688" y1="34050" x2="51688" y2="44803"/>
                        <a14:foregroundMark x1="66878" y1="36918" x2="70253" y2="44803"/>
                        <a14:foregroundMark x1="73207" y1="40860" x2="65612" y2="45878"/>
                        <a14:foregroundMark x1="68565" y1="36022" x2="74262" y2="43369"/>
                        <a14:foregroundMark x1="63924" y1="36918" x2="74262" y2="38889"/>
                        <a14:foregroundMark x1="74262" y1="43369" x2="62658" y2="46237"/>
                        <a14:foregroundMark x1="63291" y1="37455" x2="61603" y2="43369"/>
                        <a14:foregroundMark x1="41983" y1="38530" x2="54641" y2="42832"/>
                        <a14:foregroundMark x1="47679" y1="35484" x2="48312" y2="46774"/>
                        <a14:foregroundMark x1="54008" y1="36022" x2="54641" y2="43907"/>
                        <a14:foregroundMark x1="42405" y1="40860" x2="47046" y2="47312"/>
                        <a14:foregroundMark x1="21097" y1="86738" x2="33122" y2="86738"/>
                        <a14:foregroundMark x1="74895" y1="89068" x2="87131" y2="92473"/>
                        <a14:foregroundMark x1="39030" y1="92115" x2="63291" y2="92115"/>
                        <a14:foregroundMark x1="43038" y1="86738" x2="71519" y2="94982"/>
                        <a14:foregroundMark x1="29114" y1="92473" x2="66878" y2="87634"/>
                        <a14:foregroundMark x1="46624" y1="84767" x2="62658" y2="85663"/>
                        <a14:foregroundMark x1="37764" y1="94444" x2="76582" y2="95520"/>
                        <a14:foregroundMark x1="24473" y1="91039" x2="69198" y2="98387"/>
                        <a14:foregroundMark x1="20464" y1="90502" x2="33755" y2="94982"/>
                        <a14:foregroundMark x1="77848" y1="96953" x2="87131" y2="89068"/>
                        <a14:foregroundMark x1="80802" y1="82796" x2="80802" y2="86201"/>
                        <a14:foregroundMark x1="71519" y1="34946" x2="59916" y2="41398"/>
                        <a14:foregroundMark x1="79536" y1="96953" x2="87131" y2="9408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2725" y="2982128"/>
            <a:ext cx="1489740" cy="17537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92082" y="439395"/>
            <a:ext cx="2266690" cy="561692"/>
            <a:chOff x="192082" y="439395"/>
            <a:chExt cx="2266690" cy="561692"/>
          </a:xfrm>
        </p:grpSpPr>
        <p:sp>
          <p:nvSpPr>
            <p:cNvPr id="38" name="文本框 14"/>
            <p:cNvSpPr txBox="1"/>
            <p:nvPr/>
          </p:nvSpPr>
          <p:spPr>
            <a:xfrm>
              <a:off x="611560" y="439395"/>
              <a:ext cx="1847212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复习导入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2082" y="492072"/>
              <a:ext cx="366860" cy="456339"/>
            </a:xfrm>
            <a:prstGeom prst="rect">
              <a:avLst/>
            </a:prstGeom>
          </p:spPr>
        </p:pic>
      </p:grpSp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115616" y="1851670"/>
            <a:ext cx="1453892" cy="1440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9" name="AutoShape 27"/>
          <p:cNvSpPr>
            <a:spLocks noChangeArrowheads="1"/>
          </p:cNvSpPr>
          <p:nvPr/>
        </p:nvSpPr>
        <p:spPr bwMode="auto">
          <a:xfrm>
            <a:off x="2107722" y="1081863"/>
            <a:ext cx="3472389" cy="1129847"/>
          </a:xfrm>
          <a:prstGeom prst="wedgeRoundRectCallout">
            <a:avLst>
              <a:gd name="adj1" fmla="val -58775"/>
              <a:gd name="adj2" fmla="val 46209"/>
              <a:gd name="adj3" fmla="val 16667"/>
            </a:avLst>
          </a:prstGeom>
          <a:noFill/>
          <a:ln w="19050">
            <a:solidFill>
              <a:srgbClr val="3399FF"/>
            </a:solidFill>
            <a:miter lim="800000"/>
          </a:ln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10000"/>
              </a:lnSpc>
              <a:defRPr/>
            </a:pP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小数除法和四则混合运算这两个单元你都学会了哪些知识点呢？</a:t>
            </a:r>
            <a:endParaRPr lang="zh-CN" altLang="en-US" sz="2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6300192" y="2427734"/>
            <a:ext cx="1844487" cy="1944216"/>
            <a:chOff x="5580112" y="1995686"/>
            <a:chExt cx="1844487" cy="1944216"/>
          </a:xfrm>
        </p:grpSpPr>
        <p:pic>
          <p:nvPicPr>
            <p:cNvPr id="40" name="图片 39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516216" y="2427734"/>
              <a:ext cx="908383" cy="768163"/>
            </a:xfrm>
            <a:prstGeom prst="rect">
              <a:avLst/>
            </a:prstGeom>
          </p:spPr>
        </p:pic>
        <p:pic>
          <p:nvPicPr>
            <p:cNvPr id="41" name="图片 40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6156176" y="1995686"/>
              <a:ext cx="983871" cy="1656184"/>
            </a:xfrm>
            <a:prstGeom prst="rect">
              <a:avLst/>
            </a:prstGeom>
          </p:spPr>
        </p:pic>
        <p:grpSp>
          <p:nvGrpSpPr>
            <p:cNvPr id="42" name="组合 41"/>
            <p:cNvGrpSpPr/>
            <p:nvPr/>
          </p:nvGrpSpPr>
          <p:grpSpPr>
            <a:xfrm>
              <a:off x="5580112" y="2931790"/>
              <a:ext cx="1780218" cy="1008112"/>
              <a:chOff x="5533362" y="3003798"/>
              <a:chExt cx="1780218" cy="1008112"/>
            </a:xfrm>
          </p:grpSpPr>
          <p:sp>
            <p:nvSpPr>
              <p:cNvPr id="44" name="圆角矩形 43"/>
              <p:cNvSpPr/>
              <p:nvPr/>
            </p:nvSpPr>
            <p:spPr>
              <a:xfrm>
                <a:off x="6804248" y="3363838"/>
                <a:ext cx="45719" cy="648072"/>
              </a:xfrm>
              <a:prstGeom prst="roundRect">
                <a:avLst/>
              </a:prstGeom>
              <a:solidFill>
                <a:srgbClr val="D09748"/>
              </a:solidFill>
              <a:ln>
                <a:solidFill>
                  <a:srgbClr val="D0974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" name="圆角矩形 44"/>
              <p:cNvSpPr/>
              <p:nvPr/>
            </p:nvSpPr>
            <p:spPr>
              <a:xfrm>
                <a:off x="7092280" y="3219822"/>
                <a:ext cx="45719" cy="648072"/>
              </a:xfrm>
              <a:prstGeom prst="roundRect">
                <a:avLst/>
              </a:prstGeom>
              <a:solidFill>
                <a:srgbClr val="D09748"/>
              </a:solidFill>
              <a:ln>
                <a:solidFill>
                  <a:srgbClr val="D0974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" name="圆角矩形 45"/>
              <p:cNvSpPr/>
              <p:nvPr/>
            </p:nvSpPr>
            <p:spPr>
              <a:xfrm>
                <a:off x="6012160" y="3003798"/>
                <a:ext cx="45719" cy="648072"/>
              </a:xfrm>
              <a:prstGeom prst="roundRect">
                <a:avLst/>
              </a:prstGeom>
              <a:solidFill>
                <a:srgbClr val="D09748"/>
              </a:solidFill>
              <a:ln>
                <a:solidFill>
                  <a:srgbClr val="D0974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" name="立方体 46"/>
              <p:cNvSpPr/>
              <p:nvPr/>
            </p:nvSpPr>
            <p:spPr>
              <a:xfrm rot="696794">
                <a:off x="5533362" y="3034544"/>
                <a:ext cx="1780218" cy="431979"/>
              </a:xfrm>
              <a:prstGeom prst="cube">
                <a:avLst>
                  <a:gd name="adj" fmla="val 83332"/>
                </a:avLst>
              </a:prstGeom>
              <a:solidFill>
                <a:srgbClr val="D09748"/>
              </a:solidFill>
              <a:ln>
                <a:solidFill>
                  <a:srgbClr val="D0974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" name="圆角矩形 47"/>
              <p:cNvSpPr/>
              <p:nvPr/>
            </p:nvSpPr>
            <p:spPr>
              <a:xfrm>
                <a:off x="5652120" y="3291830"/>
                <a:ext cx="45719" cy="648072"/>
              </a:xfrm>
              <a:prstGeom prst="roundRect">
                <a:avLst/>
              </a:prstGeom>
              <a:solidFill>
                <a:srgbClr val="D09748"/>
              </a:solidFill>
              <a:ln>
                <a:solidFill>
                  <a:srgbClr val="D0974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51" name="AutoShape 27"/>
          <p:cNvSpPr>
            <a:spLocks noChangeArrowheads="1"/>
          </p:cNvSpPr>
          <p:nvPr/>
        </p:nvSpPr>
        <p:spPr bwMode="auto">
          <a:xfrm>
            <a:off x="3774941" y="2605200"/>
            <a:ext cx="2816763" cy="509164"/>
          </a:xfrm>
          <a:prstGeom prst="wedgeRoundRectCallout">
            <a:avLst>
              <a:gd name="adj1" fmla="val 57709"/>
              <a:gd name="adj2" fmla="val 41983"/>
              <a:gd name="adj3" fmla="val 16667"/>
            </a:avLst>
          </a:prstGeom>
          <a:noFill/>
          <a:ln w="19050">
            <a:solidFill>
              <a:srgbClr val="3399FF"/>
            </a:solidFill>
            <a:miter lim="800000"/>
          </a:ln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10000"/>
              </a:lnSpc>
              <a:defRPr/>
            </a:pP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我们试着总结一下吧！</a:t>
            </a:r>
            <a:endParaRPr lang="zh-CN" altLang="en-US" sz="2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5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57864" y="1059582"/>
            <a:ext cx="6837516" cy="3503294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grpSp>
        <p:nvGrpSpPr>
          <p:cNvPr id="16" name="组合 15"/>
          <p:cNvGrpSpPr/>
          <p:nvPr/>
        </p:nvGrpSpPr>
        <p:grpSpPr>
          <a:xfrm>
            <a:off x="192082" y="411510"/>
            <a:ext cx="2266690" cy="561692"/>
            <a:chOff x="192082" y="411510"/>
            <a:chExt cx="2266690" cy="561692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2082" y="492072"/>
              <a:ext cx="366860" cy="456338"/>
            </a:xfrm>
            <a:prstGeom prst="rect">
              <a:avLst/>
            </a:prstGeom>
          </p:spPr>
        </p:pic>
        <p:sp>
          <p:nvSpPr>
            <p:cNvPr id="19" name="文本框 14"/>
            <p:cNvSpPr txBox="1"/>
            <p:nvPr/>
          </p:nvSpPr>
          <p:spPr>
            <a:xfrm>
              <a:off x="611560" y="411510"/>
              <a:ext cx="1847212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巩固练习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pic>
        <p:nvPicPr>
          <p:cNvPr id="43" name="图片 4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1027393"/>
            <a:ext cx="873338" cy="1008112"/>
          </a:xfrm>
          <a:prstGeom prst="rect">
            <a:avLst/>
          </a:prstGeom>
        </p:spPr>
      </p:pic>
      <p:sp>
        <p:nvSpPr>
          <p:cNvPr id="28" name="矩形 27"/>
          <p:cNvSpPr/>
          <p:nvPr/>
        </p:nvSpPr>
        <p:spPr>
          <a:xfrm>
            <a:off x="1529798" y="1146350"/>
            <a:ext cx="6864698" cy="3329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prstClr val="black">
                    <a:lumMod val="85000"/>
                    <a:lumOff val="15000"/>
                  </a:prstClr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1.</a:t>
            </a:r>
            <a:r>
              <a:rPr lang="zh-CN" altLang="en-US" sz="2400" b="1" dirty="0">
                <a:solidFill>
                  <a:prstClr val="black">
                    <a:lumMod val="85000"/>
                    <a:lumOff val="15000"/>
                  </a:prstClr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两个因数的积是</a:t>
            </a:r>
            <a:r>
              <a:rPr lang="en-US" altLang="zh-CN" sz="2400" b="1" dirty="0">
                <a:solidFill>
                  <a:prstClr val="black">
                    <a:lumMod val="85000"/>
                    <a:lumOff val="15000"/>
                  </a:prstClr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7,</a:t>
            </a:r>
            <a:r>
              <a:rPr lang="zh-CN" altLang="en-US" sz="2400" b="1" dirty="0">
                <a:solidFill>
                  <a:prstClr val="black">
                    <a:lumMod val="85000"/>
                    <a:lumOff val="15000"/>
                  </a:prstClr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其中一个因数是</a:t>
            </a:r>
            <a:r>
              <a:rPr lang="en-US" altLang="zh-CN" sz="2400" b="1" dirty="0">
                <a:solidFill>
                  <a:prstClr val="black">
                    <a:lumMod val="85000"/>
                    <a:lumOff val="15000"/>
                  </a:prstClr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2.8,</a:t>
            </a:r>
            <a:r>
              <a:rPr lang="zh-CN" altLang="en-US" sz="2400" b="1" dirty="0">
                <a:solidFill>
                  <a:prstClr val="black">
                    <a:lumMod val="85000"/>
                    <a:lumOff val="15000"/>
                  </a:prstClr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另一个因数是</a:t>
            </a:r>
            <a:r>
              <a:rPr lang="en-US" altLang="zh-CN" sz="2400" b="1" dirty="0">
                <a:solidFill>
                  <a:prstClr val="black">
                    <a:lumMod val="85000"/>
                    <a:lumOff val="15000"/>
                  </a:prstClr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(</a:t>
            </a:r>
            <a:r>
              <a:rPr lang="zh-CN" altLang="en-US" sz="2400" b="1" dirty="0">
                <a:solidFill>
                  <a:prstClr val="black">
                    <a:lumMod val="85000"/>
                    <a:lumOff val="15000"/>
                  </a:prstClr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　　</a:t>
            </a:r>
            <a:r>
              <a:rPr lang="en-US" altLang="zh-CN" sz="2400" b="1" dirty="0">
                <a:solidFill>
                  <a:prstClr val="black">
                    <a:lumMod val="85000"/>
                    <a:lumOff val="15000"/>
                  </a:prstClr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)</a:t>
            </a:r>
            <a:r>
              <a:rPr lang="zh-CN" altLang="en-US" sz="2400" b="1" dirty="0">
                <a:solidFill>
                  <a:prstClr val="black">
                    <a:lumMod val="85000"/>
                    <a:lumOff val="15000"/>
                  </a:prstClr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。</a:t>
            </a:r>
            <a:endParaRPr lang="zh-CN" altLang="en-US" sz="2400" b="1" dirty="0">
              <a:solidFill>
                <a:prstClr val="black">
                  <a:lumMod val="85000"/>
                  <a:lumOff val="15000"/>
                </a:prstClr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prstClr val="black">
                    <a:lumMod val="85000"/>
                    <a:lumOff val="15000"/>
                  </a:prstClr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2.3.25÷0.7</a:t>
            </a:r>
            <a:r>
              <a:rPr lang="zh-CN" altLang="en-US" sz="2400" b="1" dirty="0">
                <a:solidFill>
                  <a:prstClr val="black">
                    <a:lumMod val="85000"/>
                    <a:lumOff val="15000"/>
                  </a:prstClr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的结果保留两位小数约等于</a:t>
            </a:r>
            <a:r>
              <a:rPr lang="en-US" altLang="zh-CN" sz="2400" b="1" dirty="0">
                <a:solidFill>
                  <a:prstClr val="black">
                    <a:lumMod val="85000"/>
                    <a:lumOff val="15000"/>
                  </a:prstClr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(</a:t>
            </a:r>
            <a:r>
              <a:rPr lang="zh-CN" altLang="en-US" sz="2400" b="1" dirty="0">
                <a:solidFill>
                  <a:prstClr val="black">
                    <a:lumMod val="85000"/>
                    <a:lumOff val="15000"/>
                  </a:prstClr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　　</a:t>
            </a:r>
            <a:r>
              <a:rPr lang="en-US" altLang="zh-CN" sz="2400" b="1" dirty="0">
                <a:solidFill>
                  <a:prstClr val="black">
                    <a:lumMod val="85000"/>
                    <a:lumOff val="15000"/>
                  </a:prstClr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),</a:t>
            </a:r>
            <a:r>
              <a:rPr lang="zh-CN" altLang="en-US" sz="2400" b="1" dirty="0">
                <a:solidFill>
                  <a:prstClr val="black">
                    <a:lumMod val="85000"/>
                    <a:lumOff val="15000"/>
                  </a:prstClr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精确到十分位约是</a:t>
            </a:r>
            <a:r>
              <a:rPr lang="en-US" altLang="zh-CN" sz="2400" b="1" dirty="0">
                <a:solidFill>
                  <a:prstClr val="black">
                    <a:lumMod val="85000"/>
                    <a:lumOff val="15000"/>
                  </a:prstClr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(</a:t>
            </a:r>
            <a:r>
              <a:rPr lang="zh-CN" altLang="en-US" sz="2400" b="1" dirty="0">
                <a:solidFill>
                  <a:prstClr val="black">
                    <a:lumMod val="85000"/>
                    <a:lumOff val="15000"/>
                  </a:prstClr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　　</a:t>
            </a:r>
            <a:r>
              <a:rPr lang="en-US" altLang="zh-CN" sz="2400" b="1" dirty="0">
                <a:solidFill>
                  <a:prstClr val="black">
                    <a:lumMod val="85000"/>
                    <a:lumOff val="15000"/>
                  </a:prstClr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)</a:t>
            </a:r>
            <a:r>
              <a:rPr lang="zh-CN" altLang="en-US" sz="2400" b="1" dirty="0">
                <a:solidFill>
                  <a:prstClr val="black">
                    <a:lumMod val="85000"/>
                    <a:lumOff val="15000"/>
                  </a:prstClr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。</a:t>
            </a:r>
            <a:endParaRPr lang="en-US" altLang="zh-CN" sz="2400" b="1" dirty="0">
              <a:solidFill>
                <a:prstClr val="black">
                  <a:lumMod val="85000"/>
                  <a:lumOff val="15000"/>
                </a:prstClr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prstClr val="black">
                    <a:lumMod val="85000"/>
                    <a:lumOff val="15000"/>
                  </a:prstClr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3.</a:t>
            </a:r>
            <a:r>
              <a:rPr lang="zh-CN" altLang="en-US" sz="2400" b="1" dirty="0">
                <a:solidFill>
                  <a:prstClr val="black">
                    <a:lumMod val="85000"/>
                    <a:lumOff val="15000"/>
                  </a:prstClr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一辆汽车</a:t>
            </a:r>
            <a:r>
              <a:rPr lang="en-US" altLang="zh-CN" sz="2400" b="1" dirty="0">
                <a:solidFill>
                  <a:prstClr val="black">
                    <a:lumMod val="85000"/>
                    <a:lumOff val="15000"/>
                  </a:prstClr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0.5</a:t>
            </a:r>
            <a:r>
              <a:rPr lang="zh-CN" altLang="en-US" sz="2400" b="1" dirty="0">
                <a:solidFill>
                  <a:prstClr val="black">
                    <a:lumMod val="85000"/>
                    <a:lumOff val="15000"/>
                  </a:prstClr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小时行驶</a:t>
            </a:r>
            <a:r>
              <a:rPr lang="en-US" altLang="zh-CN" sz="2400" b="1" dirty="0">
                <a:solidFill>
                  <a:prstClr val="black">
                    <a:lumMod val="85000"/>
                    <a:lumOff val="15000"/>
                  </a:prstClr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40km,</a:t>
            </a:r>
            <a:r>
              <a:rPr lang="zh-CN" altLang="en-US" sz="2400" b="1" dirty="0">
                <a:solidFill>
                  <a:prstClr val="black">
                    <a:lumMod val="85000"/>
                    <a:lumOff val="15000"/>
                  </a:prstClr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这辆汽车平均每小时行驶</a:t>
            </a:r>
            <a:r>
              <a:rPr lang="en-US" altLang="zh-CN" sz="2400" b="1" dirty="0">
                <a:solidFill>
                  <a:prstClr val="black">
                    <a:lumMod val="85000"/>
                    <a:lumOff val="15000"/>
                  </a:prstClr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(</a:t>
            </a:r>
            <a:r>
              <a:rPr lang="zh-CN" altLang="en-US" sz="2400" b="1" dirty="0">
                <a:solidFill>
                  <a:prstClr val="black">
                    <a:lumMod val="85000"/>
                    <a:lumOff val="15000"/>
                  </a:prstClr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　　</a:t>
            </a:r>
            <a:r>
              <a:rPr lang="en-US" altLang="zh-CN" sz="2400" b="1" dirty="0">
                <a:solidFill>
                  <a:prstClr val="black">
                    <a:lumMod val="85000"/>
                    <a:lumOff val="15000"/>
                  </a:prstClr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)km</a:t>
            </a:r>
            <a:endParaRPr lang="zh-CN" altLang="en-US" sz="2400" b="1" dirty="0">
              <a:solidFill>
                <a:prstClr val="black">
                  <a:lumMod val="85000"/>
                  <a:lumOff val="15000"/>
                </a:prstClr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699792" y="1836861"/>
            <a:ext cx="65114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2.5</a:t>
            </a:r>
            <a:endParaRPr lang="zh-CN" altLang="en-US" dirty="0">
              <a:solidFill>
                <a:srgbClr val="00B0F0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020272" y="2353047"/>
            <a:ext cx="80663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4.64</a:t>
            </a:r>
            <a:endParaRPr lang="zh-CN" altLang="en-US" dirty="0">
              <a:solidFill>
                <a:srgbClr val="00B0F0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225482" y="2931790"/>
            <a:ext cx="65114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4.6</a:t>
            </a:r>
            <a:endParaRPr lang="zh-CN" altLang="en-US" dirty="0">
              <a:solidFill>
                <a:srgbClr val="00B0F0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684679" y="4014443"/>
            <a:ext cx="4956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80</a:t>
            </a:r>
            <a:endParaRPr lang="zh-CN" altLang="en-US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4" grpId="0"/>
      <p:bldP spid="13" grpId="0"/>
      <p:bldP spid="14" grpId="0"/>
      <p:bldP spid="1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矩形 51"/>
          <p:cNvSpPr/>
          <p:nvPr/>
        </p:nvSpPr>
        <p:spPr>
          <a:xfrm>
            <a:off x="899592" y="933472"/>
            <a:ext cx="7488832" cy="36529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400" b="1" dirty="0">
                <a:solidFill>
                  <a:prstClr val="black">
                    <a:lumMod val="85000"/>
                    <a:lumOff val="15000"/>
                  </a:prstClr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144÷3.6+7.2</a:t>
            </a:r>
            <a:r>
              <a:rPr lang="zh-CN" altLang="en-US" sz="2400" b="1" dirty="0">
                <a:solidFill>
                  <a:prstClr val="black">
                    <a:lumMod val="85000"/>
                    <a:lumOff val="15000"/>
                  </a:prstClr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　　　　      </a:t>
            </a:r>
            <a:r>
              <a:rPr lang="en-US" altLang="zh-CN" sz="2400" b="1" dirty="0">
                <a:solidFill>
                  <a:prstClr val="black">
                    <a:lumMod val="85000"/>
                    <a:lumOff val="15000"/>
                  </a:prstClr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15.6÷0.13÷1.2</a:t>
            </a:r>
            <a:endParaRPr lang="en-US" altLang="zh-CN" sz="2400" b="1" dirty="0">
              <a:solidFill>
                <a:prstClr val="black">
                  <a:lumMod val="85000"/>
                  <a:lumOff val="15000"/>
                </a:prstClr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>
              <a:lnSpc>
                <a:spcPct val="200000"/>
              </a:lnSpc>
            </a:pPr>
            <a:endParaRPr lang="en-US" altLang="zh-CN" sz="2400" b="1" dirty="0">
              <a:solidFill>
                <a:prstClr val="black">
                  <a:lumMod val="85000"/>
                  <a:lumOff val="15000"/>
                </a:prstClr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400" b="1" dirty="0">
                <a:solidFill>
                  <a:prstClr val="black">
                    <a:lumMod val="85000"/>
                    <a:lumOff val="15000"/>
                  </a:prstClr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14.82÷9.88-0.87	          34.96÷2.3×0.25</a:t>
            </a:r>
            <a:endParaRPr lang="en-US" altLang="zh-CN" sz="2400" b="1" dirty="0">
              <a:solidFill>
                <a:prstClr val="black">
                  <a:lumMod val="85000"/>
                  <a:lumOff val="15000"/>
                </a:prstClr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>
              <a:lnSpc>
                <a:spcPct val="200000"/>
              </a:lnSpc>
            </a:pPr>
            <a:endParaRPr lang="en-US" altLang="zh-CN" sz="2400" b="1" dirty="0">
              <a:solidFill>
                <a:prstClr val="black">
                  <a:lumMod val="85000"/>
                  <a:lumOff val="15000"/>
                </a:prstClr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>
              <a:lnSpc>
                <a:spcPct val="200000"/>
              </a:lnSpc>
            </a:pPr>
            <a:endParaRPr lang="en-US" altLang="zh-CN" sz="2400" b="1" dirty="0">
              <a:solidFill>
                <a:prstClr val="black">
                  <a:lumMod val="85000"/>
                  <a:lumOff val="15000"/>
                </a:prstClr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539552" y="411510"/>
            <a:ext cx="261834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prstClr val="black">
                    <a:lumMod val="85000"/>
                    <a:lumOff val="15000"/>
                  </a:prstClr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计算下面各题。</a:t>
            </a:r>
            <a:endParaRPr lang="zh-CN" altLang="en-US" sz="2800" b="1" dirty="0">
              <a:solidFill>
                <a:prstClr val="black">
                  <a:lumMod val="85000"/>
                  <a:lumOff val="15000"/>
                </a:prstClr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10" name="TextBox 71"/>
          <p:cNvSpPr txBox="1">
            <a:spLocks noChangeArrowheads="1"/>
          </p:cNvSpPr>
          <p:nvPr/>
        </p:nvSpPr>
        <p:spPr bwMode="auto">
          <a:xfrm>
            <a:off x="899592" y="1490372"/>
            <a:ext cx="3242973" cy="559769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>
              <a:lnSpc>
                <a:spcPct val="150000"/>
              </a:lnSpc>
              <a:spcBef>
                <a:spcPct val="0"/>
              </a:spcBef>
              <a:buNone/>
              <a:defRPr/>
            </a:pP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=40+7.2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1" name="TextBox 71"/>
          <p:cNvSpPr txBox="1">
            <a:spLocks noChangeArrowheads="1"/>
          </p:cNvSpPr>
          <p:nvPr/>
        </p:nvSpPr>
        <p:spPr bwMode="auto">
          <a:xfrm>
            <a:off x="899592" y="1874535"/>
            <a:ext cx="3242973" cy="559769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>
              <a:lnSpc>
                <a:spcPct val="150000"/>
              </a:lnSpc>
              <a:spcBef>
                <a:spcPct val="0"/>
              </a:spcBef>
              <a:buNone/>
              <a:defRPr/>
            </a:pP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=47.2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2" name="TextBox 71"/>
          <p:cNvSpPr txBox="1">
            <a:spLocks noChangeArrowheads="1"/>
          </p:cNvSpPr>
          <p:nvPr/>
        </p:nvSpPr>
        <p:spPr bwMode="auto">
          <a:xfrm>
            <a:off x="4929427" y="1490372"/>
            <a:ext cx="3242973" cy="559769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>
              <a:lnSpc>
                <a:spcPct val="150000"/>
              </a:lnSpc>
              <a:spcBef>
                <a:spcPct val="0"/>
              </a:spcBef>
              <a:buNone/>
              <a:defRPr/>
            </a:pP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=120÷1.2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3" name="TextBox 71"/>
          <p:cNvSpPr txBox="1">
            <a:spLocks noChangeArrowheads="1"/>
          </p:cNvSpPr>
          <p:nvPr/>
        </p:nvSpPr>
        <p:spPr bwMode="auto">
          <a:xfrm>
            <a:off x="4929427" y="1874535"/>
            <a:ext cx="3242973" cy="559769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>
              <a:lnSpc>
                <a:spcPct val="150000"/>
              </a:lnSpc>
              <a:spcBef>
                <a:spcPct val="0"/>
              </a:spcBef>
              <a:buNone/>
              <a:defRPr/>
            </a:pP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=100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4" name="TextBox 71"/>
          <p:cNvSpPr txBox="1">
            <a:spLocks noChangeArrowheads="1"/>
          </p:cNvSpPr>
          <p:nvPr/>
        </p:nvSpPr>
        <p:spPr bwMode="auto">
          <a:xfrm>
            <a:off x="899592" y="2967400"/>
            <a:ext cx="3242973" cy="559769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>
              <a:lnSpc>
                <a:spcPct val="150000"/>
              </a:lnSpc>
              <a:spcBef>
                <a:spcPct val="0"/>
              </a:spcBef>
              <a:buNone/>
              <a:defRPr/>
            </a:pP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=1.5–0.87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5" name="TextBox 71"/>
          <p:cNvSpPr txBox="1">
            <a:spLocks noChangeArrowheads="1"/>
          </p:cNvSpPr>
          <p:nvPr/>
        </p:nvSpPr>
        <p:spPr bwMode="auto">
          <a:xfrm>
            <a:off x="899592" y="3351563"/>
            <a:ext cx="3242973" cy="559769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>
              <a:lnSpc>
                <a:spcPct val="150000"/>
              </a:lnSpc>
              <a:spcBef>
                <a:spcPct val="0"/>
              </a:spcBef>
              <a:buNone/>
              <a:defRPr/>
            </a:pP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=0.63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6" name="TextBox 71"/>
          <p:cNvSpPr txBox="1">
            <a:spLocks noChangeArrowheads="1"/>
          </p:cNvSpPr>
          <p:nvPr/>
        </p:nvSpPr>
        <p:spPr bwMode="auto">
          <a:xfrm>
            <a:off x="5001435" y="2967400"/>
            <a:ext cx="3242973" cy="559769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>
              <a:lnSpc>
                <a:spcPct val="150000"/>
              </a:lnSpc>
              <a:spcBef>
                <a:spcPct val="0"/>
              </a:spcBef>
              <a:buNone/>
              <a:defRPr/>
            </a:pP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=15.2×0.25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7" name="TextBox 71"/>
          <p:cNvSpPr txBox="1">
            <a:spLocks noChangeArrowheads="1"/>
          </p:cNvSpPr>
          <p:nvPr/>
        </p:nvSpPr>
        <p:spPr bwMode="auto">
          <a:xfrm>
            <a:off x="5001435" y="3351563"/>
            <a:ext cx="3242973" cy="559769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>
              <a:lnSpc>
                <a:spcPct val="150000"/>
              </a:lnSpc>
              <a:spcBef>
                <a:spcPct val="0"/>
              </a:spcBef>
              <a:buNone/>
              <a:defRPr/>
            </a:pP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=3.8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/>
      <p:bldP spid="53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图片 5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942" y="681719"/>
            <a:ext cx="873338" cy="1008112"/>
          </a:xfrm>
          <a:prstGeom prst="rect">
            <a:avLst/>
          </a:prstGeom>
        </p:spPr>
      </p:pic>
      <p:sp>
        <p:nvSpPr>
          <p:cNvPr id="58" name="矩形 57"/>
          <p:cNvSpPr/>
          <p:nvPr/>
        </p:nvSpPr>
        <p:spPr>
          <a:xfrm>
            <a:off x="1619672" y="848260"/>
            <a:ext cx="686469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prstClr val="black">
                    <a:lumMod val="85000"/>
                    <a:lumOff val="15000"/>
                  </a:prstClr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 凉茶铺的店员把</a:t>
            </a:r>
            <a:r>
              <a:rPr lang="en-US" altLang="zh-CN" sz="2400" b="1" dirty="0">
                <a:solidFill>
                  <a:prstClr val="black">
                    <a:lumMod val="85000"/>
                    <a:lumOff val="15000"/>
                  </a:prstClr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24.5</a:t>
            </a:r>
            <a:r>
              <a:rPr lang="zh-CN" altLang="en-US" sz="2400" b="1" dirty="0">
                <a:solidFill>
                  <a:prstClr val="black">
                    <a:lumMod val="85000"/>
                    <a:lumOff val="15000"/>
                  </a:prstClr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升凉茶进行分装</a:t>
            </a:r>
            <a:r>
              <a:rPr lang="en-US" altLang="zh-CN" sz="2400" b="1" dirty="0">
                <a:solidFill>
                  <a:prstClr val="black">
                    <a:lumMod val="85000"/>
                    <a:lumOff val="15000"/>
                  </a:prstClr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,</a:t>
            </a:r>
            <a:r>
              <a:rPr lang="zh-CN" altLang="en-US" sz="2400" b="1" dirty="0">
                <a:solidFill>
                  <a:prstClr val="black">
                    <a:lumMod val="85000"/>
                    <a:lumOff val="15000"/>
                  </a:prstClr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每瓶装</a:t>
            </a:r>
            <a:r>
              <a:rPr lang="en-US" altLang="zh-CN" sz="2400" b="1" dirty="0">
                <a:solidFill>
                  <a:prstClr val="black">
                    <a:lumMod val="85000"/>
                    <a:lumOff val="15000"/>
                  </a:prstClr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0.55</a:t>
            </a:r>
            <a:r>
              <a:rPr lang="zh-CN" altLang="en-US" sz="2400" b="1" dirty="0">
                <a:solidFill>
                  <a:prstClr val="black">
                    <a:lumMod val="85000"/>
                    <a:lumOff val="15000"/>
                  </a:prstClr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升。这些凉茶可以装满多少瓶</a:t>
            </a:r>
            <a:r>
              <a:rPr lang="en-US" altLang="zh-CN" sz="2400" b="1" dirty="0">
                <a:solidFill>
                  <a:prstClr val="black">
                    <a:lumMod val="85000"/>
                    <a:lumOff val="15000"/>
                  </a:prstClr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?</a:t>
            </a:r>
            <a:endParaRPr lang="zh-CN" altLang="en-US" sz="2400" b="1" dirty="0">
              <a:solidFill>
                <a:prstClr val="black">
                  <a:lumMod val="85000"/>
                  <a:lumOff val="15000"/>
                </a:prstClr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60" name="TextBox 71"/>
          <p:cNvSpPr txBox="1">
            <a:spLocks noChangeArrowheads="1"/>
          </p:cNvSpPr>
          <p:nvPr/>
        </p:nvSpPr>
        <p:spPr bwMode="auto">
          <a:xfrm>
            <a:off x="3680897" y="1851670"/>
            <a:ext cx="2141832" cy="559769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24.5÷0.55=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5517616" y="1969510"/>
            <a:ext cx="189346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44.545454…</a:t>
            </a:r>
            <a:endParaRPr lang="zh-CN" altLang="en-US" sz="2000" dirty="0">
              <a:solidFill>
                <a:srgbClr val="FF00FF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7308304" y="1949774"/>
            <a:ext cx="111280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prstClr val="black">
                    <a:lumMod val="85000"/>
                    <a:lumOff val="15000"/>
                  </a:prst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（瓶）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779912" y="3651870"/>
            <a:ext cx="297068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prstClr val="black">
                    <a:lumMod val="85000"/>
                    <a:lumOff val="15000"/>
                  </a:prstClr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答：可以装满</a:t>
            </a:r>
            <a:r>
              <a:rPr lang="en-US" altLang="zh-CN" sz="2400" b="1" dirty="0">
                <a:solidFill>
                  <a:prstClr val="black">
                    <a:lumMod val="85000"/>
                    <a:lumOff val="15000"/>
                  </a:prstClr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44</a:t>
            </a:r>
            <a:r>
              <a:rPr lang="zh-CN" altLang="en-US" sz="2400" b="1" dirty="0">
                <a:solidFill>
                  <a:prstClr val="black">
                    <a:lumMod val="85000"/>
                    <a:lumOff val="15000"/>
                  </a:prstClr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瓶。</a:t>
            </a:r>
            <a:endParaRPr lang="zh-CN" altLang="en-US" dirty="0"/>
          </a:p>
        </p:txBody>
      </p:sp>
      <p:grpSp>
        <p:nvGrpSpPr>
          <p:cNvPr id="86" name="组合 85"/>
          <p:cNvGrpSpPr/>
          <p:nvPr/>
        </p:nvGrpSpPr>
        <p:grpSpPr>
          <a:xfrm>
            <a:off x="812319" y="1698263"/>
            <a:ext cx="2808312" cy="3096344"/>
            <a:chOff x="2339752" y="555526"/>
            <a:chExt cx="2808312" cy="3096344"/>
          </a:xfrm>
        </p:grpSpPr>
        <p:sp>
          <p:nvSpPr>
            <p:cNvPr id="87" name="矩形 86"/>
            <p:cNvSpPr/>
            <p:nvPr/>
          </p:nvSpPr>
          <p:spPr>
            <a:xfrm>
              <a:off x="2339752" y="555526"/>
              <a:ext cx="2808312" cy="3096344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88" name="图片 8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411760" y="699542"/>
              <a:ext cx="2303577" cy="2880320"/>
            </a:xfrm>
            <a:prstGeom prst="rect">
              <a:avLst/>
            </a:prstGeom>
          </p:spPr>
        </p:pic>
      </p:grpSp>
      <p:sp>
        <p:nvSpPr>
          <p:cNvPr id="89" name="TextBox 71"/>
          <p:cNvSpPr txBox="1">
            <a:spLocks noChangeArrowheads="1"/>
          </p:cNvSpPr>
          <p:nvPr/>
        </p:nvSpPr>
        <p:spPr bwMode="auto">
          <a:xfrm>
            <a:off x="3696884" y="2421807"/>
            <a:ext cx="2808312" cy="559769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0.55×44=24.2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（升）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0" name="TextBox 71"/>
          <p:cNvSpPr txBox="1">
            <a:spLocks noChangeArrowheads="1"/>
          </p:cNvSpPr>
          <p:nvPr/>
        </p:nvSpPr>
        <p:spPr bwMode="auto">
          <a:xfrm>
            <a:off x="3696884" y="2930853"/>
            <a:ext cx="3395396" cy="559769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24.5–24.2=</a:t>
            </a:r>
            <a:r>
              <a:rPr lang="en-US" altLang="zh-CN" sz="24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0.3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（升）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688637" y="1236598"/>
            <a:ext cx="8034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装满</a:t>
            </a:r>
            <a:endParaRPr lang="zh-CN" altLang="en-US" dirty="0">
              <a:solidFill>
                <a:srgbClr val="FF00FF"/>
              </a:solidFill>
            </a:endParaRPr>
          </a:p>
        </p:txBody>
      </p:sp>
      <p:sp>
        <p:nvSpPr>
          <p:cNvPr id="91" name="矩形 90"/>
          <p:cNvSpPr/>
          <p:nvPr/>
        </p:nvSpPr>
        <p:spPr>
          <a:xfrm>
            <a:off x="5517616" y="1964826"/>
            <a:ext cx="80502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44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瓶</a:t>
            </a:r>
            <a:endParaRPr lang="zh-CN" altLang="en-US" sz="20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37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" decel="100000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000"/>
                            </p:stCondLst>
                            <p:childTnLst>
                              <p:par>
                                <p:cTn id="65" presetID="37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" decel="1000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37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" decel="100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/>
      <p:bldP spid="70" grpId="0"/>
      <p:bldP spid="70" grpId="1"/>
      <p:bldP spid="3" grpId="0"/>
      <p:bldP spid="3" grpId="1"/>
      <p:bldP spid="4" grpId="0"/>
      <p:bldP spid="89" grpId="0"/>
      <p:bldP spid="90" grpId="0"/>
      <p:bldP spid="5" grpId="0"/>
      <p:bldP spid="9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923" y="483518"/>
            <a:ext cx="873338" cy="1008112"/>
          </a:xfrm>
          <a:prstGeom prst="rect">
            <a:avLst/>
          </a:prstGeom>
        </p:spPr>
      </p:pic>
      <p:sp>
        <p:nvSpPr>
          <p:cNvPr id="25" name="矩形 24"/>
          <p:cNvSpPr/>
          <p:nvPr/>
        </p:nvSpPr>
        <p:spPr>
          <a:xfrm>
            <a:off x="1403648" y="725964"/>
            <a:ext cx="410445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prstClr val="black">
                    <a:lumMod val="85000"/>
                    <a:lumOff val="15000"/>
                  </a:prstClr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竖式计算。</a:t>
            </a:r>
            <a:endParaRPr lang="zh-CN" altLang="en-US" sz="2800" b="1" dirty="0">
              <a:solidFill>
                <a:prstClr val="black">
                  <a:lumMod val="85000"/>
                  <a:lumOff val="15000"/>
                </a:prstClr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438592" y="1563638"/>
            <a:ext cx="6354625" cy="3103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1650"/>
              </a:lnSpc>
              <a:spcAft>
                <a:spcPts val="0"/>
              </a:spcAft>
            </a:pP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91.2÷57=</a:t>
            </a:r>
            <a:r>
              <a:rPr lang="zh-CN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　　　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   </a:t>
            </a:r>
            <a:r>
              <a:rPr lang="zh-CN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	80.5÷0.5=</a:t>
            </a:r>
            <a:endParaRPr lang="zh-CN" altLang="zh-CN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971600" y="1997514"/>
            <a:ext cx="2299184" cy="2202489"/>
            <a:chOff x="838907" y="1821766"/>
            <a:chExt cx="2299184" cy="2202489"/>
          </a:xfrm>
        </p:grpSpPr>
        <p:grpSp>
          <p:nvGrpSpPr>
            <p:cNvPr id="58" name="Group 35"/>
            <p:cNvGrpSpPr/>
            <p:nvPr/>
          </p:nvGrpSpPr>
          <p:grpSpPr bwMode="auto">
            <a:xfrm>
              <a:off x="1115616" y="2266612"/>
              <a:ext cx="2022475" cy="325438"/>
              <a:chOff x="-594" y="2743"/>
              <a:chExt cx="1274" cy="205"/>
            </a:xfrm>
          </p:grpSpPr>
          <p:sp>
            <p:nvSpPr>
              <p:cNvPr id="59" name="Line 4"/>
              <p:cNvSpPr>
                <a:spLocks noChangeShapeType="1"/>
              </p:cNvSpPr>
              <p:nvPr/>
            </p:nvSpPr>
            <p:spPr bwMode="auto">
              <a:xfrm>
                <a:off x="-480" y="2743"/>
                <a:ext cx="1160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endParaRPr>
              </a:p>
            </p:txBody>
          </p:sp>
          <p:sp>
            <p:nvSpPr>
              <p:cNvPr id="60" name="Arc 5"/>
              <p:cNvSpPr/>
              <p:nvPr/>
            </p:nvSpPr>
            <p:spPr bwMode="auto">
              <a:xfrm rot="9276134" flipH="1">
                <a:off x="-594" y="2758"/>
                <a:ext cx="158" cy="190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lnTo>
                      <a:pt x="-1" y="0"/>
                    </a:lnTo>
                    <a:close/>
                  </a:path>
                </a:pathLst>
              </a:custGeom>
              <a:noFill/>
              <a:ln w="190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rot="10800000" wrap="none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endParaRPr>
              </a:p>
            </p:txBody>
          </p:sp>
        </p:grpSp>
        <p:sp>
          <p:nvSpPr>
            <p:cNvPr id="61" name="矩形 60"/>
            <p:cNvSpPr/>
            <p:nvPr/>
          </p:nvSpPr>
          <p:spPr>
            <a:xfrm>
              <a:off x="1512943" y="2172498"/>
              <a:ext cx="962123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宋体" panose="02010600030101010101" pitchFamily="2" charset="-122"/>
                </a:rPr>
                <a:t>9 1.2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62" name="矩形 61"/>
            <p:cNvSpPr/>
            <p:nvPr/>
          </p:nvSpPr>
          <p:spPr>
            <a:xfrm>
              <a:off x="838907" y="2160912"/>
              <a:ext cx="49564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宋体" panose="02010600030101010101" pitchFamily="2" charset="-122"/>
                </a:rPr>
                <a:t>57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63" name="矩形 62"/>
            <p:cNvSpPr/>
            <p:nvPr/>
          </p:nvSpPr>
          <p:spPr>
            <a:xfrm>
              <a:off x="1816223" y="1834393"/>
              <a:ext cx="34015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宋体" panose="02010600030101010101" pitchFamily="2" charset="-122"/>
                </a:rPr>
                <a:t>1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64" name="矩形 63"/>
            <p:cNvSpPr/>
            <p:nvPr/>
          </p:nvSpPr>
          <p:spPr>
            <a:xfrm>
              <a:off x="1512943" y="2556310"/>
              <a:ext cx="962123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宋体" panose="02010600030101010101" pitchFamily="2" charset="-122"/>
                </a:rPr>
                <a:t>5 7  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65" name="Line 4"/>
            <p:cNvSpPr>
              <a:spLocks noChangeShapeType="1"/>
            </p:cNvSpPr>
            <p:nvPr/>
          </p:nvSpPr>
          <p:spPr bwMode="auto">
            <a:xfrm>
              <a:off x="1296591" y="2974627"/>
              <a:ext cx="184150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66" name="矩形 65"/>
            <p:cNvSpPr/>
            <p:nvPr/>
          </p:nvSpPr>
          <p:spPr>
            <a:xfrm>
              <a:off x="1512628" y="2882113"/>
              <a:ext cx="651140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宋体" panose="02010600030101010101" pitchFamily="2" charset="-122"/>
                </a:rPr>
                <a:t>3 4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67" name="矩形 66"/>
            <p:cNvSpPr/>
            <p:nvPr/>
          </p:nvSpPr>
          <p:spPr>
            <a:xfrm>
              <a:off x="2135717" y="1821766"/>
              <a:ext cx="34015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宋体" panose="02010600030101010101" pitchFamily="2" charset="-122"/>
                </a:rPr>
                <a:t>6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68" name="Line 4"/>
            <p:cNvSpPr>
              <a:spLocks noChangeShapeType="1"/>
            </p:cNvSpPr>
            <p:nvPr/>
          </p:nvSpPr>
          <p:spPr bwMode="auto">
            <a:xfrm>
              <a:off x="1281726" y="3610614"/>
              <a:ext cx="184150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70" name="椭圆 69"/>
            <p:cNvSpPr/>
            <p:nvPr/>
          </p:nvSpPr>
          <p:spPr>
            <a:xfrm>
              <a:off x="2093675" y="2142717"/>
              <a:ext cx="68580" cy="68580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endParaRPr>
            </a:p>
          </p:txBody>
        </p:sp>
        <p:sp>
          <p:nvSpPr>
            <p:cNvPr id="72" name="矩形 71"/>
            <p:cNvSpPr/>
            <p:nvPr/>
          </p:nvSpPr>
          <p:spPr>
            <a:xfrm>
              <a:off x="2155122" y="2902173"/>
              <a:ext cx="34015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宋体" panose="02010600030101010101" pitchFamily="2" charset="-122"/>
                </a:rPr>
                <a:t>2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3" name="矩形 72"/>
            <p:cNvSpPr/>
            <p:nvPr/>
          </p:nvSpPr>
          <p:spPr>
            <a:xfrm>
              <a:off x="2431025" y="1823480"/>
              <a:ext cx="184731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74" name="矩形 73"/>
            <p:cNvSpPr/>
            <p:nvPr/>
          </p:nvSpPr>
          <p:spPr>
            <a:xfrm>
              <a:off x="2173752" y="3562590"/>
              <a:ext cx="35083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宋体" panose="02010600030101010101" pitchFamily="2" charset="-122"/>
                </a:rPr>
                <a:t>0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81" name="矩形 80"/>
            <p:cNvSpPr/>
            <p:nvPr/>
          </p:nvSpPr>
          <p:spPr>
            <a:xfrm>
              <a:off x="1512691" y="3216727"/>
              <a:ext cx="806631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宋体" panose="02010600030101010101" pitchFamily="2" charset="-122"/>
                </a:rPr>
                <a:t>3 4 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3" name="矩形 2"/>
            <p:cNvSpPr/>
            <p:nvPr/>
          </p:nvSpPr>
          <p:spPr>
            <a:xfrm>
              <a:off x="2154791" y="3225720"/>
              <a:ext cx="34015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宋体" panose="02010600030101010101" pitchFamily="2" charset="-122"/>
                </a:rPr>
                <a:t>2</a:t>
              </a:r>
              <a:endParaRPr lang="zh-CN" altLang="en-US" dirty="0"/>
            </a:p>
          </p:txBody>
        </p:sp>
      </p:grpSp>
      <p:sp>
        <p:nvSpPr>
          <p:cNvPr id="82" name="矩形 81"/>
          <p:cNvSpPr/>
          <p:nvPr/>
        </p:nvSpPr>
        <p:spPr>
          <a:xfrm>
            <a:off x="2903876" y="1403351"/>
            <a:ext cx="67260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1.6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5364088" y="1999228"/>
            <a:ext cx="2520280" cy="2609073"/>
            <a:chOff x="5364088" y="1999228"/>
            <a:chExt cx="2520280" cy="2609073"/>
          </a:xfrm>
        </p:grpSpPr>
        <p:sp>
          <p:nvSpPr>
            <p:cNvPr id="87" name="矩形 86"/>
            <p:cNvSpPr/>
            <p:nvPr/>
          </p:nvSpPr>
          <p:spPr>
            <a:xfrm>
              <a:off x="6252540" y="2010141"/>
              <a:ext cx="34015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宋体" panose="02010600030101010101" pitchFamily="2" charset="-122"/>
                </a:rPr>
                <a:t>1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91" name="矩形 90"/>
            <p:cNvSpPr/>
            <p:nvPr/>
          </p:nvSpPr>
          <p:spPr>
            <a:xfrm>
              <a:off x="6559239" y="2010140"/>
              <a:ext cx="34015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宋体" panose="02010600030101010101" pitchFamily="2" charset="-122"/>
                </a:rPr>
                <a:t>6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95" name="矩形 94"/>
            <p:cNvSpPr/>
            <p:nvPr/>
          </p:nvSpPr>
          <p:spPr>
            <a:xfrm>
              <a:off x="7177302" y="1999228"/>
              <a:ext cx="184731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5364088" y="2024471"/>
              <a:ext cx="2520280" cy="2583830"/>
              <a:chOff x="5364088" y="2024471"/>
              <a:chExt cx="2520280" cy="2583830"/>
            </a:xfrm>
          </p:grpSpPr>
          <p:grpSp>
            <p:nvGrpSpPr>
              <p:cNvPr id="84" name="Group 35"/>
              <p:cNvGrpSpPr/>
              <p:nvPr/>
            </p:nvGrpSpPr>
            <p:grpSpPr bwMode="auto">
              <a:xfrm>
                <a:off x="5861893" y="2442360"/>
                <a:ext cx="2022475" cy="325438"/>
                <a:chOff x="-594" y="2743"/>
                <a:chExt cx="1274" cy="205"/>
              </a:xfrm>
            </p:grpSpPr>
            <p:sp>
              <p:nvSpPr>
                <p:cNvPr id="99" name="Line 4"/>
                <p:cNvSpPr>
                  <a:spLocks noChangeShapeType="1"/>
                </p:cNvSpPr>
                <p:nvPr/>
              </p:nvSpPr>
              <p:spPr bwMode="auto">
                <a:xfrm>
                  <a:off x="-480" y="2743"/>
                  <a:ext cx="1160" cy="0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6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楷体" panose="02010609060101010101" pitchFamily="49" charset="-122"/>
                    <a:ea typeface="楷体" panose="02010609060101010101" pitchFamily="49" charset="-122"/>
                    <a:cs typeface="+mn-cs"/>
                  </a:endParaRPr>
                </a:p>
              </p:txBody>
            </p:sp>
            <p:sp>
              <p:nvSpPr>
                <p:cNvPr id="100" name="Arc 5"/>
                <p:cNvSpPr/>
                <p:nvPr/>
              </p:nvSpPr>
              <p:spPr bwMode="auto">
                <a:xfrm rot="9276134" flipH="1">
                  <a:off x="-594" y="2758"/>
                  <a:ext cx="158" cy="190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19050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rot="10800000"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6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楷体" panose="02010609060101010101" pitchFamily="49" charset="-122"/>
                    <a:ea typeface="楷体" panose="02010609060101010101" pitchFamily="49" charset="-122"/>
                    <a:cs typeface="+mn-cs"/>
                  </a:endParaRPr>
                </a:p>
              </p:txBody>
            </p:sp>
          </p:grpSp>
          <p:sp>
            <p:nvSpPr>
              <p:cNvPr id="85" name="矩形 84"/>
              <p:cNvSpPr/>
              <p:nvPr/>
            </p:nvSpPr>
            <p:spPr>
              <a:xfrm>
                <a:off x="6259220" y="2348246"/>
                <a:ext cx="962123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lang="en-US" altLang="zh-CN" sz="2400" b="1" dirty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8 0.5</a:t>
                </a:r>
                <a:endPara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endParaRPr>
              </a:p>
            </p:txBody>
          </p:sp>
          <p:sp>
            <p:nvSpPr>
              <p:cNvPr id="86" name="矩形 85"/>
              <p:cNvSpPr/>
              <p:nvPr/>
            </p:nvSpPr>
            <p:spPr>
              <a:xfrm>
                <a:off x="5364088" y="2336660"/>
                <a:ext cx="651140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楷体" panose="02010609060101010101" pitchFamily="49" charset="-122"/>
                    <a:ea typeface="楷体" panose="02010609060101010101" pitchFamily="49" charset="-122"/>
                    <a:cs typeface="宋体" panose="02010600030101010101" pitchFamily="2" charset="-122"/>
                  </a:rPr>
                  <a:t>0.5</a:t>
                </a:r>
                <a:endPara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endParaRPr>
              </a:p>
            </p:txBody>
          </p:sp>
          <p:sp>
            <p:nvSpPr>
              <p:cNvPr id="88" name="矩形 87"/>
              <p:cNvSpPr/>
              <p:nvPr/>
            </p:nvSpPr>
            <p:spPr>
              <a:xfrm>
                <a:off x="6259220" y="2643758"/>
                <a:ext cx="806631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楷体" panose="02010609060101010101" pitchFamily="49" charset="-122"/>
                    <a:ea typeface="楷体" panose="02010609060101010101" pitchFamily="49" charset="-122"/>
                    <a:cs typeface="宋体" panose="02010600030101010101" pitchFamily="2" charset="-122"/>
                  </a:rPr>
                  <a:t>5   </a:t>
                </a:r>
                <a:endPara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endParaRPr>
              </a:p>
            </p:txBody>
          </p:sp>
          <p:sp>
            <p:nvSpPr>
              <p:cNvPr id="89" name="Line 4"/>
              <p:cNvSpPr>
                <a:spLocks noChangeShapeType="1"/>
              </p:cNvSpPr>
              <p:nvPr/>
            </p:nvSpPr>
            <p:spPr bwMode="auto">
              <a:xfrm>
                <a:off x="6042868" y="3062075"/>
                <a:ext cx="1841500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endParaRPr>
              </a:p>
            </p:txBody>
          </p:sp>
          <p:sp>
            <p:nvSpPr>
              <p:cNvPr id="90" name="矩形 89"/>
              <p:cNvSpPr/>
              <p:nvPr/>
            </p:nvSpPr>
            <p:spPr>
              <a:xfrm>
                <a:off x="6258905" y="2969561"/>
                <a:ext cx="651140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楷体" panose="02010609060101010101" pitchFamily="49" charset="-122"/>
                    <a:ea typeface="楷体" panose="02010609060101010101" pitchFamily="49" charset="-122"/>
                    <a:cs typeface="宋体" panose="02010600030101010101" pitchFamily="2" charset="-122"/>
                  </a:rPr>
                  <a:t>3 0</a:t>
                </a:r>
                <a:endPara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endParaRPr>
              </a:p>
            </p:txBody>
          </p:sp>
          <p:sp>
            <p:nvSpPr>
              <p:cNvPr id="92" name="Line 4"/>
              <p:cNvSpPr>
                <a:spLocks noChangeShapeType="1"/>
              </p:cNvSpPr>
              <p:nvPr/>
            </p:nvSpPr>
            <p:spPr bwMode="auto">
              <a:xfrm>
                <a:off x="6028003" y="3635578"/>
                <a:ext cx="1841500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endParaRPr>
              </a:p>
            </p:txBody>
          </p:sp>
          <p:sp>
            <p:nvSpPr>
              <p:cNvPr id="93" name="椭圆 92"/>
              <p:cNvSpPr/>
              <p:nvPr/>
            </p:nvSpPr>
            <p:spPr>
              <a:xfrm>
                <a:off x="6839952" y="2318465"/>
                <a:ext cx="68580" cy="685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宋体" panose="02010600030101010101" pitchFamily="2" charset="-122"/>
                </a:endParaRPr>
              </a:p>
            </p:txBody>
          </p:sp>
          <p:sp>
            <p:nvSpPr>
              <p:cNvPr id="96" name="矩形 95"/>
              <p:cNvSpPr/>
              <p:nvPr/>
            </p:nvSpPr>
            <p:spPr>
              <a:xfrm>
                <a:off x="6920029" y="3550245"/>
                <a:ext cx="350836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楷体" panose="02010609060101010101" pitchFamily="49" charset="-122"/>
                    <a:ea typeface="楷体" panose="02010609060101010101" pitchFamily="49" charset="-122"/>
                    <a:cs typeface="宋体" panose="02010600030101010101" pitchFamily="2" charset="-122"/>
                  </a:rPr>
                  <a:t>5</a:t>
                </a:r>
                <a:endPara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endParaRPr>
              </a:p>
            </p:txBody>
          </p:sp>
          <p:sp>
            <p:nvSpPr>
              <p:cNvPr id="97" name="矩形 96"/>
              <p:cNvSpPr/>
              <p:nvPr/>
            </p:nvSpPr>
            <p:spPr>
              <a:xfrm>
                <a:off x="6258968" y="3245921"/>
                <a:ext cx="806631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楷体" panose="02010609060101010101" pitchFamily="49" charset="-122"/>
                    <a:ea typeface="楷体" panose="02010609060101010101" pitchFamily="49" charset="-122"/>
                    <a:cs typeface="宋体" panose="02010600030101010101" pitchFamily="2" charset="-122"/>
                  </a:rPr>
                  <a:t>3 0 </a:t>
                </a:r>
                <a:endPara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endParaRPr>
              </a:p>
            </p:txBody>
          </p:sp>
          <p:sp>
            <p:nvSpPr>
              <p:cNvPr id="101" name="矩形 100"/>
              <p:cNvSpPr/>
              <p:nvPr/>
            </p:nvSpPr>
            <p:spPr>
              <a:xfrm>
                <a:off x="6876586" y="2024471"/>
                <a:ext cx="340158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楷体" panose="02010609060101010101" pitchFamily="49" charset="-122"/>
                    <a:ea typeface="楷体" panose="02010609060101010101" pitchFamily="49" charset="-122"/>
                    <a:cs typeface="宋体" panose="02010600030101010101" pitchFamily="2" charset="-122"/>
                  </a:rPr>
                  <a:t>1</a:t>
                </a:r>
                <a:endPara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endParaRPr>
              </a:p>
            </p:txBody>
          </p:sp>
          <p:sp>
            <p:nvSpPr>
              <p:cNvPr id="102" name="矩形 101"/>
              <p:cNvSpPr/>
              <p:nvPr/>
            </p:nvSpPr>
            <p:spPr>
              <a:xfrm>
                <a:off x="6920029" y="3821299"/>
                <a:ext cx="350836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楷体" panose="02010609060101010101" pitchFamily="49" charset="-122"/>
                    <a:ea typeface="楷体" panose="02010609060101010101" pitchFamily="49" charset="-122"/>
                    <a:cs typeface="宋体" panose="02010600030101010101" pitchFamily="2" charset="-122"/>
                  </a:rPr>
                  <a:t>5</a:t>
                </a:r>
                <a:endPara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endParaRPr>
              </a:p>
            </p:txBody>
          </p:sp>
          <p:sp>
            <p:nvSpPr>
              <p:cNvPr id="103" name="Line 4"/>
              <p:cNvSpPr>
                <a:spLocks noChangeShapeType="1"/>
              </p:cNvSpPr>
              <p:nvPr/>
            </p:nvSpPr>
            <p:spPr bwMode="auto">
              <a:xfrm>
                <a:off x="6015228" y="4227934"/>
                <a:ext cx="1841500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endParaRPr>
              </a:p>
            </p:txBody>
          </p:sp>
          <p:sp>
            <p:nvSpPr>
              <p:cNvPr id="104" name="矩形 103"/>
              <p:cNvSpPr/>
              <p:nvPr/>
            </p:nvSpPr>
            <p:spPr>
              <a:xfrm>
                <a:off x="6920029" y="4146636"/>
                <a:ext cx="350836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楷体" panose="02010609060101010101" pitchFamily="49" charset="-122"/>
                    <a:ea typeface="楷体" panose="02010609060101010101" pitchFamily="49" charset="-122"/>
                    <a:cs typeface="宋体" panose="02010600030101010101" pitchFamily="2" charset="-122"/>
                  </a:rPr>
                  <a:t>0</a:t>
                </a:r>
                <a:endPara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endParaRPr>
              </a:p>
            </p:txBody>
          </p:sp>
        </p:grpSp>
      </p:grpSp>
      <p:sp>
        <p:nvSpPr>
          <p:cNvPr id="105" name="矩形 104"/>
          <p:cNvSpPr/>
          <p:nvPr/>
        </p:nvSpPr>
        <p:spPr>
          <a:xfrm>
            <a:off x="7548063" y="1412314"/>
            <a:ext cx="8625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1.61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" grpId="0"/>
      <p:bldP spid="82" grpId="0"/>
      <p:bldP spid="10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/>
        </p:nvGrpSpPr>
        <p:grpSpPr>
          <a:xfrm>
            <a:off x="192083" y="439395"/>
            <a:ext cx="2266689" cy="561692"/>
            <a:chOff x="192083" y="439395"/>
            <a:chExt cx="2266689" cy="561692"/>
          </a:xfrm>
        </p:grpSpPr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2083" y="479078"/>
              <a:ext cx="366860" cy="456339"/>
            </a:xfrm>
            <a:prstGeom prst="rect">
              <a:avLst/>
            </a:prstGeom>
          </p:spPr>
        </p:pic>
        <p:sp>
          <p:nvSpPr>
            <p:cNvPr id="29" name="文本框 14"/>
            <p:cNvSpPr txBox="1"/>
            <p:nvPr/>
          </p:nvSpPr>
          <p:spPr>
            <a:xfrm>
              <a:off x="611560" y="439395"/>
              <a:ext cx="1847212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知识梳理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sp>
        <p:nvSpPr>
          <p:cNvPr id="32" name="TextBox 12"/>
          <p:cNvSpPr txBox="1">
            <a:spLocks noChangeArrowheads="1"/>
          </p:cNvSpPr>
          <p:nvPr/>
        </p:nvSpPr>
        <p:spPr bwMode="auto">
          <a:xfrm>
            <a:off x="1158153" y="2136435"/>
            <a:ext cx="2088232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小数除法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左大括号 1"/>
          <p:cNvSpPr/>
          <p:nvPr/>
        </p:nvSpPr>
        <p:spPr>
          <a:xfrm>
            <a:off x="2570586" y="1117769"/>
            <a:ext cx="504056" cy="2962881"/>
          </a:xfrm>
          <a:prstGeom prst="leftBrace">
            <a:avLst>
              <a:gd name="adj1" fmla="val 110714"/>
              <a:gd name="adj2" fmla="val 50000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TextBox 12"/>
          <p:cNvSpPr txBox="1">
            <a:spLocks noChangeArrowheads="1"/>
          </p:cNvSpPr>
          <p:nvPr/>
        </p:nvSpPr>
        <p:spPr bwMode="auto">
          <a:xfrm>
            <a:off x="3114754" y="781796"/>
            <a:ext cx="3890701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除数是整数的小数除法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TextBox 12"/>
          <p:cNvSpPr txBox="1">
            <a:spLocks noChangeArrowheads="1"/>
          </p:cNvSpPr>
          <p:nvPr/>
        </p:nvSpPr>
        <p:spPr bwMode="auto">
          <a:xfrm>
            <a:off x="3114754" y="1427782"/>
            <a:ext cx="2674486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一个数除以小数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TextBox 12"/>
          <p:cNvSpPr txBox="1">
            <a:spLocks noChangeArrowheads="1"/>
          </p:cNvSpPr>
          <p:nvPr/>
        </p:nvSpPr>
        <p:spPr bwMode="auto">
          <a:xfrm>
            <a:off x="3074642" y="2012478"/>
            <a:ext cx="4334345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商的近似数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3114754" y="2698974"/>
            <a:ext cx="4334345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循环小数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2"/>
          <p:cNvSpPr txBox="1">
            <a:spLocks noChangeArrowheads="1"/>
          </p:cNvSpPr>
          <p:nvPr/>
        </p:nvSpPr>
        <p:spPr bwMode="auto">
          <a:xfrm>
            <a:off x="3114754" y="3385470"/>
            <a:ext cx="5388215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用“进一法”和“去尾法”解决问题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2"/>
          <p:cNvSpPr txBox="1">
            <a:spLocks noChangeArrowheads="1"/>
          </p:cNvSpPr>
          <p:nvPr/>
        </p:nvSpPr>
        <p:spPr bwMode="auto">
          <a:xfrm>
            <a:off x="3114753" y="3940674"/>
            <a:ext cx="5388215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小数四则混合运算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6" grpId="0"/>
      <p:bldP spid="37" grpId="0"/>
      <p:bldP spid="13" grpId="0"/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Box 12"/>
          <p:cNvSpPr txBox="1">
            <a:spLocks noChangeArrowheads="1"/>
          </p:cNvSpPr>
          <p:nvPr/>
        </p:nvSpPr>
        <p:spPr bwMode="auto">
          <a:xfrm>
            <a:off x="2951820" y="768437"/>
            <a:ext cx="3852428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除数是整数的小数除法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B0F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9132" y="2760477"/>
            <a:ext cx="1115355" cy="1667671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3238837" y="1347410"/>
            <a:ext cx="189346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4.0 6 ÷ 5=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5128904" y="1350952"/>
            <a:ext cx="96212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0.812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grpSp>
        <p:nvGrpSpPr>
          <p:cNvPr id="31" name="Group 35"/>
          <p:cNvGrpSpPr/>
          <p:nvPr/>
        </p:nvGrpSpPr>
        <p:grpSpPr bwMode="auto">
          <a:xfrm>
            <a:off x="3495773" y="2237245"/>
            <a:ext cx="2022475" cy="325438"/>
            <a:chOff x="-594" y="2743"/>
            <a:chExt cx="1274" cy="205"/>
          </a:xfrm>
        </p:grpSpPr>
        <p:sp>
          <p:nvSpPr>
            <p:cNvPr id="32" name="Line 4"/>
            <p:cNvSpPr>
              <a:spLocks noChangeShapeType="1"/>
            </p:cNvSpPr>
            <p:nvPr/>
          </p:nvSpPr>
          <p:spPr bwMode="auto">
            <a:xfrm>
              <a:off x="-480" y="2743"/>
              <a:ext cx="116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33" name="Arc 5"/>
            <p:cNvSpPr/>
            <p:nvPr/>
          </p:nvSpPr>
          <p:spPr bwMode="auto">
            <a:xfrm rot="9276134" flipH="1">
              <a:off x="-594" y="2758"/>
              <a:ext cx="158" cy="190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lnTo>
                    <a:pt x="-1" y="0"/>
                  </a:lnTo>
                  <a:close/>
                </a:path>
              </a:pathLst>
            </a:cu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rot="10800000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34" name="矩形 33"/>
          <p:cNvSpPr/>
          <p:nvPr/>
        </p:nvSpPr>
        <p:spPr>
          <a:xfrm>
            <a:off x="3893100" y="2143131"/>
            <a:ext cx="127310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4 . 0 6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3219064" y="2131545"/>
            <a:ext cx="34015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5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3893100" y="1792399"/>
            <a:ext cx="34015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0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3893100" y="2526943"/>
            <a:ext cx="127310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4   0  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38" name="Line 4"/>
          <p:cNvSpPr>
            <a:spLocks noChangeShapeType="1"/>
          </p:cNvSpPr>
          <p:nvPr/>
        </p:nvSpPr>
        <p:spPr bwMode="auto">
          <a:xfrm>
            <a:off x="3676748" y="2945260"/>
            <a:ext cx="18415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4812537" y="2844616"/>
            <a:ext cx="34015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6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4515874" y="1792399"/>
            <a:ext cx="34015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8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43" name="Line 4"/>
          <p:cNvSpPr>
            <a:spLocks noChangeShapeType="1"/>
          </p:cNvSpPr>
          <p:nvPr/>
        </p:nvSpPr>
        <p:spPr bwMode="auto">
          <a:xfrm>
            <a:off x="3661883" y="3581247"/>
            <a:ext cx="18415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4804285" y="3492688"/>
            <a:ext cx="34015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1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45" name="椭圆 44"/>
          <p:cNvSpPr/>
          <p:nvPr/>
        </p:nvSpPr>
        <p:spPr>
          <a:xfrm>
            <a:off x="4291289" y="2445613"/>
            <a:ext cx="68580" cy="68580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4260433" y="2010137"/>
            <a:ext cx="160020" cy="571500"/>
          </a:xfrm>
          <a:prstGeom prst="rect">
            <a:avLst/>
          </a:prstGeom>
          <a:noFill/>
          <a:ln w="19050"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803635" y="3132648"/>
            <a:ext cx="34015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5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4811182" y="1794113"/>
            <a:ext cx="34015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1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5163643" y="3502783"/>
            <a:ext cx="35083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0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096606" y="1790571"/>
            <a:ext cx="34015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2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4803635" y="3770096"/>
            <a:ext cx="700521" cy="478562"/>
            <a:chOff x="4423045" y="4037404"/>
            <a:chExt cx="700521" cy="478562"/>
          </a:xfrm>
        </p:grpSpPr>
        <p:sp>
          <p:nvSpPr>
            <p:cNvPr id="47" name="矩形 46"/>
            <p:cNvSpPr/>
            <p:nvPr/>
          </p:nvSpPr>
          <p:spPr>
            <a:xfrm>
              <a:off x="4423045" y="4037404"/>
              <a:ext cx="34015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宋体" panose="02010600030101010101" pitchFamily="2" charset="-122"/>
                </a:rPr>
                <a:t>1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3" name="矩形 2"/>
            <p:cNvSpPr/>
            <p:nvPr/>
          </p:nvSpPr>
          <p:spPr>
            <a:xfrm>
              <a:off x="4783408" y="4054301"/>
              <a:ext cx="34015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宋体" panose="02010600030101010101" pitchFamily="2" charset="-122"/>
                </a:rPr>
                <a:t>0</a:t>
              </a:r>
              <a:endParaRPr lang="zh-CN" altLang="en-US" sz="2400" dirty="0"/>
            </a:p>
          </p:txBody>
        </p:sp>
      </p:grpSp>
      <p:sp>
        <p:nvSpPr>
          <p:cNvPr id="48" name="Line 4"/>
          <p:cNvSpPr>
            <a:spLocks noChangeShapeType="1"/>
          </p:cNvSpPr>
          <p:nvPr/>
        </p:nvSpPr>
        <p:spPr bwMode="auto">
          <a:xfrm>
            <a:off x="3690937" y="4196452"/>
            <a:ext cx="18415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5168614" y="4124444"/>
            <a:ext cx="34015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0</a:t>
            </a:r>
            <a:endParaRPr lang="zh-CN" alt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3.05556E-6 -2.96296E-6 L -3.05556E-6 -0.07222 " pathEditMode="relative" rAng="0" ptsTypes="AA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64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1.23457E-6 L 3.33333E-6 -0.07778 " pathEditMode="relative" rAng="0" ptsTypes="AA">
                                      <p:cBhvr>
                                        <p:cTn id="4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8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"/>
                            </p:stCondLst>
                            <p:childTnLst>
                              <p:par>
                                <p:cTn id="5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3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0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4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4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8" grpId="0"/>
      <p:bldP spid="25" grpId="0"/>
      <p:bldP spid="34" grpId="0"/>
      <p:bldP spid="35" grpId="0"/>
      <p:bldP spid="36" grpId="0"/>
      <p:bldP spid="37" grpId="0"/>
      <p:bldP spid="38" grpId="0" animBg="1"/>
      <p:bldP spid="40" grpId="0"/>
      <p:bldP spid="41" grpId="0"/>
      <p:bldP spid="43" grpId="0" animBg="1"/>
      <p:bldP spid="44" grpId="0"/>
      <p:bldP spid="45" grpId="0" animBg="1"/>
      <p:bldP spid="45" grpId="1" animBg="1"/>
      <p:bldP spid="46" grpId="0" animBg="1"/>
      <p:bldP spid="2" grpId="0"/>
      <p:bldP spid="26" grpId="0"/>
      <p:bldP spid="27" grpId="0"/>
      <p:bldP spid="29" grpId="0"/>
      <p:bldP spid="48" grpId="0" animBg="1"/>
      <p:bldP spid="4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12"/>
          <p:cNvSpPr txBox="1">
            <a:spLocks noChangeArrowheads="1"/>
          </p:cNvSpPr>
          <p:nvPr/>
        </p:nvSpPr>
        <p:spPr bwMode="auto">
          <a:xfrm>
            <a:off x="2951820" y="768437"/>
            <a:ext cx="3852428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>
              <a:defRPr/>
            </a:pPr>
            <a:r>
              <a:rPr lang="zh-CN" altLang="en-US" sz="2400" b="1" dirty="0">
                <a:solidFill>
                  <a:srgbClr val="00B0F0"/>
                </a:solidFill>
                <a:latin typeface="宋体" panose="02010600030101010101" pitchFamily="2" charset="-122"/>
              </a:rPr>
              <a:t>除数是整数的小数除法</a:t>
            </a:r>
            <a:endParaRPr lang="zh-CN" altLang="en-US" sz="2400" b="1" dirty="0">
              <a:solidFill>
                <a:srgbClr val="00B0F0"/>
              </a:solidFill>
              <a:latin typeface="宋体" panose="02010600030101010101" pitchFamily="2" charset="-122"/>
            </a:endParaRPr>
          </a:p>
        </p:txBody>
      </p:sp>
      <p:sp>
        <p:nvSpPr>
          <p:cNvPr id="68" name="圆角矩形 39"/>
          <p:cNvSpPr/>
          <p:nvPr/>
        </p:nvSpPr>
        <p:spPr>
          <a:xfrm>
            <a:off x="1115616" y="1825085"/>
            <a:ext cx="6895628" cy="1970801"/>
          </a:xfrm>
          <a:prstGeom prst="roundRect">
            <a:avLst>
              <a:gd name="adj" fmla="val 11208"/>
            </a:avLst>
          </a:prstGeom>
          <a:noFill/>
          <a:ln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1147375" y="1961875"/>
            <a:ext cx="364700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r>
              <a:rPr lang="en-US" altLang="zh-CN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1.</a:t>
            </a: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按照</a:t>
            </a:r>
            <a:r>
              <a:rPr lang="zh-CN" altLang="en-US" sz="2000" b="1" dirty="0">
                <a:solidFill>
                  <a:srgbClr val="FF5228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整数</a:t>
            </a: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除法的法则去除。</a:t>
            </a:r>
            <a:endParaRPr lang="en-US" altLang="zh-CN" sz="2000" b="1" dirty="0">
              <a:solidFill>
                <a:schemeClr val="tx1">
                  <a:lumMod val="85000"/>
                  <a:lumOff val="1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1130163" y="2386215"/>
            <a:ext cx="533136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r>
              <a:rPr lang="en-US" altLang="zh-CN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2.</a:t>
            </a: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商的小数点要和被除数的</a:t>
            </a:r>
            <a:r>
              <a:rPr lang="zh-CN" altLang="en-US" sz="2000" b="1" dirty="0">
                <a:solidFill>
                  <a:srgbClr val="FF4F25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小数点对齐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。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1115615" y="3235113"/>
            <a:ext cx="689562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r>
              <a:rPr lang="en-US" altLang="zh-CN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4.</a:t>
            </a: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除到被除数的末尾</a:t>
            </a:r>
            <a:r>
              <a:rPr lang="zh-CN" altLang="en-US" sz="2000" b="1" dirty="0">
                <a:solidFill>
                  <a:srgbClr val="FF5228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仍有余数</a:t>
            </a: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，就在余数后面</a:t>
            </a:r>
            <a:r>
              <a:rPr lang="zh-CN" altLang="en-US" sz="2000" b="1" dirty="0">
                <a:solidFill>
                  <a:srgbClr val="FF5228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添</a:t>
            </a:r>
            <a:r>
              <a:rPr lang="en-US" altLang="zh-CN" sz="2000" b="1" dirty="0">
                <a:solidFill>
                  <a:srgbClr val="FF5228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0</a:t>
            </a: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再</a:t>
            </a:r>
            <a:r>
              <a:rPr lang="zh-CN" altLang="en-US" sz="2000" b="1" dirty="0">
                <a:solidFill>
                  <a:srgbClr val="FF5228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继续除</a:t>
            </a: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。</a:t>
            </a:r>
            <a:endParaRPr lang="zh-CN" altLang="en-US" sz="2000" b="1" dirty="0">
              <a:solidFill>
                <a:schemeClr val="tx1">
                  <a:lumMod val="85000"/>
                  <a:lumOff val="1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1115616" y="2795621"/>
            <a:ext cx="777427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r>
              <a:rPr lang="en-US" altLang="zh-CN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3.</a:t>
            </a: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小数的整数部分</a:t>
            </a:r>
            <a:r>
              <a:rPr lang="zh-CN" altLang="en-US" sz="2000" b="1" dirty="0">
                <a:solidFill>
                  <a:srgbClr val="FF5228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不够除</a:t>
            </a:r>
            <a:r>
              <a:rPr lang="en-US" altLang="zh-CN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,</a:t>
            </a: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商</a:t>
            </a:r>
            <a:r>
              <a:rPr lang="en-US" altLang="zh-CN" sz="2000" b="1" dirty="0">
                <a:solidFill>
                  <a:srgbClr val="FF5228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0</a:t>
            </a: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占位</a:t>
            </a:r>
            <a:r>
              <a:rPr lang="en-US" altLang="zh-CN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,</a:t>
            </a: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点上小数点后继续除。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1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Box 12"/>
          <p:cNvSpPr txBox="1">
            <a:spLocks noChangeArrowheads="1"/>
          </p:cNvSpPr>
          <p:nvPr/>
        </p:nvSpPr>
        <p:spPr bwMode="auto">
          <a:xfrm>
            <a:off x="3433486" y="759666"/>
            <a:ext cx="3852428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>
              <a:defRPr/>
            </a:pPr>
            <a:r>
              <a:rPr lang="zh-CN" altLang="en-US" sz="2400" b="1" dirty="0">
                <a:solidFill>
                  <a:srgbClr val="00B0F0"/>
                </a:solidFill>
                <a:latin typeface="宋体" panose="02010600030101010101" pitchFamily="2" charset="-122"/>
              </a:rPr>
              <a:t>一个数除以小数</a:t>
            </a:r>
            <a:endParaRPr lang="zh-CN" altLang="en-US" sz="2400" b="1" dirty="0">
              <a:solidFill>
                <a:srgbClr val="00B0F0"/>
              </a:solidFill>
              <a:latin typeface="宋体" panose="02010600030101010101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6480" y="2503171"/>
            <a:ext cx="1115355" cy="1667671"/>
          </a:xfrm>
          <a:prstGeom prst="rect">
            <a:avLst/>
          </a:prstGeom>
        </p:spPr>
      </p:pic>
      <p:sp>
        <p:nvSpPr>
          <p:cNvPr id="47" name="矩形 46"/>
          <p:cNvSpPr/>
          <p:nvPr/>
        </p:nvSpPr>
        <p:spPr>
          <a:xfrm>
            <a:off x="3238837" y="1347410"/>
            <a:ext cx="23599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12.6 ÷ 0.28 =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771800" y="2173406"/>
            <a:ext cx="2746448" cy="470352"/>
            <a:chOff x="2771800" y="2173406"/>
            <a:chExt cx="2746448" cy="470352"/>
          </a:xfrm>
        </p:grpSpPr>
        <p:grpSp>
          <p:nvGrpSpPr>
            <p:cNvPr id="48" name="Group 35"/>
            <p:cNvGrpSpPr/>
            <p:nvPr/>
          </p:nvGrpSpPr>
          <p:grpSpPr bwMode="auto">
            <a:xfrm>
              <a:off x="3495773" y="2237245"/>
              <a:ext cx="2022475" cy="325438"/>
              <a:chOff x="-594" y="2743"/>
              <a:chExt cx="1274" cy="205"/>
            </a:xfrm>
          </p:grpSpPr>
          <p:sp>
            <p:nvSpPr>
              <p:cNvPr id="49" name="Line 4"/>
              <p:cNvSpPr>
                <a:spLocks noChangeShapeType="1"/>
              </p:cNvSpPr>
              <p:nvPr/>
            </p:nvSpPr>
            <p:spPr bwMode="auto">
              <a:xfrm>
                <a:off x="-480" y="2743"/>
                <a:ext cx="1160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endParaRPr>
              </a:p>
            </p:txBody>
          </p:sp>
          <p:sp>
            <p:nvSpPr>
              <p:cNvPr id="50" name="Arc 5"/>
              <p:cNvSpPr/>
              <p:nvPr/>
            </p:nvSpPr>
            <p:spPr bwMode="auto">
              <a:xfrm rot="9276134" flipH="1">
                <a:off x="-594" y="2758"/>
                <a:ext cx="158" cy="190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lnTo>
                      <a:pt x="-1" y="0"/>
                    </a:lnTo>
                    <a:close/>
                  </a:path>
                </a:pathLst>
              </a:custGeom>
              <a:noFill/>
              <a:ln w="190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rot="10800000" wrap="none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endParaRPr>
              </a:p>
            </p:txBody>
          </p:sp>
        </p:grpSp>
        <p:sp>
          <p:nvSpPr>
            <p:cNvPr id="51" name="矩形 50"/>
            <p:cNvSpPr/>
            <p:nvPr/>
          </p:nvSpPr>
          <p:spPr>
            <a:xfrm>
              <a:off x="3758557" y="2182093"/>
              <a:ext cx="1117614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宋体" panose="02010600030101010101" pitchFamily="2" charset="-122"/>
                </a:rPr>
                <a:t>1 2 .6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52" name="矩形 51"/>
            <p:cNvSpPr/>
            <p:nvPr/>
          </p:nvSpPr>
          <p:spPr>
            <a:xfrm>
              <a:off x="2771800" y="2173406"/>
              <a:ext cx="806631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宋体" panose="02010600030101010101" pitchFamily="2" charset="-122"/>
                </a:rPr>
                <a:t>0.28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53" name="椭圆 52"/>
          <p:cNvSpPr/>
          <p:nvPr/>
        </p:nvSpPr>
        <p:spPr>
          <a:xfrm>
            <a:off x="4470571" y="2468881"/>
            <a:ext cx="68580" cy="68580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903024" y="2404504"/>
            <a:ext cx="30008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×</a:t>
            </a:r>
            <a:endParaRPr lang="zh-CN" altLang="en-US" sz="9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4857051" y="2204911"/>
            <a:ext cx="34015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5228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0</a:t>
            </a:r>
            <a:endParaRPr lang="zh-CN" altLang="en-US" sz="2400" dirty="0">
              <a:solidFill>
                <a:srgbClr val="FF5228"/>
              </a:solidFill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4350531" y="2402918"/>
            <a:ext cx="30008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×</a:t>
            </a:r>
            <a:endParaRPr lang="zh-CN" altLang="en-US" sz="9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4541365" y="1792328"/>
            <a:ext cx="34015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4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3754476" y="2542133"/>
            <a:ext cx="111761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1 1  2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59" name="Line 4"/>
          <p:cNvSpPr>
            <a:spLocks noChangeShapeType="1"/>
          </p:cNvSpPr>
          <p:nvPr/>
        </p:nvSpPr>
        <p:spPr bwMode="auto">
          <a:xfrm>
            <a:off x="3676748" y="3003798"/>
            <a:ext cx="18415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4050420" y="2947953"/>
            <a:ext cx="80663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1  4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4857051" y="2974181"/>
            <a:ext cx="34015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5228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0</a:t>
            </a:r>
            <a:endParaRPr lang="zh-CN" altLang="en-US" sz="2400" dirty="0">
              <a:solidFill>
                <a:srgbClr val="FF5228"/>
              </a:solidFill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4860032" y="1794059"/>
            <a:ext cx="34015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5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5" name="组合 64"/>
          <p:cNvGrpSpPr/>
          <p:nvPr/>
        </p:nvGrpSpPr>
        <p:grpSpPr>
          <a:xfrm>
            <a:off x="4050420" y="3291938"/>
            <a:ext cx="1146789" cy="487893"/>
            <a:chOff x="4202820" y="3100353"/>
            <a:chExt cx="1146789" cy="487893"/>
          </a:xfrm>
        </p:grpSpPr>
        <p:sp>
          <p:nvSpPr>
            <p:cNvPr id="63" name="矩形 62"/>
            <p:cNvSpPr/>
            <p:nvPr/>
          </p:nvSpPr>
          <p:spPr>
            <a:xfrm>
              <a:off x="4202820" y="3100353"/>
              <a:ext cx="806631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宋体" panose="02010600030101010101" pitchFamily="2" charset="-122"/>
                </a:rPr>
                <a:t>1  4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64" name="矩形 63"/>
            <p:cNvSpPr/>
            <p:nvPr/>
          </p:nvSpPr>
          <p:spPr>
            <a:xfrm>
              <a:off x="5009451" y="3126581"/>
              <a:ext cx="34015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宋体" panose="02010600030101010101" pitchFamily="2" charset="-122"/>
                </a:rPr>
                <a:t>0</a:t>
              </a:r>
              <a:endParaRPr lang="zh-CN" altLang="en-US" sz="2400" dirty="0"/>
            </a:p>
          </p:txBody>
        </p:sp>
      </p:grpSp>
      <p:sp>
        <p:nvSpPr>
          <p:cNvPr id="66" name="Line 4"/>
          <p:cNvSpPr>
            <a:spLocks noChangeShapeType="1"/>
          </p:cNvSpPr>
          <p:nvPr/>
        </p:nvSpPr>
        <p:spPr bwMode="auto">
          <a:xfrm>
            <a:off x="3676748" y="3753603"/>
            <a:ext cx="18415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4857051" y="3694261"/>
            <a:ext cx="34015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0</a:t>
            </a:r>
            <a:endParaRPr lang="zh-CN" altLang="en-US" sz="2400" dirty="0"/>
          </a:p>
        </p:txBody>
      </p:sp>
      <p:sp>
        <p:nvSpPr>
          <p:cNvPr id="68" name="矩形 67"/>
          <p:cNvSpPr/>
          <p:nvPr/>
        </p:nvSpPr>
        <p:spPr>
          <a:xfrm>
            <a:off x="5441835" y="1341937"/>
            <a:ext cx="4956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45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1.11111E-6 -2.09877E-6 L -1.11111E-6 -0.07222 " pathEditMode="relative" rAng="0" ptsTypes="AA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63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2.46914E-7 L 0.0408 2.46914E-7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31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63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08 2.46914E-7 L 0.07587 2.46914E-7 " pathEditMode="relative" rAng="0" ptsTypes="AA">
                                      <p:cBhvr>
                                        <p:cTn id="53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5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000"/>
                            </p:stCondLst>
                            <p:childTnLst>
                              <p:par>
                                <p:cTn id="55" presetID="10" presetClass="exit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000"/>
                            </p:stCondLst>
                            <p:childTnLst>
                              <p:par>
                                <p:cTn id="8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6" dur="5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2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47" grpId="0"/>
      <p:bldP spid="53" grpId="0" animBg="1"/>
      <p:bldP spid="53" grpId="1" animBg="1"/>
      <p:bldP spid="53" grpId="2" animBg="1"/>
      <p:bldP spid="53" grpId="3" animBg="1"/>
      <p:bldP spid="7" grpId="0"/>
      <p:bldP spid="54" grpId="0"/>
      <p:bldP spid="56" grpId="0"/>
      <p:bldP spid="57" grpId="0"/>
      <p:bldP spid="58" grpId="0"/>
      <p:bldP spid="59" grpId="0" animBg="1"/>
      <p:bldP spid="60" grpId="0"/>
      <p:bldP spid="61" grpId="0"/>
      <p:bldP spid="62" grpId="0"/>
      <p:bldP spid="66" grpId="0" animBg="1"/>
      <p:bldP spid="67" grpId="0"/>
      <p:bldP spid="6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12"/>
          <p:cNvSpPr txBox="1">
            <a:spLocks noChangeArrowheads="1"/>
          </p:cNvSpPr>
          <p:nvPr/>
        </p:nvSpPr>
        <p:spPr bwMode="auto">
          <a:xfrm>
            <a:off x="2951820" y="768437"/>
            <a:ext cx="3852428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除数是整数的小数除法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B0F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8" name="圆角矩形 39"/>
          <p:cNvSpPr/>
          <p:nvPr/>
        </p:nvSpPr>
        <p:spPr>
          <a:xfrm>
            <a:off x="1115616" y="1825085"/>
            <a:ext cx="6895628" cy="1970801"/>
          </a:xfrm>
          <a:prstGeom prst="roundRect">
            <a:avLst>
              <a:gd name="adj" fmla="val 11208"/>
            </a:avLst>
          </a:prstGeom>
          <a:noFill/>
          <a:ln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1147375" y="1961875"/>
            <a:ext cx="493679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1.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按</a:t>
            </a:r>
            <a:r>
              <a:rPr lang="zh-CN" altLang="en-US" sz="2000" b="1" dirty="0">
                <a:solidFill>
                  <a:prstClr val="black">
                    <a:lumMod val="85000"/>
                    <a:lumOff val="15000"/>
                  </a:prstClr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先</a:t>
            </a:r>
            <a:r>
              <a:rPr lang="zh-CN" altLang="en-US" sz="2000" b="1" dirty="0">
                <a:solidFill>
                  <a:srgbClr val="FF5228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移动除数的小数点</a:t>
            </a:r>
            <a:r>
              <a:rPr lang="zh-CN" altLang="en-US" sz="2000" b="1" dirty="0">
                <a:solidFill>
                  <a:prstClr val="black">
                    <a:lumMod val="85000"/>
                    <a:lumOff val="15000"/>
                  </a:prstClr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，使它变成</a:t>
            </a:r>
            <a:r>
              <a:rPr lang="zh-CN" altLang="en-US" sz="2000" b="1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整数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。</a:t>
            </a:r>
            <a:endParaRPr kumimoji="0" lang="en-US" altLang="zh-CN" sz="20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1130162" y="2427734"/>
            <a:ext cx="7474285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2.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商除数的小数点向右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5228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移动几位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，被除数的小数点也向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5228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右移</a:t>
            </a:r>
            <a:endParaRPr kumimoji="0" lang="en-US" altLang="zh-CN" sz="2000" b="1" i="0" u="none" strike="noStrike" kern="1200" cap="none" spc="0" normalizeH="0" baseline="0" noProof="0" dirty="0">
              <a:ln>
                <a:noFill/>
              </a:ln>
              <a:solidFill>
                <a:srgbClr val="FF5228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5228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动几位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（位数不够的在被除数末尾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用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0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补足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）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。</a:t>
            </a:r>
            <a:endParaRPr kumimoji="0" lang="en-US" altLang="zh-CN" sz="18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1115616" y="3190205"/>
            <a:ext cx="777427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3.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小然后按照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5228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除数是整数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的小数除法进行计算。</a:t>
            </a:r>
            <a:endParaRPr kumimoji="0" lang="en-US" altLang="zh-CN" sz="18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TextBox 12"/>
          <p:cNvSpPr txBox="1">
            <a:spLocks noChangeArrowheads="1"/>
          </p:cNvSpPr>
          <p:nvPr/>
        </p:nvSpPr>
        <p:spPr bwMode="auto">
          <a:xfrm>
            <a:off x="3707904" y="689797"/>
            <a:ext cx="4428492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>
              <a:defRPr/>
            </a:pPr>
            <a:r>
              <a:rPr lang="zh-CN" altLang="en-US" sz="2400" b="1" dirty="0">
                <a:solidFill>
                  <a:srgbClr val="00B0F0"/>
                </a:solidFill>
                <a:latin typeface="宋体" panose="02010600030101010101" pitchFamily="2" charset="-122"/>
              </a:rPr>
              <a:t>商的近似数</a:t>
            </a:r>
            <a:endParaRPr lang="zh-CN" altLang="en-US" sz="2400" b="1" dirty="0">
              <a:solidFill>
                <a:srgbClr val="00B0F0"/>
              </a:solidFill>
              <a:latin typeface="宋体" panose="02010600030101010101" pitchFamily="2" charset="-122"/>
            </a:endParaRPr>
          </a:p>
        </p:txBody>
      </p:sp>
      <p:pic>
        <p:nvPicPr>
          <p:cNvPr id="12" name="P45.EPS" descr="id:2147500773;FounderCES"/>
          <p:cNvPicPr/>
          <p:nvPr/>
        </p:nvPicPr>
        <p:blipFill>
          <a:blip r:embed="rId1"/>
          <a:stretch>
            <a:fillRect/>
          </a:stretch>
        </p:blipFill>
        <p:spPr>
          <a:xfrm>
            <a:off x="1148750" y="1347614"/>
            <a:ext cx="6987646" cy="2042393"/>
          </a:xfrm>
          <a:prstGeom prst="rect">
            <a:avLst/>
          </a:prstGeom>
        </p:spPr>
      </p:pic>
      <p:sp>
        <p:nvSpPr>
          <p:cNvPr id="13" name="TextBox 71"/>
          <p:cNvSpPr txBox="1">
            <a:spLocks noChangeArrowheads="1"/>
          </p:cNvSpPr>
          <p:nvPr/>
        </p:nvSpPr>
        <p:spPr bwMode="auto">
          <a:xfrm>
            <a:off x="3347864" y="3723878"/>
            <a:ext cx="2808312" cy="559769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>
              <a:lnSpc>
                <a:spcPct val="150000"/>
              </a:lnSpc>
              <a:spcBef>
                <a:spcPct val="0"/>
              </a:spcBef>
              <a:buNone/>
              <a:defRPr/>
            </a:pP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列式：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19.4÷12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5.55556E-7 -1.85185E-6 L 5.55556E-7 -0.07222 " pathEditMode="relative" rAng="0" ptsTypes="AA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Box 71"/>
          <p:cNvSpPr txBox="1">
            <a:spLocks noChangeArrowheads="1"/>
          </p:cNvSpPr>
          <p:nvPr/>
        </p:nvSpPr>
        <p:spPr bwMode="auto">
          <a:xfrm>
            <a:off x="3491880" y="699542"/>
            <a:ext cx="2808312" cy="559769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>
              <a:lnSpc>
                <a:spcPct val="150000"/>
              </a:lnSpc>
              <a:spcBef>
                <a:spcPct val="0"/>
              </a:spcBef>
              <a:buNone/>
              <a:defRPr/>
            </a:pP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19.4÷12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grpSp>
        <p:nvGrpSpPr>
          <p:cNvPr id="58" name="组合 57"/>
          <p:cNvGrpSpPr/>
          <p:nvPr/>
        </p:nvGrpSpPr>
        <p:grpSpPr>
          <a:xfrm>
            <a:off x="2708199" y="1215381"/>
            <a:ext cx="2907568" cy="3528879"/>
            <a:chOff x="2708199" y="1215381"/>
            <a:chExt cx="2907568" cy="3528879"/>
          </a:xfrm>
        </p:grpSpPr>
        <p:grpSp>
          <p:nvGrpSpPr>
            <p:cNvPr id="22" name="组合 21"/>
            <p:cNvGrpSpPr/>
            <p:nvPr/>
          </p:nvGrpSpPr>
          <p:grpSpPr>
            <a:xfrm>
              <a:off x="2708199" y="1597234"/>
              <a:ext cx="2467533" cy="470352"/>
              <a:chOff x="3050715" y="2173406"/>
              <a:chExt cx="2467533" cy="470352"/>
            </a:xfrm>
          </p:grpSpPr>
          <p:grpSp>
            <p:nvGrpSpPr>
              <p:cNvPr id="23" name="Group 35"/>
              <p:cNvGrpSpPr/>
              <p:nvPr/>
            </p:nvGrpSpPr>
            <p:grpSpPr bwMode="auto">
              <a:xfrm>
                <a:off x="3495773" y="2237245"/>
                <a:ext cx="2022475" cy="325438"/>
                <a:chOff x="-594" y="2743"/>
                <a:chExt cx="1274" cy="205"/>
              </a:xfrm>
            </p:grpSpPr>
            <p:sp>
              <p:nvSpPr>
                <p:cNvPr id="26" name="Line 4"/>
                <p:cNvSpPr>
                  <a:spLocks noChangeShapeType="1"/>
                </p:cNvSpPr>
                <p:nvPr/>
              </p:nvSpPr>
              <p:spPr bwMode="auto">
                <a:xfrm>
                  <a:off x="-480" y="2743"/>
                  <a:ext cx="1160" cy="0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6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楷体" panose="02010609060101010101" pitchFamily="49" charset="-122"/>
                    <a:ea typeface="楷体" panose="02010609060101010101" pitchFamily="49" charset="-122"/>
                    <a:cs typeface="+mn-cs"/>
                  </a:endParaRPr>
                </a:p>
              </p:txBody>
            </p:sp>
            <p:sp>
              <p:nvSpPr>
                <p:cNvPr id="27" name="Arc 5"/>
                <p:cNvSpPr/>
                <p:nvPr/>
              </p:nvSpPr>
              <p:spPr bwMode="auto">
                <a:xfrm rot="9276134" flipH="1">
                  <a:off x="-594" y="2758"/>
                  <a:ext cx="158" cy="190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19050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rot="10800000"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6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楷体" panose="02010609060101010101" pitchFamily="49" charset="-122"/>
                    <a:ea typeface="楷体" panose="02010609060101010101" pitchFamily="49" charset="-122"/>
                    <a:cs typeface="+mn-cs"/>
                  </a:endParaRPr>
                </a:p>
              </p:txBody>
            </p:sp>
          </p:grpSp>
          <p:sp>
            <p:nvSpPr>
              <p:cNvPr id="24" name="矩形 23"/>
              <p:cNvSpPr/>
              <p:nvPr/>
            </p:nvSpPr>
            <p:spPr>
              <a:xfrm>
                <a:off x="3758557" y="2182093"/>
                <a:ext cx="1117614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楷体" panose="02010609060101010101" pitchFamily="49" charset="-122"/>
                    <a:ea typeface="楷体" panose="02010609060101010101" pitchFamily="49" charset="-122"/>
                    <a:cs typeface="宋体" panose="02010600030101010101" pitchFamily="2" charset="-122"/>
                  </a:rPr>
                  <a:t>1 9. 4</a:t>
                </a:r>
                <a:endPara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endParaRPr>
              </a:p>
            </p:txBody>
          </p:sp>
          <p:sp>
            <p:nvSpPr>
              <p:cNvPr id="25" name="矩形 24"/>
              <p:cNvSpPr/>
              <p:nvPr/>
            </p:nvSpPr>
            <p:spPr>
              <a:xfrm>
                <a:off x="3050715" y="2173406"/>
                <a:ext cx="495649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楷体" panose="02010609060101010101" pitchFamily="49" charset="-122"/>
                    <a:ea typeface="楷体" panose="02010609060101010101" pitchFamily="49" charset="-122"/>
                    <a:cs typeface="宋体" panose="02010600030101010101" pitchFamily="2" charset="-122"/>
                  </a:rPr>
                  <a:t>12</a:t>
                </a:r>
                <a:endPara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endParaRPr>
              </a:p>
            </p:txBody>
          </p:sp>
        </p:grpSp>
        <p:sp>
          <p:nvSpPr>
            <p:cNvPr id="28" name="椭圆 27"/>
            <p:cNvSpPr/>
            <p:nvPr/>
          </p:nvSpPr>
          <p:spPr>
            <a:xfrm>
              <a:off x="3995936" y="1892709"/>
              <a:ext cx="68580" cy="68580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3707904" y="1216156"/>
              <a:ext cx="34015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宋体" panose="02010600030101010101" pitchFamily="2" charset="-122"/>
                </a:rPr>
                <a:t>1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3411960" y="1965961"/>
              <a:ext cx="651140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宋体" panose="02010600030101010101" pitchFamily="2" charset="-122"/>
                </a:rPr>
                <a:t>1 2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34" name="Line 4"/>
            <p:cNvSpPr>
              <a:spLocks noChangeShapeType="1"/>
            </p:cNvSpPr>
            <p:nvPr/>
          </p:nvSpPr>
          <p:spPr bwMode="auto">
            <a:xfrm>
              <a:off x="3334232" y="2427734"/>
              <a:ext cx="184150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3707904" y="2371781"/>
              <a:ext cx="34015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宋体" panose="02010600030101010101" pitchFamily="2" charset="-122"/>
                </a:rPr>
                <a:t>7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4525892" y="3008913"/>
              <a:ext cx="34015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b="1" dirty="0">
                  <a:solidFill>
                    <a:srgbClr val="FF5228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宋体" panose="02010600030101010101" pitchFamily="2" charset="-122"/>
                </a:rPr>
                <a:t>0</a:t>
              </a:r>
              <a:endParaRPr lang="zh-CN" altLang="en-US" sz="2400" dirty="0">
                <a:solidFill>
                  <a:srgbClr val="FF5228"/>
                </a:solidFill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4193497" y="1216156"/>
              <a:ext cx="34015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宋体" panose="02010600030101010101" pitchFamily="2" charset="-122"/>
                </a:rPr>
                <a:t>6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3707904" y="2643758"/>
              <a:ext cx="806631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宋体" panose="02010600030101010101" pitchFamily="2" charset="-122"/>
                </a:rPr>
                <a:t>7  2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41" name="Line 4"/>
            <p:cNvSpPr>
              <a:spLocks noChangeShapeType="1"/>
            </p:cNvSpPr>
            <p:nvPr/>
          </p:nvSpPr>
          <p:spPr bwMode="auto">
            <a:xfrm>
              <a:off x="3334232" y="3075806"/>
              <a:ext cx="184150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>
              <a:off x="4164818" y="3003798"/>
              <a:ext cx="34015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宋体" panose="02010600030101010101" pitchFamily="2" charset="-122"/>
                </a:rPr>
                <a:t>2</a:t>
              </a:r>
              <a:endParaRPr lang="zh-CN" altLang="en-US" sz="2400" dirty="0"/>
            </a:p>
          </p:txBody>
        </p:sp>
        <p:sp>
          <p:nvSpPr>
            <p:cNvPr id="43" name="矩形 42"/>
            <p:cNvSpPr/>
            <p:nvPr/>
          </p:nvSpPr>
          <p:spPr>
            <a:xfrm>
              <a:off x="4166294" y="2385343"/>
              <a:ext cx="34015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宋体" panose="02010600030101010101" pitchFamily="2" charset="-122"/>
                </a:rPr>
                <a:t>4</a:t>
              </a:r>
              <a:endParaRPr lang="zh-CN" altLang="en-US" dirty="0"/>
            </a:p>
          </p:txBody>
        </p:sp>
        <p:sp>
          <p:nvSpPr>
            <p:cNvPr id="44" name="矩形 43"/>
            <p:cNvSpPr/>
            <p:nvPr/>
          </p:nvSpPr>
          <p:spPr>
            <a:xfrm>
              <a:off x="4509011" y="1216156"/>
              <a:ext cx="34015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宋体" panose="02010600030101010101" pitchFamily="2" charset="-122"/>
                </a:rPr>
                <a:t>1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47" name="组合 46"/>
            <p:cNvGrpSpPr/>
            <p:nvPr/>
          </p:nvGrpSpPr>
          <p:grpSpPr>
            <a:xfrm>
              <a:off x="4179406" y="3260544"/>
              <a:ext cx="669763" cy="482255"/>
              <a:chOff x="4179406" y="3260544"/>
              <a:chExt cx="669763" cy="482255"/>
            </a:xfrm>
          </p:grpSpPr>
          <p:sp>
            <p:nvSpPr>
              <p:cNvPr id="45" name="矩形 44"/>
              <p:cNvSpPr/>
              <p:nvPr/>
            </p:nvSpPr>
            <p:spPr>
              <a:xfrm>
                <a:off x="4179406" y="3260544"/>
                <a:ext cx="340158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楷体" panose="02010609060101010101" pitchFamily="49" charset="-122"/>
                    <a:ea typeface="楷体" panose="02010609060101010101" pitchFamily="49" charset="-122"/>
                    <a:cs typeface="宋体" panose="02010600030101010101" pitchFamily="2" charset="-122"/>
                  </a:rPr>
                  <a:t>1</a:t>
                </a:r>
                <a:endPara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endParaRPr>
              </a:p>
            </p:txBody>
          </p:sp>
          <p:sp>
            <p:nvSpPr>
              <p:cNvPr id="46" name="矩形 45"/>
              <p:cNvSpPr/>
              <p:nvPr/>
            </p:nvSpPr>
            <p:spPr>
              <a:xfrm>
                <a:off x="4509011" y="3281134"/>
                <a:ext cx="340158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dirty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宋体" panose="02010600030101010101" pitchFamily="2" charset="-122"/>
                  </a:rPr>
                  <a:t>2</a:t>
                </a:r>
                <a:endParaRPr lang="zh-CN" altLang="en-US" dirty="0"/>
              </a:p>
            </p:txBody>
          </p:sp>
        </p:grpSp>
        <p:sp>
          <p:nvSpPr>
            <p:cNvPr id="48" name="Line 4"/>
            <p:cNvSpPr>
              <a:spLocks noChangeShapeType="1"/>
            </p:cNvSpPr>
            <p:nvPr/>
          </p:nvSpPr>
          <p:spPr bwMode="auto">
            <a:xfrm>
              <a:off x="3491880" y="3651870"/>
              <a:ext cx="184150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>
              <a:off x="4886012" y="3594670"/>
              <a:ext cx="34015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b="1" dirty="0">
                  <a:solidFill>
                    <a:srgbClr val="FF5228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宋体" panose="02010600030101010101" pitchFamily="2" charset="-122"/>
                </a:rPr>
                <a:t>0</a:t>
              </a:r>
              <a:endParaRPr lang="zh-CN" altLang="en-US" sz="2400" dirty="0">
                <a:solidFill>
                  <a:srgbClr val="FF5228"/>
                </a:solidFill>
              </a:endParaRPr>
            </a:p>
          </p:txBody>
        </p:sp>
        <p:sp>
          <p:nvSpPr>
            <p:cNvPr id="50" name="矩形 49"/>
            <p:cNvSpPr/>
            <p:nvPr/>
          </p:nvSpPr>
          <p:spPr>
            <a:xfrm>
              <a:off x="4524938" y="3589555"/>
              <a:ext cx="34015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宋体" panose="02010600030101010101" pitchFamily="2" charset="-122"/>
                </a:rPr>
                <a:t>8</a:t>
              </a:r>
              <a:endParaRPr lang="zh-CN" altLang="en-US" sz="2400" dirty="0"/>
            </a:p>
          </p:txBody>
        </p:sp>
        <p:sp>
          <p:nvSpPr>
            <p:cNvPr id="51" name="矩形 50"/>
            <p:cNvSpPr/>
            <p:nvPr/>
          </p:nvSpPr>
          <p:spPr>
            <a:xfrm>
              <a:off x="4886012" y="1215381"/>
              <a:ext cx="34015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宋体" panose="02010600030101010101" pitchFamily="2" charset="-122"/>
                </a:rPr>
                <a:t>6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53" name="组合 52"/>
            <p:cNvGrpSpPr/>
            <p:nvPr/>
          </p:nvGrpSpPr>
          <p:grpSpPr>
            <a:xfrm>
              <a:off x="4550309" y="3851817"/>
              <a:ext cx="669763" cy="482255"/>
              <a:chOff x="4179406" y="3260544"/>
              <a:chExt cx="669763" cy="482255"/>
            </a:xfrm>
          </p:grpSpPr>
          <p:sp>
            <p:nvSpPr>
              <p:cNvPr id="54" name="矩形 53"/>
              <p:cNvSpPr/>
              <p:nvPr/>
            </p:nvSpPr>
            <p:spPr>
              <a:xfrm>
                <a:off x="4179406" y="3260544"/>
                <a:ext cx="340158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楷体" panose="02010609060101010101" pitchFamily="49" charset="-122"/>
                    <a:ea typeface="楷体" panose="02010609060101010101" pitchFamily="49" charset="-122"/>
                    <a:cs typeface="宋体" panose="02010600030101010101" pitchFamily="2" charset="-122"/>
                  </a:rPr>
                  <a:t>7</a:t>
                </a:r>
                <a:endPara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endParaRPr>
              </a:p>
            </p:txBody>
          </p:sp>
          <p:sp>
            <p:nvSpPr>
              <p:cNvPr id="55" name="矩形 54"/>
              <p:cNvSpPr/>
              <p:nvPr/>
            </p:nvSpPr>
            <p:spPr>
              <a:xfrm>
                <a:off x="4509011" y="3281134"/>
                <a:ext cx="340158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dirty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宋体" panose="02010600030101010101" pitchFamily="2" charset="-122"/>
                  </a:rPr>
                  <a:t>2</a:t>
                </a:r>
                <a:endParaRPr lang="zh-CN" altLang="en-US" dirty="0"/>
              </a:p>
            </p:txBody>
          </p:sp>
        </p:grpSp>
        <p:sp>
          <p:nvSpPr>
            <p:cNvPr id="56" name="Line 4"/>
            <p:cNvSpPr>
              <a:spLocks noChangeShapeType="1"/>
            </p:cNvSpPr>
            <p:nvPr/>
          </p:nvSpPr>
          <p:spPr bwMode="auto">
            <a:xfrm>
              <a:off x="3774267" y="4309545"/>
              <a:ext cx="184150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57" name="矩形 56"/>
            <p:cNvSpPr/>
            <p:nvPr/>
          </p:nvSpPr>
          <p:spPr>
            <a:xfrm>
              <a:off x="4883363" y="4282595"/>
              <a:ext cx="34015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宋体" panose="02010600030101010101" pitchFamily="2" charset="-122"/>
                </a:rPr>
                <a:t>8</a:t>
              </a:r>
              <a:endParaRPr lang="zh-CN" altLang="en-US" sz="2400" dirty="0"/>
            </a:p>
          </p:txBody>
        </p:sp>
      </p:grpSp>
      <p:sp>
        <p:nvSpPr>
          <p:cNvPr id="59" name="TextBox 12"/>
          <p:cNvSpPr txBox="1">
            <a:spLocks noChangeArrowheads="1"/>
          </p:cNvSpPr>
          <p:nvPr/>
        </p:nvSpPr>
        <p:spPr bwMode="auto">
          <a:xfrm>
            <a:off x="873028" y="2491044"/>
            <a:ext cx="1765360" cy="68480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/>
            </a:solidFill>
          </a:ln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用四舍五入的方法求近似值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00B0F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0" name="TextBox 12"/>
          <p:cNvSpPr txBox="1">
            <a:spLocks noChangeArrowheads="1"/>
          </p:cNvSpPr>
          <p:nvPr/>
        </p:nvSpPr>
        <p:spPr bwMode="auto">
          <a:xfrm>
            <a:off x="5729743" y="2242051"/>
            <a:ext cx="2520280" cy="99257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/>
            </a:solidFill>
          </a:ln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>
              <a:defRPr/>
            </a:pPr>
            <a:r>
              <a:rPr lang="zh-CN" altLang="en-US" sz="2000" b="1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计算价钱时</a:t>
            </a:r>
            <a:r>
              <a:rPr lang="en-US" altLang="zh-CN" sz="2000" b="1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 b="1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通常只算到分</a:t>
            </a:r>
            <a:r>
              <a:rPr lang="en-US" altLang="zh-CN" sz="2000" b="1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 b="1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也就是说</a:t>
            </a:r>
            <a:r>
              <a:rPr lang="en-US" altLang="zh-CN" sz="2000" b="1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 b="1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得数只要保留两位小数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00B0F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4879914" y="1286261"/>
            <a:ext cx="340158" cy="30447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3" name="直接箭头连接符 62"/>
          <p:cNvCxnSpPr/>
          <p:nvPr/>
        </p:nvCxnSpPr>
        <p:spPr>
          <a:xfrm>
            <a:off x="5333380" y="1419622"/>
            <a:ext cx="282387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TextBox 12"/>
          <p:cNvSpPr txBox="1">
            <a:spLocks noChangeArrowheads="1"/>
          </p:cNvSpPr>
          <p:nvPr/>
        </p:nvSpPr>
        <p:spPr bwMode="auto">
          <a:xfrm>
            <a:off x="5683036" y="1215381"/>
            <a:ext cx="1224136" cy="3770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20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够</a:t>
            </a:r>
            <a:r>
              <a:rPr lang="en-US" altLang="zh-CN" sz="20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0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进</a:t>
            </a:r>
            <a:r>
              <a:rPr lang="en-US" altLang="zh-CN" sz="20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5" name="TextBox 71"/>
          <p:cNvSpPr txBox="1">
            <a:spLocks noChangeArrowheads="1"/>
          </p:cNvSpPr>
          <p:nvPr/>
        </p:nvSpPr>
        <p:spPr bwMode="auto">
          <a:xfrm>
            <a:off x="4806462" y="702408"/>
            <a:ext cx="2808312" cy="559769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>
              <a:lnSpc>
                <a:spcPct val="150000"/>
              </a:lnSpc>
              <a:spcBef>
                <a:spcPct val="0"/>
              </a:spcBef>
              <a:buNone/>
              <a:defRPr/>
            </a:pPr>
            <a:r>
              <a:rPr lang="en-US" altLang="zh-CN" sz="2400" b="1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≈1.62</a:t>
            </a:r>
            <a:r>
              <a:rPr lang="zh-CN" altLang="en-US" sz="2400" b="1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（元）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B0F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2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 animBg="1"/>
      <p:bldP spid="60" grpId="0" animBg="1"/>
      <p:bldP spid="61" grpId="0" animBg="1"/>
      <p:bldP spid="64" grpId="0"/>
      <p:bldP spid="65" grpId="0"/>
    </p:bldLst>
  </p:timing>
</p:sld>
</file>

<file path=ppt/tags/tag1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1976</Words>
  <Application>WPS 演示</Application>
  <PresentationFormat>全屏显示(16:9)</PresentationFormat>
  <Paragraphs>377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23</vt:i4>
      </vt:variant>
    </vt:vector>
  </HeadingPairs>
  <TitlesOfParts>
    <vt:vector size="37" baseType="lpstr">
      <vt:lpstr>Arial</vt:lpstr>
      <vt:lpstr>宋体</vt:lpstr>
      <vt:lpstr>Wingdings</vt:lpstr>
      <vt:lpstr>黑体</vt:lpstr>
      <vt:lpstr>幼圆</vt:lpstr>
      <vt:lpstr>楷体</vt:lpstr>
      <vt:lpstr>Calibri</vt:lpstr>
      <vt:lpstr>Calibri</vt:lpstr>
      <vt:lpstr>微软雅黑</vt:lpstr>
      <vt:lpstr>Arial Unicode MS</vt:lpstr>
      <vt:lpstr>等线</vt:lpstr>
      <vt:lpstr>Times New Roman</vt:lpstr>
      <vt:lpstr>Office 主题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xjj</dc:creator>
  <cp:lastModifiedBy>Administrator</cp:lastModifiedBy>
  <cp:revision>170</cp:revision>
  <dcterms:created xsi:type="dcterms:W3CDTF">2018-09-11T05:46:00Z</dcterms:created>
  <dcterms:modified xsi:type="dcterms:W3CDTF">2023-08-28T08:49:40Z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3CBD6670B7174E7287F0B6E1F4E35D31_12</vt:lpwstr>
  </property>
  <property fmtid="{D5CDD505-2E9C-101B-9397-08002B2CF9AE}" pid="3" name="KSOProductBuildVer">
    <vt:lpwstr>2052-12.1.0.15120</vt:lpwstr>
  </property>
</Properties>
</file>