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dp" ContentType="image/vnd.ms-photo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sldIdLst>
    <p:sldId id="256" r:id="rId4"/>
    <p:sldId id="259" r:id="rId5"/>
    <p:sldId id="280" r:id="rId6"/>
    <p:sldId id="299" r:id="rId7"/>
    <p:sldId id="281" r:id="rId8"/>
    <p:sldId id="265" r:id="rId9"/>
    <p:sldId id="283" r:id="rId10"/>
    <p:sldId id="317" r:id="rId11"/>
    <p:sldId id="318" r:id="rId12"/>
    <p:sldId id="327" r:id="rId13"/>
    <p:sldId id="319" r:id="rId14"/>
    <p:sldId id="320" r:id="rId15"/>
    <p:sldId id="321" r:id="rId16"/>
    <p:sldId id="322" r:id="rId17"/>
    <p:sldId id="323" r:id="rId18"/>
    <p:sldId id="324" r:id="rId19"/>
    <p:sldId id="325" r:id="rId20"/>
    <p:sldId id="284" r:id="rId21"/>
    <p:sldId id="271" r:id="rId22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0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5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300" y="-102"/>
      </p:cViewPr>
      <p:guideLst>
        <p:guide orient="horz" pos="160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slide" Target="../slides/slid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512" y="92978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slide" Target="slide6.xml"/><Relationship Id="rId4" Type="http://schemas.openxmlformats.org/officeDocument/2006/relationships/slide" Target="slide1.xml"/><Relationship Id="rId3" Type="http://schemas.openxmlformats.org/officeDocument/2006/relationships/slide" Target="slide19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4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7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9.w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12.wdp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4488" y="295283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736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35162" y="1435155"/>
            <a:ext cx="2663190" cy="108394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练习一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7932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小数乘法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48" y="70312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993443" y="1324461"/>
            <a:ext cx="68256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7.2×30=       50×2.8=     0.25×40=     4.15×18=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3443" y="1899136"/>
            <a:ext cx="14255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7.2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    3 0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2 1 6.0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90333" y="1899136"/>
            <a:ext cx="129159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4.1 5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  1 8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3 3 2 0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4 1 5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7 4.7 0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78123" y="1899136"/>
            <a:ext cx="147637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5 0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  2.8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1 4 0.0 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156003" y="2549376"/>
            <a:ext cx="115760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191813" y="2570331"/>
            <a:ext cx="99314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590333" y="2534136"/>
            <a:ext cx="99314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590333" y="3145889"/>
            <a:ext cx="99314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071038" y="2651611"/>
            <a:ext cx="242570" cy="1346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942383" y="2646531"/>
            <a:ext cx="242570" cy="1346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4691048" y="1899136"/>
            <a:ext cx="1466215" cy="1322070"/>
            <a:chOff x="7429" y="2767"/>
            <a:chExt cx="2309" cy="2082"/>
          </a:xfrm>
        </p:grpSpPr>
        <p:sp>
          <p:nvSpPr>
            <p:cNvPr id="5" name="文本框 4"/>
            <p:cNvSpPr txBox="1"/>
            <p:nvPr/>
          </p:nvSpPr>
          <p:spPr>
            <a:xfrm>
              <a:off x="7429" y="2767"/>
              <a:ext cx="230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0.2 5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×    4 0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1 0.0 0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7801" y="3779"/>
              <a:ext cx="1564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9124" y="3944"/>
              <a:ext cx="382" cy="21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8742" y="3952"/>
              <a:ext cx="382" cy="21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7" name="直接连接符 16"/>
          <p:cNvCxnSpPr/>
          <p:nvPr/>
        </p:nvCxnSpPr>
        <p:spPr>
          <a:xfrm>
            <a:off x="7399407" y="3299301"/>
            <a:ext cx="242570" cy="1346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096438" y="1309161"/>
            <a:ext cx="695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216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995723" y="1339701"/>
            <a:ext cx="695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140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767373" y="1273681"/>
            <a:ext cx="695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647608" y="1337429"/>
            <a:ext cx="11464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74.7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1888793" y="3467586"/>
            <a:ext cx="3816985" cy="935990"/>
          </a:xfrm>
          <a:prstGeom prst="wedgeRoundRectCallout">
            <a:avLst>
              <a:gd name="adj1" fmla="val -41299"/>
              <a:gd name="adj2" fmla="val -116621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小数末尾的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省略不写。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120140" y="657860"/>
            <a:ext cx="2804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列竖式计算。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6" grpId="0"/>
      <p:bldP spid="18" grpId="0"/>
      <p:bldP spid="19" grpId="0"/>
      <p:bldP spid="20" grpId="0"/>
      <p:bldP spid="22" grpId="0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48" y="70312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对象 4"/>
          <p:cNvGraphicFramePr/>
          <p:nvPr/>
        </p:nvGraphicFramePr>
        <p:xfrm>
          <a:off x="1121092" y="1419622"/>
          <a:ext cx="6901815" cy="2659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" r:id="rId2" imgW="6896100" imgH="2657475" progId="Paint.Picture">
                  <p:embed/>
                </p:oleObj>
              </mc:Choice>
              <mc:Fallback>
                <p:oleObj name="" r:id="rId2" imgW="6896100" imgH="2657475" progId="Paint.Picture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21092" y="1419622"/>
                        <a:ext cx="6901815" cy="2659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857057" y="1697117"/>
            <a:ext cx="551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90252" y="1697117"/>
            <a:ext cx="7772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22.8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90122" y="1697117"/>
            <a:ext cx="7772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15.6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69367" y="1697117"/>
            <a:ext cx="7772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3.75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rot="21060000">
            <a:off x="1928440" y="2929017"/>
            <a:ext cx="8642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3.9</a:t>
            </a:r>
            <a:r>
              <a:rPr lang="en-US" altLang="zh-CN" sz="1600" b="1" dirty="0">
                <a:latin typeface="Arial" panose="020B0604020202020204" pitchFamily="34" charset="0"/>
                <a:ea typeface="楷体" panose="02010609060101010101" pitchFamily="49" charset="-122"/>
              </a:rPr>
              <a:t>×4</a:t>
            </a:r>
            <a:endParaRPr lang="en-US" altLang="zh-CN" sz="1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67137" y="2929017"/>
            <a:ext cx="9613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1.5×20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47746" y="3120787"/>
            <a:ext cx="11423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r>
              <a:rPr lang="en-US" altLang="zh-CN" b="1">
                <a:latin typeface="Arial" panose="020B0604020202020204" pitchFamily="34" charset="0"/>
                <a:ea typeface="楷体" panose="02010609060101010101" pitchFamily="49" charset="-122"/>
              </a:rPr>
              <a:t>×1.2</a:t>
            </a:r>
            <a:endParaRPr lang="en-US" altLang="zh-CN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rot="900000">
            <a:off x="5937209" y="2664133"/>
            <a:ext cx="12287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25×0.15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12987" y="2027317"/>
            <a:ext cx="1945005" cy="90170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2693987" y="1986677"/>
            <a:ext cx="2310130" cy="104838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7" idx="2"/>
          </p:cNvCxnSpPr>
          <p:nvPr/>
        </p:nvCxnSpPr>
        <p:spPr>
          <a:xfrm>
            <a:off x="3678872" y="2065417"/>
            <a:ext cx="1612900" cy="114554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9" idx="2"/>
          </p:cNvCxnSpPr>
          <p:nvPr/>
        </p:nvCxnSpPr>
        <p:spPr>
          <a:xfrm flipH="1">
            <a:off x="6516052" y="2065417"/>
            <a:ext cx="241935" cy="56959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1120140" y="657860"/>
            <a:ext cx="2804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放风筝（连线）。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48" y="70312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336040" y="565150"/>
            <a:ext cx="44602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计算下列图形的面积。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710" y="1377315"/>
            <a:ext cx="3888105" cy="17449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3055" y="1377315"/>
            <a:ext cx="2645410" cy="15195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65835" y="3362960"/>
            <a:ext cx="2958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9.6×4=38.4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cm²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53025" y="3362960"/>
            <a:ext cx="2885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5×2.7=13.5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m²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3920" y="3939902"/>
            <a:ext cx="28854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答：这个长方形的面积是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38.4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平方厘米。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15560" y="3939901"/>
            <a:ext cx="3272864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答：这个长方形的面积是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13.5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平方米。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48" y="70312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对象 4"/>
          <p:cNvGraphicFramePr/>
          <p:nvPr/>
        </p:nvGraphicFramePr>
        <p:xfrm>
          <a:off x="418604" y="1768475"/>
          <a:ext cx="8253957" cy="25093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" r:id="rId2" imgW="6486525" imgH="1971675" progId="Paint.Picture">
                  <p:embed/>
                </p:oleObj>
              </mc:Choice>
              <mc:Fallback>
                <p:oleObj name="" r:id="rId2" imgW="6486525" imgH="1971675" progId="Paint.Picture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18604" y="1768475"/>
                        <a:ext cx="8253957" cy="25093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120140" y="832485"/>
            <a:ext cx="20116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18790" y="2002780"/>
            <a:ext cx="9315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17.5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18790" y="2551601"/>
            <a:ext cx="9315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50210" y="3086195"/>
            <a:ext cx="9315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52.5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11887" y="3628991"/>
            <a:ext cx="9315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18717" y="1941161"/>
            <a:ext cx="9315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42640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50801" y="2522878"/>
            <a:ext cx="9315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4264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50801" y="3070334"/>
            <a:ext cx="9315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426.4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84871" y="3613130"/>
            <a:ext cx="9315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42.64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48" y="70312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187624" y="483518"/>
            <a:ext cx="7128792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一辆汽车每千米耗油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0.098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升，照这样计算，行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61km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耗油多少升？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91932" y="2684144"/>
            <a:ext cx="506666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0.098×61=5.978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（升）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61km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耗油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5.978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升。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48" y="70312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910" y="835660"/>
            <a:ext cx="4298950" cy="22809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44806" y="871854"/>
            <a:ext cx="25698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如果每桶纯净水的价格是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8.8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元。买一个月的纯净水需要多少元？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3935095" y="927100"/>
            <a:ext cx="1911985" cy="1016000"/>
          </a:xfrm>
          <a:prstGeom prst="cloudCallout">
            <a:avLst>
              <a:gd name="adj1" fmla="val 56642"/>
              <a:gd name="adj2" fmla="val -31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我们单位每个月要用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41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桶纯净水。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75656" y="3194074"/>
            <a:ext cx="6618605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8.8×41=360.8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买一个月的纯净水需要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360.8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元。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48" y="70312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331640" y="701404"/>
            <a:ext cx="7200799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个鸡蛋大约重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0.07kg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个鸵鸟蛋的质量是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个鸡蛋的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个鸵鸟蛋大约重多少千克？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79712" y="2715766"/>
            <a:ext cx="549783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0.07×19=1.33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（千克）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个鸵鸟蛋大约重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1.33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千克。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48" y="70312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377315" y="637540"/>
            <a:ext cx="5848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去年回收的废纸一共可以保护多少棵树？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" name="对象 5"/>
          <p:cNvGraphicFramePr/>
          <p:nvPr/>
        </p:nvGraphicFramePr>
        <p:xfrm>
          <a:off x="2271395" y="1278255"/>
          <a:ext cx="5814695" cy="2335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" r:id="rId2" imgW="5810250" imgH="2333625" progId="Paint.Picture">
                  <p:embed/>
                </p:oleObj>
              </mc:Choice>
              <mc:Fallback>
                <p:oleObj name="" r:id="rId2" imgW="5810250" imgH="2333625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271395" y="1278255"/>
                        <a:ext cx="5814695" cy="2335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488565" y="2279650"/>
            <a:ext cx="18675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回收</a:t>
            </a:r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吨废纸，可以保护</a:t>
            </a:r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17</a:t>
            </a: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棵树。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0" y="1943100"/>
            <a:ext cx="14617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我校去年回收了</a:t>
            </a:r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2.45</a:t>
            </a: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吨废纸。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43100" y="3613785"/>
            <a:ext cx="61429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2.45×17</a:t>
            </a:r>
            <a:r>
              <a:rPr lang="en-US" altLang="zh-CN" sz="2400" b="1" dirty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（棵）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答：去年回收的废纸一共可以保护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棵树。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UNI~7KPOXJ7R@(WN8JJHCYK"/>
          <p:cNvPicPr>
            <a:picLocks noChangeAspect="1"/>
          </p:cNvPicPr>
          <p:nvPr/>
        </p:nvPicPr>
        <p:blipFill>
          <a:blip r:embed="rId1"/>
          <a:srcRect b="54190"/>
          <a:stretch>
            <a:fillRect/>
          </a:stretch>
        </p:blipFill>
        <p:spPr>
          <a:xfrm>
            <a:off x="1609440" y="1008928"/>
            <a:ext cx="5615642" cy="1195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06905" y="2159000"/>
            <a:ext cx="577723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8.6</a:t>
            </a: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</a:t>
            </a:r>
            <a:r>
              <a:rPr lang="en-US" altLang="zh-CN" sz="1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   </a:t>
            </a:r>
            <a:r>
              <a:rPr lang="en-US" altLang="zh-CN" sz="1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12.8</a:t>
            </a: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</a:t>
            </a:r>
            <a:r>
              <a:rPr lang="en-US" altLang="zh-CN" sz="1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    </a:t>
            </a:r>
            <a:r>
              <a:rPr lang="en-US" altLang="zh-CN" sz="1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9.4</a:t>
            </a: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</a:t>
            </a:r>
            <a:r>
              <a:rPr lang="en-US" altLang="zh-CN" sz="1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   </a:t>
            </a:r>
            <a:r>
              <a:rPr lang="en-US" altLang="zh-CN" sz="1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28.5</a:t>
            </a: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</a:t>
            </a:r>
            <a:r>
              <a:rPr lang="en-US" altLang="zh-CN" sz="1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03325" y="448945"/>
            <a:ext cx="4747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每种水果各买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千克，各花多少元？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1064" y="2707382"/>
            <a:ext cx="82089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香蕉：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8.6</a:t>
            </a:r>
            <a:r>
              <a:rPr lang="en-US" altLang="zh-CN" sz="2000" b="1" dirty="0">
                <a:latin typeface="Arial" panose="020B0604020202020204" pitchFamily="34" charset="0"/>
                <a:ea typeface="楷体" panose="02010609060101010101" pitchFamily="49" charset="-122"/>
              </a:rPr>
              <a:t>×3=25.8</a:t>
            </a:r>
            <a:r>
              <a:rPr lang="zh-CN" altLang="en-US" sz="2000" b="1" dirty="0">
                <a:latin typeface="Arial" panose="020B0604020202020204" pitchFamily="34" charset="0"/>
                <a:ea typeface="楷体" panose="02010609060101010101" pitchFamily="49" charset="-122"/>
              </a:rPr>
              <a:t>（元）  草莓：</a:t>
            </a:r>
            <a:r>
              <a:rPr lang="en-US" altLang="zh-CN" sz="2000" b="1" dirty="0">
                <a:latin typeface="Arial" panose="020B0604020202020204" pitchFamily="34" charset="0"/>
                <a:ea typeface="楷体" panose="02010609060101010101" pitchFamily="49" charset="-122"/>
              </a:rPr>
              <a:t>12.8×3=38.4</a:t>
            </a:r>
            <a:r>
              <a:rPr lang="zh-CN" altLang="en-US" sz="2000" b="1" dirty="0">
                <a:latin typeface="Arial" panose="020B0604020202020204" pitchFamily="34" charset="0"/>
                <a:ea typeface="楷体" panose="02010609060101010101" pitchFamily="49" charset="-122"/>
              </a:rPr>
              <a:t>（元）</a:t>
            </a:r>
            <a:endParaRPr lang="zh-CN" altLang="en-US" sz="20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楷体" panose="02010609060101010101" pitchFamily="49" charset="-122"/>
              </a:rPr>
              <a:t>葡萄：</a:t>
            </a:r>
            <a:r>
              <a:rPr lang="en-US" altLang="zh-CN" sz="2000" b="1" dirty="0">
                <a:latin typeface="Arial" panose="020B0604020202020204" pitchFamily="34" charset="0"/>
                <a:ea typeface="楷体" panose="02010609060101010101" pitchFamily="49" charset="-122"/>
              </a:rPr>
              <a:t>9.4×3=28.2</a:t>
            </a:r>
            <a:r>
              <a:rPr lang="zh-CN" altLang="en-US" sz="2000" b="1" dirty="0">
                <a:latin typeface="Arial" panose="020B0604020202020204" pitchFamily="34" charset="0"/>
                <a:ea typeface="楷体" panose="02010609060101010101" pitchFamily="49" charset="-122"/>
              </a:rPr>
              <a:t>（元）  柠檬：</a:t>
            </a:r>
            <a:r>
              <a:rPr lang="en-US" altLang="zh-CN" sz="2000" b="1" dirty="0">
                <a:latin typeface="Arial" panose="020B0604020202020204" pitchFamily="34" charset="0"/>
                <a:ea typeface="楷体" panose="02010609060101010101" pitchFamily="49" charset="-122"/>
              </a:rPr>
              <a:t>28.5×3=85.5</a:t>
            </a:r>
            <a:r>
              <a:rPr lang="zh-CN" altLang="en-US" sz="2000" b="1" dirty="0">
                <a:latin typeface="Arial" panose="020B0604020202020204" pitchFamily="34" charset="0"/>
                <a:ea typeface="楷体" panose="02010609060101010101" pitchFamily="49" charset="-122"/>
              </a:rPr>
              <a:t>（元）</a:t>
            </a:r>
            <a:endParaRPr lang="zh-CN" altLang="en-US" sz="20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楷体" panose="02010609060101010101" pitchFamily="49" charset="-122"/>
              </a:rPr>
              <a:t>答：香蕉需要</a:t>
            </a:r>
            <a:r>
              <a:rPr lang="en-US" altLang="zh-CN" sz="2000" b="1" dirty="0">
                <a:latin typeface="Arial" panose="020B0604020202020204" pitchFamily="34" charset="0"/>
                <a:ea typeface="楷体" panose="02010609060101010101" pitchFamily="49" charset="-122"/>
              </a:rPr>
              <a:t>25.8</a:t>
            </a:r>
            <a:r>
              <a:rPr lang="zh-CN" altLang="en-US" sz="2000" b="1" dirty="0">
                <a:latin typeface="Arial" panose="020B0604020202020204" pitchFamily="34" charset="0"/>
                <a:ea typeface="楷体" panose="02010609060101010101" pitchFamily="49" charset="-122"/>
              </a:rPr>
              <a:t>元，草莓需要</a:t>
            </a:r>
            <a:r>
              <a:rPr lang="en-US" altLang="zh-CN" sz="2000" b="1" dirty="0">
                <a:latin typeface="Arial" panose="020B0604020202020204" pitchFamily="34" charset="0"/>
                <a:ea typeface="楷体" panose="02010609060101010101" pitchFamily="49" charset="-122"/>
              </a:rPr>
              <a:t>38.4</a:t>
            </a:r>
            <a:r>
              <a:rPr lang="zh-CN" altLang="en-US" sz="2000" b="1" dirty="0">
                <a:latin typeface="Arial" panose="020B0604020202020204" pitchFamily="34" charset="0"/>
                <a:ea typeface="楷体" panose="02010609060101010101" pitchFamily="49" charset="-122"/>
              </a:rPr>
              <a:t>元，葡萄需要</a:t>
            </a:r>
            <a:r>
              <a:rPr lang="en-US" altLang="zh-CN" sz="2000" b="1" dirty="0">
                <a:latin typeface="Arial" panose="020B0604020202020204" pitchFamily="34" charset="0"/>
                <a:ea typeface="楷体" panose="02010609060101010101" pitchFamily="49" charset="-122"/>
              </a:rPr>
              <a:t>28.2</a:t>
            </a:r>
            <a:r>
              <a:rPr lang="zh-CN" altLang="en-US" sz="2000" b="1" dirty="0">
                <a:latin typeface="Arial" panose="020B0604020202020204" pitchFamily="34" charset="0"/>
                <a:ea typeface="楷体" panose="02010609060101010101" pitchFamily="49" charset="-122"/>
              </a:rPr>
              <a:t>元，柠檬需要</a:t>
            </a:r>
            <a:r>
              <a:rPr lang="en-US" altLang="zh-CN" sz="2000" b="1" dirty="0">
                <a:latin typeface="Arial" panose="020B0604020202020204" pitchFamily="34" charset="0"/>
                <a:ea typeface="楷体" panose="02010609060101010101" pitchFamily="49" charset="-122"/>
              </a:rPr>
              <a:t>85.5</a:t>
            </a:r>
            <a:r>
              <a:rPr lang="zh-CN" altLang="en-US" sz="2000" b="1" dirty="0">
                <a:latin typeface="Arial" panose="020B0604020202020204" pitchFamily="34" charset="0"/>
                <a:ea typeface="楷体" panose="02010609060101010101" pitchFamily="49" charset="-122"/>
              </a:rPr>
              <a:t>元。</a:t>
            </a:r>
            <a:endParaRPr lang="zh-CN" altLang="en-US" sz="20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2193" y="411510"/>
            <a:ext cx="2246579" cy="561692"/>
            <a:chOff x="212193" y="411510"/>
            <a:chExt cx="2246579" cy="5616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93" y="492071"/>
              <a:ext cx="366860" cy="456339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13176" y="1995686"/>
            <a:ext cx="7412553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小数乘整数的计算方法：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（1）首先，把小数看作整数；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（2）按整数乘法法则求出积；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（3）一般情况，因数有几位小数，积就有几位小数。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2083" y="439395"/>
            <a:ext cx="2266689" cy="561692"/>
            <a:chOff x="192083" y="439395"/>
            <a:chExt cx="2266689" cy="56169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1768" name="文本框 31767"/>
          <p:cNvSpPr txBox="1"/>
          <p:nvPr/>
        </p:nvSpPr>
        <p:spPr>
          <a:xfrm>
            <a:off x="2922270" y="1130618"/>
            <a:ext cx="21577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0.8  ×  18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1763" name="直接连接符 31762"/>
          <p:cNvSpPr/>
          <p:nvPr/>
        </p:nvSpPr>
        <p:spPr>
          <a:xfrm>
            <a:off x="3261995" y="1652905"/>
            <a:ext cx="0" cy="990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765" name="直接连接符 31764"/>
          <p:cNvSpPr/>
          <p:nvPr/>
        </p:nvSpPr>
        <p:spPr>
          <a:xfrm>
            <a:off x="4827905" y="1652905"/>
            <a:ext cx="0" cy="990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764" name="文本框 31763"/>
          <p:cNvSpPr txBox="1"/>
          <p:nvPr/>
        </p:nvSpPr>
        <p:spPr>
          <a:xfrm>
            <a:off x="2320290" y="2643188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相同加数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66" name="文本框 31765"/>
          <p:cNvSpPr txBox="1"/>
          <p:nvPr/>
        </p:nvSpPr>
        <p:spPr>
          <a:xfrm>
            <a:off x="3891915" y="2643505"/>
            <a:ext cx="232537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相同加数的个数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723" name="组合 28722"/>
          <p:cNvGrpSpPr/>
          <p:nvPr/>
        </p:nvGrpSpPr>
        <p:grpSpPr>
          <a:xfrm>
            <a:off x="1678305" y="3305175"/>
            <a:ext cx="5558790" cy="1256792"/>
            <a:chOff x="960" y="2640"/>
            <a:chExt cx="3696" cy="1021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28722" name="流程图: 可选过程 28721"/>
            <p:cNvSpPr/>
            <p:nvPr/>
          </p:nvSpPr>
          <p:spPr>
            <a:xfrm>
              <a:off x="960" y="2640"/>
              <a:ext cx="3696" cy="1008"/>
            </a:xfrm>
            <a:prstGeom prst="flowChartAlternateProcess">
              <a:avLst/>
            </a:prstGeom>
            <a:grpFill/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1" name="文本框 28720"/>
            <p:cNvSpPr txBox="1"/>
            <p:nvPr/>
          </p:nvSpPr>
          <p:spPr>
            <a:xfrm>
              <a:off x="1084" y="2687"/>
              <a:ext cx="3476" cy="974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小数乘以整数的意义与整数乘法的意义相同，就是求几个相同加数的和的简便运算。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4" name="圆角矩形标注 3"/>
          <p:cNvSpPr/>
          <p:nvPr/>
        </p:nvSpPr>
        <p:spPr>
          <a:xfrm>
            <a:off x="5302885" y="1224280"/>
            <a:ext cx="2004695" cy="544195"/>
          </a:xfrm>
          <a:prstGeom prst="wedgeRoundRectCallout">
            <a:avLst>
              <a:gd name="adj1" fmla="val -61179"/>
              <a:gd name="adj2" fmla="val -13676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表示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18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0.8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的和或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0.8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18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17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68" grpId="0"/>
      <p:bldP spid="31764" grpId="0"/>
      <p:bldP spid="31766" grpId="0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0" descr="p002-02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840" y="653733"/>
            <a:ext cx="900430" cy="1346835"/>
          </a:xfrm>
          <a:prstGeom prst="rect">
            <a:avLst/>
          </a:prstGeom>
        </p:spPr>
      </p:pic>
      <p:sp>
        <p:nvSpPr>
          <p:cNvPr id="7" name="云形标注 6"/>
          <p:cNvSpPr/>
          <p:nvPr/>
        </p:nvSpPr>
        <p:spPr>
          <a:xfrm>
            <a:off x="2031365" y="833120"/>
            <a:ext cx="5214620" cy="792480"/>
          </a:xfrm>
          <a:prstGeom prst="cloudCallout">
            <a:avLst>
              <a:gd name="adj1" fmla="val -59277"/>
              <a:gd name="adj2" fmla="val -7612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怎样计算小数乘整数？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12" descr="p002-02-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0088" y="2833053"/>
            <a:ext cx="1255395" cy="1410335"/>
          </a:xfrm>
          <a:prstGeom prst="rect">
            <a:avLst/>
          </a:prstGeom>
        </p:spPr>
      </p:pic>
      <p:sp>
        <p:nvSpPr>
          <p:cNvPr id="9" name="云形标注 8"/>
          <p:cNvSpPr/>
          <p:nvPr/>
        </p:nvSpPr>
        <p:spPr>
          <a:xfrm>
            <a:off x="971600" y="2245732"/>
            <a:ext cx="5842635" cy="1686560"/>
          </a:xfrm>
          <a:prstGeom prst="cloudCallout">
            <a:avLst>
              <a:gd name="adj1" fmla="val 57373"/>
              <a:gd name="adj2" fmla="val 21046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1）首先，把小数看作整数；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（2）按整数乘法法则求出积；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（3）一般情况，因数有几位</a:t>
            </a:r>
            <a:b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</a:b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小数，积就有几位小数。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标注 4"/>
          <p:cNvSpPr/>
          <p:nvPr/>
        </p:nvSpPr>
        <p:spPr>
          <a:xfrm>
            <a:off x="1403350" y="2273935"/>
            <a:ext cx="4824095" cy="1686560"/>
          </a:xfrm>
          <a:prstGeom prst="cloudCallout">
            <a:avLst>
              <a:gd name="adj1" fmla="val 68296"/>
              <a:gd name="adj2" fmla="val 21611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看因数里有几位小数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就从积的右边起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向左数出几位点上小数点。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2042160" y="833120"/>
            <a:ext cx="5913755" cy="792480"/>
          </a:xfrm>
          <a:prstGeom prst="cloudCallout">
            <a:avLst>
              <a:gd name="adj1" fmla="val -59277"/>
              <a:gd name="adj2" fmla="val -761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如何确定积的小数点的位置？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10" descr="p002-02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840" y="653733"/>
            <a:ext cx="900430" cy="1346835"/>
          </a:xfrm>
          <a:prstGeom prst="rect">
            <a:avLst/>
          </a:prstGeom>
        </p:spPr>
      </p:pic>
      <p:pic>
        <p:nvPicPr>
          <p:cNvPr id="7" name="图片 12" descr="p002-02-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0088" y="2833053"/>
            <a:ext cx="1255395" cy="1410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77769" y="615235"/>
            <a:ext cx="41103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6.7×3=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63190" y="1501140"/>
            <a:ext cx="16719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6. 7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    3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683510" y="2313940"/>
            <a:ext cx="13843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863850" y="2380615"/>
            <a:ext cx="1203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2 0. 1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91253" y="602217"/>
            <a:ext cx="1034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20.1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67810" y="1593215"/>
            <a:ext cx="2340610" cy="3987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………一位小数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67810" y="2411730"/>
            <a:ext cx="2340610" cy="3987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………一位小数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" name="云形标注 21"/>
          <p:cNvSpPr/>
          <p:nvPr/>
        </p:nvSpPr>
        <p:spPr>
          <a:xfrm>
            <a:off x="1223010" y="2974975"/>
            <a:ext cx="2957830" cy="1769110"/>
          </a:xfrm>
          <a:prstGeom prst="cloudCallout">
            <a:avLst>
              <a:gd name="adj1" fmla="val 42657"/>
              <a:gd name="adj2" fmla="val -5516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再看因数里有几位小数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就从积的右边起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向左数出几位点上小数点。</a:t>
            </a:r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6408420" y="1457960"/>
            <a:ext cx="1523365" cy="2030095"/>
          </a:xfrm>
          <a:prstGeom prst="rect">
            <a:avLst/>
          </a:prstGeom>
          <a:solidFill>
            <a:schemeClr val="bg2">
              <a:lumMod val="90000"/>
              <a:alpha val="81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先按整数乘法算出积。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endParaRPr lang="zh-CN" altLang="en-US"/>
          </a:p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6588125" y="2058035"/>
            <a:ext cx="16719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6 7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   3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796405" y="2810510"/>
            <a:ext cx="1203960" cy="460375"/>
          </a:xfrm>
          <a:prstGeom prst="rect">
            <a:avLst/>
          </a:prstGeom>
          <a:solidFill>
            <a:schemeClr val="bg2">
              <a:lumMod val="75000"/>
              <a:alpha val="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2 0 1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6588125" y="2865120"/>
            <a:ext cx="141224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5" grpId="0" animBg="1"/>
      <p:bldP spid="17" grpId="0" animBg="1"/>
      <p:bldP spid="22" grpId="0" animBg="1"/>
      <p:bldP spid="24" grpId="0" animBg="1"/>
      <p:bldP spid="19" grpId="0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92082" y="411510"/>
            <a:ext cx="2266690" cy="561692"/>
            <a:chOff x="192082" y="411510"/>
            <a:chExt cx="2266690" cy="56169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19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5648" y1="36364" x2="29683" y2="43687"/>
                        <a14:foregroundMark x1="49856" y1="35606" x2="48127" y2="44444"/>
                        <a14:foregroundMark x1="28818" y1="94697" x2="41787" y2="91667"/>
                        <a14:foregroundMark x1="52738" y1="92172" x2="61960" y2="95455"/>
                        <a14:foregroundMark x1="63977" y1="91667" x2="67723" y2="96212"/>
                        <a14:foregroundMark x1="68012" y1="93182" x2="71758" y2="94697"/>
                        <a14:foregroundMark x1="45245" y1="92929" x2="51009" y2="96717"/>
                        <a14:foregroundMark x1="45245" y1="91414" x2="37464" y2="96717"/>
                        <a14:foregroundMark x1="63689" y1="92172" x2="61095" y2="90909"/>
                        <a14:foregroundMark x1="60519" y1="90152" x2="58213" y2="90152"/>
                        <a14:foregroundMark x1="45821" y1="35606" x2="51873" y2="41919"/>
                        <a14:foregroundMark x1="44380" y1="40152" x2="45533" y2="43687"/>
                        <a14:foregroundMark x1="25360" y1="43434" x2="32277" y2="414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1879" y="3473407"/>
            <a:ext cx="1097428" cy="1252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283845" y="948690"/>
            <a:ext cx="2080895" cy="1124822"/>
          </a:xfrm>
          <a:prstGeom prst="flowChartDecision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口算。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58720" y="1531620"/>
            <a:ext cx="481139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3×0.5=         0.7×4=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2.1×3=         5.2×4=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1.1×8=         9×0.8=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1.5×2=         0.2×5=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02050" y="1531620"/>
            <a:ext cx="828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4105" y="2223770"/>
            <a:ext cx="828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6.3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02050" y="3013075"/>
            <a:ext cx="828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8.8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02050" y="3747770"/>
            <a:ext cx="828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32830" y="1531620"/>
            <a:ext cx="828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2.8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32830" y="2223770"/>
            <a:ext cx="828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20.8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32830" y="3013075"/>
            <a:ext cx="828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7.2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50915" y="3747770"/>
            <a:ext cx="828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48" y="70312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109980" y="544830"/>
            <a:ext cx="1137920" cy="52197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填表。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1019810" y="1485900"/>
          <a:ext cx="6769735" cy="2461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7105"/>
                <a:gridCol w="967105"/>
                <a:gridCol w="967105"/>
                <a:gridCol w="967105"/>
                <a:gridCol w="967105"/>
                <a:gridCol w="967105"/>
                <a:gridCol w="967105"/>
              </a:tblGrid>
              <a:tr h="8204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因数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127</a:t>
                      </a:r>
                      <a:endParaRPr lang="en-US" altLang="zh-CN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127</a:t>
                      </a:r>
                      <a:endParaRPr lang="en-US" altLang="zh-CN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127</a:t>
                      </a:r>
                      <a:endParaRPr lang="en-US" altLang="zh-CN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12.7</a:t>
                      </a:r>
                      <a:endParaRPr lang="en-US" altLang="zh-CN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1.27</a:t>
                      </a:r>
                      <a:endParaRPr lang="en-US" altLang="zh-CN" sz="24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0.127</a:t>
                      </a:r>
                      <a:endParaRPr lang="en-US" altLang="zh-CN" sz="24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8204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因数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76</a:t>
                      </a:r>
                      <a:endPara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7.6</a:t>
                      </a:r>
                      <a:endPara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0.76</a:t>
                      </a:r>
                      <a:endPara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76</a:t>
                      </a:r>
                      <a:endPara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76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76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8204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积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9652</a:t>
                      </a:r>
                      <a:endPara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034030" y="3363838"/>
            <a:ext cx="8794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965.2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13505" y="3363838"/>
            <a:ext cx="8794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96.52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19345" y="3363838"/>
            <a:ext cx="8794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965.2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96610" y="3363838"/>
            <a:ext cx="8794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96.52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843395" y="3363838"/>
            <a:ext cx="8794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9.652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4" grpId="0"/>
      <p:bldP spid="15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48" y="70312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356994" y="606425"/>
            <a:ext cx="7031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根据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38×53=2014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，你能直接写出哪些算式的积？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49475" y="1436370"/>
            <a:ext cx="603377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3.8×53=         5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.8×39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5.3×38=         0.38×53=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48×5.4          38×0.53=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53×0.038=       38×0.053=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28060" y="1491630"/>
            <a:ext cx="9512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201.4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89960" y="2190750"/>
            <a:ext cx="9512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201.4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87775" y="3681730"/>
            <a:ext cx="9512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2.014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56655" y="2190750"/>
            <a:ext cx="9512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20.14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56655" y="2921635"/>
            <a:ext cx="9512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20.14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10960" y="3681730"/>
            <a:ext cx="9512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2.014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48" y="70312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120140" y="657860"/>
            <a:ext cx="2804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列竖式计算。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66800" y="1327150"/>
            <a:ext cx="71958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3.4×16=      17×0.8=      23</a:t>
            </a:r>
            <a:r>
              <a:rPr lang="en-US" altLang="zh-CN" sz="2000" b="1" dirty="0"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×4.4=           27.8×35=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23010" y="1851025"/>
            <a:ext cx="99314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3.4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×1 6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2 0 4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3 4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5 4.4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23870" y="1936750"/>
            <a:ext cx="99314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1 7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×0.8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1 3.6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00575" y="1936750"/>
            <a:ext cx="113665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2 3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 4.4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9 2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9 2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10 1.2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98615" y="1936750"/>
            <a:ext cx="129159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2 7.8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  3 5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1 3 9 0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8 3 4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9 7 3.0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274445" y="2499742"/>
            <a:ext cx="84963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274445" y="3147814"/>
            <a:ext cx="84963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095625" y="2571750"/>
            <a:ext cx="84963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744085" y="2582545"/>
            <a:ext cx="84963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744085" y="3202305"/>
            <a:ext cx="84963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6781165" y="2571750"/>
            <a:ext cx="95948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6781165" y="3219822"/>
            <a:ext cx="95948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231390" y="1346835"/>
            <a:ext cx="7150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54.4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45255" y="1346835"/>
            <a:ext cx="7150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13.6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712816" y="1279416"/>
            <a:ext cx="850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101.2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40650" y="1275606"/>
            <a:ext cx="7150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973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538720" y="3352661"/>
            <a:ext cx="201930" cy="8318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6" grpId="0"/>
      <p:bldP spid="17" grpId="0"/>
      <p:bldP spid="18" grpId="0"/>
      <p:bldP spid="19" grpId="0"/>
    </p:bldLst>
  </p:timing>
</p:sld>
</file>

<file path=ppt/tags/tag1.xml><?xml version="1.0" encoding="utf-8"?>
<p:tagLst xmlns:p="http://schemas.openxmlformats.org/presentationml/2006/main">
  <p:tag name="KSO_WM_DOC_GUID" val="{5474e58a-e40b-4c07-b1f3-f24ac15481bf}"/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1741</Words>
  <Application>WPS 演示</Application>
  <PresentationFormat>全屏显示(16:9)</PresentationFormat>
  <Paragraphs>322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黑体</vt:lpstr>
      <vt:lpstr>幼圆</vt:lpstr>
      <vt:lpstr>楷体</vt:lpstr>
      <vt:lpstr>Calibri</vt:lpstr>
      <vt:lpstr>微软雅黑</vt:lpstr>
      <vt:lpstr>Arial Unicode MS</vt:lpstr>
      <vt:lpstr>等线</vt:lpstr>
      <vt:lpstr>Office 主题</vt:lpstr>
      <vt:lpstr>2_自定义设计方案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75</cp:revision>
  <dcterms:created xsi:type="dcterms:W3CDTF">2018-09-11T05:46:00Z</dcterms:created>
  <dcterms:modified xsi:type="dcterms:W3CDTF">2023-08-28T08:58:09Z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05F112C3F2FF4B22B649B28D7413444B_12</vt:lpwstr>
  </property>
</Properties>
</file>