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dp" ContentType="image/vnd.ms-photo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5"/>
  </p:notesMasterIdLst>
  <p:sldIdLst>
    <p:sldId id="547" r:id="rId4"/>
    <p:sldId id="510" r:id="rId5"/>
    <p:sldId id="516" r:id="rId6"/>
    <p:sldId id="532" r:id="rId7"/>
    <p:sldId id="517" r:id="rId8"/>
    <p:sldId id="540" r:id="rId9"/>
    <p:sldId id="537" r:id="rId10"/>
    <p:sldId id="538" r:id="rId11"/>
    <p:sldId id="548" r:id="rId12"/>
    <p:sldId id="541" r:id="rId13"/>
    <p:sldId id="549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华文隶书" panose="02010800040101010101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734F36"/>
    <a:srgbClr val="5AAB3F"/>
    <a:srgbClr val="A9EB28"/>
    <a:srgbClr val="0000FF"/>
    <a:srgbClr val="FF0000"/>
    <a:srgbClr val="FF9933"/>
    <a:srgbClr val="AFF22A"/>
    <a:srgbClr val="996633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6296" autoAdjust="0"/>
  </p:normalViewPr>
  <p:slideViewPr>
    <p:cSldViewPr showGuides="1">
      <p:cViewPr varScale="1">
        <p:scale>
          <a:sx n="58" d="100"/>
          <a:sy n="58" d="100"/>
        </p:scale>
        <p:origin x="90" y="42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" Target="../slides/sl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79512" y="92978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可能性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GIF"/><Relationship Id="rId2" Type="http://schemas.openxmlformats.org/officeDocument/2006/relationships/image" Target="../media/image11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hyperlink" Target="&#36229;&#38142;&#25509;/&#38271;&#26041;&#24418;&#26059;&#36716;&#25104;&#22278;&#26609;.mp4" TargetMode="Externa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21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5976" y="372485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2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752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可能性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</a:rPr>
              <a:t>巩固练习</a:t>
            </a:r>
            <a:endParaRPr lang="zh-CN" altLang="en-US" sz="2800" b="1" dirty="0">
              <a:latin typeface="+mj-ea"/>
            </a:endParaRPr>
          </a:p>
        </p:txBody>
      </p:sp>
      <p:pic>
        <p:nvPicPr>
          <p:cNvPr id="43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4" name="组合 4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0870" y="1269512"/>
            <a:ext cx="3992863" cy="2438679"/>
          </a:xfrm>
          <a:prstGeom prst="round2DiagRect">
            <a:avLst>
              <a:gd name="adj1" fmla="val 49950"/>
              <a:gd name="adj2" fmla="val 0"/>
            </a:avLst>
          </a:prstGeom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35230" y="643771"/>
            <a:ext cx="765603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说一说指针可能停在哪种颜色上？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2" y="73126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99592" y="1635646"/>
            <a:ext cx="3564309" cy="2785474"/>
            <a:chOff x="755576" y="1585416"/>
            <a:chExt cx="3564309" cy="2785474"/>
          </a:xfrm>
        </p:grpSpPr>
        <p:grpSp>
          <p:nvGrpSpPr>
            <p:cNvPr id="58" name="组合 57"/>
            <p:cNvGrpSpPr/>
            <p:nvPr/>
          </p:nvGrpSpPr>
          <p:grpSpPr>
            <a:xfrm flipH="1">
              <a:off x="755576" y="1851079"/>
              <a:ext cx="3389972" cy="2519811"/>
              <a:chOff x="7697486" y="1607190"/>
              <a:chExt cx="3389972" cy="2519811"/>
            </a:xfrm>
          </p:grpSpPr>
          <p:sp>
            <p:nvSpPr>
              <p:cNvPr id="62" name="Text Box 6"/>
              <p:cNvSpPr txBox="1">
                <a:spLocks noChangeArrowheads="1"/>
              </p:cNvSpPr>
              <p:nvPr/>
            </p:nvSpPr>
            <p:spPr bwMode="auto">
              <a:xfrm>
                <a:off x="7697486" y="1607190"/>
                <a:ext cx="2294898" cy="1052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可能停在蓝色、粉色或黄色上。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785356" y="2659786"/>
                <a:ext cx="1302102" cy="1467215"/>
              </a:xfrm>
              <a:prstGeom prst="rect">
                <a:avLst/>
              </a:prstGeom>
            </p:spPr>
          </p:pic>
        </p:grpSp>
        <p:sp>
          <p:nvSpPr>
            <p:cNvPr id="36" name="云形标注 35"/>
            <p:cNvSpPr/>
            <p:nvPr/>
          </p:nvSpPr>
          <p:spPr>
            <a:xfrm>
              <a:off x="1547664" y="1585416"/>
              <a:ext cx="2772221" cy="1562397"/>
            </a:xfrm>
            <a:prstGeom prst="cloudCallout">
              <a:avLst>
                <a:gd name="adj1" fmla="val -39513"/>
                <a:gd name="adj2" fmla="val 58666"/>
              </a:avLst>
            </a:prstGeom>
            <a:noFill/>
            <a:ln w="19050">
              <a:solidFill>
                <a:srgbClr val="734F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2" y="73126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899592" y="731261"/>
            <a:ext cx="8001266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从盒子里摸出一个球，结果会是什么？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44" descr="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424" y="1239524"/>
            <a:ext cx="1090613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 bwMode="auto">
          <a:xfrm>
            <a:off x="2869398" y="1730062"/>
            <a:ext cx="1169989" cy="79216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24" idx="3"/>
          </p:cNvCxnSpPr>
          <p:nvPr/>
        </p:nvCxnSpPr>
        <p:spPr bwMode="auto">
          <a:xfrm>
            <a:off x="2817014" y="2515875"/>
            <a:ext cx="1233485" cy="15636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25" idx="3"/>
          </p:cNvCxnSpPr>
          <p:nvPr/>
        </p:nvCxnSpPr>
        <p:spPr bwMode="auto">
          <a:xfrm>
            <a:off x="2812252" y="3235806"/>
            <a:ext cx="1241422" cy="90408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25" idx="3"/>
          </p:cNvCxnSpPr>
          <p:nvPr/>
        </p:nvCxnSpPr>
        <p:spPr bwMode="auto">
          <a:xfrm flipV="1">
            <a:off x="2812252" y="1749112"/>
            <a:ext cx="1281110" cy="148669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6" idx="3"/>
          </p:cNvCxnSpPr>
          <p:nvPr/>
        </p:nvCxnSpPr>
        <p:spPr bwMode="auto">
          <a:xfrm flipV="1">
            <a:off x="3059833" y="2522224"/>
            <a:ext cx="979554" cy="150495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26" idx="3"/>
          </p:cNvCxnSpPr>
          <p:nvPr/>
        </p:nvCxnSpPr>
        <p:spPr bwMode="auto">
          <a:xfrm flipV="1">
            <a:off x="3059833" y="3385824"/>
            <a:ext cx="1001779" cy="64135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28" idx="1"/>
          </p:cNvCxnSpPr>
          <p:nvPr/>
        </p:nvCxnSpPr>
        <p:spPr bwMode="auto">
          <a:xfrm flipV="1">
            <a:off x="5009349" y="1743359"/>
            <a:ext cx="1128713" cy="153134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30" idx="1"/>
          </p:cNvCxnSpPr>
          <p:nvPr/>
        </p:nvCxnSpPr>
        <p:spPr bwMode="auto">
          <a:xfrm>
            <a:off x="4976012" y="2522224"/>
            <a:ext cx="1162050" cy="69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 bwMode="auto">
          <a:xfrm>
            <a:off x="4976012" y="1730062"/>
            <a:ext cx="1058373" cy="79216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 bwMode="auto">
          <a:xfrm flipV="1">
            <a:off x="4953787" y="2535521"/>
            <a:ext cx="1080598" cy="15916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31" idx="1"/>
          </p:cNvCxnSpPr>
          <p:nvPr/>
        </p:nvCxnSpPr>
        <p:spPr bwMode="auto">
          <a:xfrm>
            <a:off x="4976012" y="1788799"/>
            <a:ext cx="1162051" cy="221039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31" idx="1"/>
          </p:cNvCxnSpPr>
          <p:nvPr/>
        </p:nvCxnSpPr>
        <p:spPr bwMode="auto">
          <a:xfrm>
            <a:off x="4987124" y="3335024"/>
            <a:ext cx="1150939" cy="66417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22" name="组合 37"/>
          <p:cNvGrpSpPr/>
          <p:nvPr/>
        </p:nvGrpSpPr>
        <p:grpSpPr bwMode="auto">
          <a:xfrm>
            <a:off x="918363" y="1533212"/>
            <a:ext cx="2141470" cy="2701925"/>
            <a:chOff x="1403649" y="3300383"/>
            <a:chExt cx="1892775" cy="2705947"/>
          </a:xfrm>
        </p:grpSpPr>
        <p:sp>
          <p:nvSpPr>
            <p:cNvPr id="23" name="TextBox 33"/>
            <p:cNvSpPr txBox="1"/>
            <p:nvPr/>
          </p:nvSpPr>
          <p:spPr>
            <a:xfrm>
              <a:off x="1403649" y="3300383"/>
              <a:ext cx="1678155" cy="416544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一定摸到黄球。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34"/>
            <p:cNvSpPr txBox="1"/>
            <p:nvPr/>
          </p:nvSpPr>
          <p:spPr>
            <a:xfrm>
              <a:off x="1403649" y="4076236"/>
              <a:ext cx="1678155" cy="416544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可能摸到黄球。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35"/>
            <p:cNvSpPr txBox="1"/>
            <p:nvPr/>
          </p:nvSpPr>
          <p:spPr>
            <a:xfrm>
              <a:off x="1403649" y="4798034"/>
              <a:ext cx="1673946" cy="414954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可能摸到红球。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36"/>
            <p:cNvSpPr txBox="1"/>
            <p:nvPr/>
          </p:nvSpPr>
          <p:spPr>
            <a:xfrm>
              <a:off x="1403649" y="5589786"/>
              <a:ext cx="1892775" cy="416544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不可能摸到红球。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38"/>
          <p:cNvGrpSpPr/>
          <p:nvPr/>
        </p:nvGrpSpPr>
        <p:grpSpPr bwMode="auto">
          <a:xfrm>
            <a:off x="6138062" y="1535396"/>
            <a:ext cx="2161662" cy="2671763"/>
            <a:chOff x="1403648" y="3300383"/>
            <a:chExt cx="1847134" cy="2711550"/>
          </a:xfrm>
        </p:grpSpPr>
        <p:sp>
          <p:nvSpPr>
            <p:cNvPr id="28" name="TextBox 39"/>
            <p:cNvSpPr txBox="1"/>
            <p:nvPr/>
          </p:nvSpPr>
          <p:spPr>
            <a:xfrm>
              <a:off x="1403648" y="3300383"/>
              <a:ext cx="1601011" cy="422119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一定摸到蓝球。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40"/>
            <p:cNvSpPr txBox="1"/>
            <p:nvPr/>
          </p:nvSpPr>
          <p:spPr>
            <a:xfrm>
              <a:off x="1403648" y="4076953"/>
              <a:ext cx="1601011" cy="422119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可能摸到蓝球。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41"/>
            <p:cNvSpPr txBox="1"/>
            <p:nvPr/>
          </p:nvSpPr>
          <p:spPr>
            <a:xfrm>
              <a:off x="1403648" y="4797133"/>
              <a:ext cx="1847133" cy="422119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不可能摸到蓝球。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42"/>
            <p:cNvSpPr txBox="1"/>
            <p:nvPr/>
          </p:nvSpPr>
          <p:spPr>
            <a:xfrm>
              <a:off x="1403649" y="5589814"/>
              <a:ext cx="1847133" cy="422119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不可能摸到黄球。</a:t>
              </a: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595224" y="860185"/>
            <a:ext cx="167623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 能 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464457" y="-973058"/>
            <a:ext cx="288033" cy="525564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684971" y="1870464"/>
            <a:ext cx="591358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确定性和不确定性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>
            <a:hlinkClick r:id="rId2" action="ppaction://hlinksldjump"/>
          </p:cNvPr>
          <p:cNvSpPr/>
          <p:nvPr/>
        </p:nvSpPr>
        <p:spPr>
          <a:xfrm>
            <a:off x="6956390" y="1870464"/>
            <a:ext cx="559814" cy="250356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spc="-300" dirty="0">
                <a:latin typeface="楷体" panose="02010609060101010101" pitchFamily="49" charset="-122"/>
                <a:ea typeface="楷体" panose="02010609060101010101" pitchFamily="49" charset="-122"/>
              </a:rPr>
              <a:t>事件发生的可能性</a:t>
            </a:r>
            <a:endParaRPr lang="zh-CN" altLang="en-US" sz="24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26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/>
          <a:srcRect l="17027" t="19742" r="10098" b="63142"/>
          <a:stretch>
            <a:fillRect/>
          </a:stretch>
        </p:blipFill>
        <p:spPr>
          <a:xfrm>
            <a:off x="1729489" y="1805864"/>
            <a:ext cx="5608593" cy="1863189"/>
          </a:xfrm>
          <a:prstGeom prst="rect">
            <a:avLst/>
          </a:prstGeom>
        </p:spPr>
      </p:pic>
      <p:sp>
        <p:nvSpPr>
          <p:cNvPr id="38" name="圆角矩形 37">
            <a:hlinkClick r:id="rId2" action="ppaction://hlinkfile"/>
          </p:cNvPr>
          <p:cNvSpPr/>
          <p:nvPr/>
        </p:nvSpPr>
        <p:spPr>
          <a:xfrm>
            <a:off x="2801014" y="935417"/>
            <a:ext cx="3465545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确定性和不确定性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2083" y="439395"/>
            <a:ext cx="2266689" cy="561692"/>
            <a:chOff x="192083" y="439395"/>
            <a:chExt cx="2266689" cy="56169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4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899592" y="3867894"/>
            <a:ext cx="75405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把握事件的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确定性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不确定性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，需要我们对生活中的一些事件有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客观的认识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，这是解决此类问题的关键。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2762651"/>
            <a:ext cx="2093692" cy="2076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圆角矩形 50"/>
          <p:cNvSpPr/>
          <p:nvPr/>
        </p:nvSpPr>
        <p:spPr>
          <a:xfrm>
            <a:off x="2627784" y="527495"/>
            <a:ext cx="3465545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事情发生的可能性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50882" y="1434237"/>
            <a:ext cx="4680520" cy="2230346"/>
            <a:chOff x="4418741" y="851012"/>
            <a:chExt cx="4680520" cy="2230346"/>
          </a:xfrm>
        </p:grpSpPr>
        <p:sp>
          <p:nvSpPr>
            <p:cNvPr id="2" name="云形标注 1"/>
            <p:cNvSpPr/>
            <p:nvPr/>
          </p:nvSpPr>
          <p:spPr>
            <a:xfrm>
              <a:off x="4418741" y="851012"/>
              <a:ext cx="4680520" cy="2230346"/>
            </a:xfrm>
            <a:prstGeom prst="cloudCallout">
              <a:avLst>
                <a:gd name="adj1" fmla="val -51674"/>
                <a:gd name="adj2" fmla="val 41487"/>
              </a:avLst>
            </a:prstGeom>
            <a:solidFill>
              <a:srgbClr val="FFC000">
                <a:alpha val="63137"/>
              </a:srgbClr>
            </a:solid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87877" y="1188398"/>
              <a:ext cx="36282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确定现象可以用“一定”或“不可能”来描述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不确定现象可以用“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”或“不一定”来描述。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107731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1123112" y="1066878"/>
            <a:ext cx="79133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辨一辨。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一定画“√”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不可能画“✕”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可能画“○”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7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619672" y="1730150"/>
            <a:ext cx="6336704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阴天。	  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出油率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	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四条边相等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	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7504" y="737765"/>
            <a:ext cx="2975346" cy="5216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3600" b="1" spc="-3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思路分析</a:t>
            </a:r>
            <a:endParaRPr lang="zh-CN" altLang="en-US" sz="3600" b="1" cap="none" spc="-3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45816" y="1707654"/>
            <a:ext cx="1728192" cy="228795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457200" dist="152400" dir="636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27" y="1514226"/>
            <a:ext cx="1073898" cy="9900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758840" y="1719288"/>
            <a:ext cx="1728192" cy="226971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457200" dist="152400" dir="636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65" y="1552714"/>
            <a:ext cx="1000646" cy="99000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084168" y="1707654"/>
            <a:ext cx="1728192" cy="228795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457200" dist="152400" dir="636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840" y="2329129"/>
            <a:ext cx="179507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天气的变化是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无常的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，是一个不可以确定的事件。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093" y="1591471"/>
            <a:ext cx="1073898" cy="99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749901" y="1888681"/>
            <a:ext cx="10878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endParaRPr lang="en-US" altLang="zh-CN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34360" y="2429697"/>
            <a:ext cx="1800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出油率是指花生油占花生的百分之几，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100%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49895" y="2686395"/>
            <a:ext cx="17878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正方形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四条边相等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，四个角都是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91005" y="1843698"/>
            <a:ext cx="10878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endParaRPr lang="en-US" altLang="zh-CN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35319" y="1801425"/>
            <a:ext cx="1087814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endParaRPr lang="en-US" altLang="zh-CN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 animBg="1"/>
      <p:bldP spid="29" grpId="0" animBg="1"/>
      <p:bldP spid="31" grpId="0" animBg="1"/>
      <p:bldP spid="32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059582"/>
            <a:ext cx="7264131" cy="33898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1600" y="648393"/>
            <a:ext cx="15696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解答：</a:t>
            </a:r>
            <a:endParaRPr lang="zh-C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9246" y="1864314"/>
            <a:ext cx="59046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阴天。	   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出油率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四条边相等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16216" y="2981778"/>
            <a:ext cx="50405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6326" y="2464478"/>
            <a:ext cx="504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✕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5634" y="1662343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49" y="662523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992499" y="662523"/>
            <a:ext cx="758876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小朋友从盒子里任意摸出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个球，共有几种可能的结果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ZY14.eps" descr="id:21475126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61127" y="1683300"/>
            <a:ext cx="5551047" cy="237735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79262" y="1384208"/>
            <a:ext cx="1581966" cy="548177"/>
            <a:chOff x="903148" y="1983472"/>
            <a:chExt cx="1581966" cy="54817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91" b="94091" l="9455" r="89455">
                          <a14:backgroundMark x1="45091" y1="90909" x2="57455" y2="913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51"/>
            <a:stretch>
              <a:fillRect/>
            </a:stretch>
          </p:blipFill>
          <p:spPr>
            <a:xfrm>
              <a:off x="903148" y="1983472"/>
              <a:ext cx="648552" cy="54817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91" b="94091" l="9455" r="89455">
                          <a14:backgroundMark x1="45091" y1="90909" x2="57455" y2="913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51"/>
            <a:stretch>
              <a:fillRect/>
            </a:stretch>
          </p:blipFill>
          <p:spPr>
            <a:xfrm>
              <a:off x="1369855" y="1983472"/>
              <a:ext cx="648552" cy="54817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91" b="94091" l="9455" r="89455">
                          <a14:backgroundMark x1="45091" y1="90909" x2="57455" y2="913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51"/>
            <a:stretch>
              <a:fillRect/>
            </a:stretch>
          </p:blipFill>
          <p:spPr>
            <a:xfrm>
              <a:off x="1836562" y="1983472"/>
              <a:ext cx="648552" cy="548177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2987824" y="1468430"/>
            <a:ext cx="1335223" cy="416780"/>
            <a:chOff x="3153801" y="2067694"/>
            <a:chExt cx="1335223" cy="41678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53801" y="2067694"/>
              <a:ext cx="419778" cy="41678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11523" y="2067694"/>
              <a:ext cx="419778" cy="4167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69246" y="2067694"/>
              <a:ext cx="419778" cy="41678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830820" y="1402731"/>
            <a:ext cx="1471876" cy="548177"/>
            <a:chOff x="4757948" y="2001995"/>
            <a:chExt cx="1471876" cy="54817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55735" y="2067694"/>
              <a:ext cx="419778" cy="41678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810046" y="2067694"/>
              <a:ext cx="419778" cy="41678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91" b="94091" l="9455" r="89455">
                          <a14:backgroundMark x1="45091" y1="90909" x2="57455" y2="913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51"/>
            <a:stretch>
              <a:fillRect/>
            </a:stretch>
          </p:blipFill>
          <p:spPr>
            <a:xfrm>
              <a:off x="4757948" y="2001995"/>
              <a:ext cx="648552" cy="548177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735070" y="1384208"/>
            <a:ext cx="1466022" cy="548177"/>
            <a:chOff x="6658956" y="1983472"/>
            <a:chExt cx="1466022" cy="54817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91" b="94091" l="9455" r="89455">
                          <a14:backgroundMark x1="45091" y1="90909" x2="57455" y2="913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51"/>
            <a:stretch>
              <a:fillRect/>
            </a:stretch>
          </p:blipFill>
          <p:spPr>
            <a:xfrm>
              <a:off x="6658956" y="1983472"/>
              <a:ext cx="648552" cy="548177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91" b="94091" l="9455" r="89455">
                          <a14:backgroundMark x1="45091" y1="90909" x2="57455" y2="913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51"/>
            <a:stretch>
              <a:fillRect/>
            </a:stretch>
          </p:blipFill>
          <p:spPr>
            <a:xfrm>
              <a:off x="7131494" y="1983472"/>
              <a:ext cx="648552" cy="548177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05200" y="2067694"/>
              <a:ext cx="419778" cy="416780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851389" y="4185386"/>
            <a:ext cx="345130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种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可能的结果。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5"/>
          <p:cNvSpPr txBox="1">
            <a:spLocks noChangeArrowheads="1"/>
          </p:cNvSpPr>
          <p:nvPr/>
        </p:nvSpPr>
        <p:spPr bwMode="auto">
          <a:xfrm>
            <a:off x="1064696" y="675634"/>
            <a:ext cx="73448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连一连。从下面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个盒子中分别摸出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个球，会有怎样的结果？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695845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1" descr="YKUIH}IC7004R~M24[$%4R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26842"/>
            <a:ext cx="71342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ine 22"/>
          <p:cNvSpPr>
            <a:spLocks noChangeShapeType="1"/>
          </p:cNvSpPr>
          <p:nvPr/>
        </p:nvSpPr>
        <p:spPr bwMode="auto">
          <a:xfrm flipV="1">
            <a:off x="2051100" y="2463467"/>
            <a:ext cx="288925" cy="3603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23"/>
          <p:cNvSpPr>
            <a:spLocks noChangeShapeType="1"/>
          </p:cNvSpPr>
          <p:nvPr/>
        </p:nvSpPr>
        <p:spPr bwMode="auto">
          <a:xfrm flipV="1">
            <a:off x="4499025" y="2463467"/>
            <a:ext cx="0" cy="3603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24"/>
          <p:cNvSpPr>
            <a:spLocks noChangeShapeType="1"/>
          </p:cNvSpPr>
          <p:nvPr/>
        </p:nvSpPr>
        <p:spPr bwMode="auto">
          <a:xfrm flipV="1">
            <a:off x="6731050" y="2390442"/>
            <a:ext cx="1587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 flipV="1">
            <a:off x="2267000" y="3182605"/>
            <a:ext cx="4248150" cy="287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6"/>
          <p:cNvSpPr>
            <a:spLocks noChangeShapeType="1"/>
          </p:cNvSpPr>
          <p:nvPr/>
        </p:nvSpPr>
        <p:spPr bwMode="auto">
          <a:xfrm flipV="1">
            <a:off x="4211687" y="3182605"/>
            <a:ext cx="73025" cy="3603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27"/>
          <p:cNvSpPr>
            <a:spLocks noChangeShapeType="1"/>
          </p:cNvSpPr>
          <p:nvPr/>
        </p:nvSpPr>
        <p:spPr bwMode="auto">
          <a:xfrm flipV="1">
            <a:off x="6515150" y="3182605"/>
            <a:ext cx="290512" cy="3603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WPS 演示</Application>
  <PresentationFormat>全屏显示(16:9)</PresentationFormat>
  <Paragraphs>96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华文隶书</vt:lpstr>
      <vt:lpstr>微软雅黑</vt:lpstr>
      <vt:lpstr>Calibri</vt:lpstr>
      <vt:lpstr>楷体_GB2312</vt:lpstr>
      <vt:lpstr>等线</vt:lpstr>
      <vt:lpstr>Arial Unicode MS</vt:lpstr>
      <vt:lpstr>1_Office 主题​​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2023-08-28T08:50:39Z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40B2A7200D1E497287AB18AE7F364735_12</vt:lpwstr>
  </property>
</Properties>
</file>