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handoutMasterIdLst>
    <p:handoutMasterId r:id="rId17"/>
  </p:handoutMasterIdLst>
  <p:sldIdLst>
    <p:sldId id="256" r:id="rId4"/>
    <p:sldId id="312" r:id="rId5"/>
    <p:sldId id="278" r:id="rId6"/>
    <p:sldId id="347" r:id="rId7"/>
    <p:sldId id="348" r:id="rId8"/>
    <p:sldId id="258" r:id="rId9"/>
    <p:sldId id="342" r:id="rId10"/>
    <p:sldId id="343" r:id="rId11"/>
    <p:sldId id="344" r:id="rId12"/>
    <p:sldId id="345" r:id="rId13"/>
    <p:sldId id="314" r:id="rId14"/>
    <p:sldId id="346" r:id="rId15"/>
    <p:sldId id="271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0" userDrawn="1">
          <p15:clr>
            <a:srgbClr val="A4A3A4"/>
          </p15:clr>
        </p15:guide>
        <p15:guide id="2" pos="2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AC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6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276" y="84"/>
      </p:cViewPr>
      <p:guideLst>
        <p:guide orient="horz" pos="1750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FF7D-17FC-45F9-8463-EAD9AE7B74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05F03-1000-49DF-85BF-9662501921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20160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三角形面积公式的简单应用 </a:t>
            </a:r>
            <a:endParaRPr lang="zh-CN" altLang="en-US" sz="1200" b="1" dirty="0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6.xml"/><Relationship Id="rId4" Type="http://schemas.openxmlformats.org/officeDocument/2006/relationships/slide" Target="slide1.xml"/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80780" y="1465352"/>
            <a:ext cx="705706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/>
              <a:t>三角形面积公式的简单应用 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" action="ppaction://hlinkshowjump?jump=nextslide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1026"/>
          <p:cNvSpPr>
            <a:spLocks noChangeArrowheads="1"/>
          </p:cNvSpPr>
          <p:nvPr/>
        </p:nvSpPr>
        <p:spPr bwMode="auto">
          <a:xfrm>
            <a:off x="1991544" y="1635646"/>
            <a:ext cx="4343400" cy="28194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Line 1027"/>
          <p:cNvSpPr>
            <a:spLocks noChangeShapeType="1"/>
          </p:cNvSpPr>
          <p:nvPr/>
        </p:nvSpPr>
        <p:spPr bwMode="auto">
          <a:xfrm>
            <a:off x="467544" y="4455046"/>
            <a:ext cx="80772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1028"/>
          <p:cNvSpPr txBox="1">
            <a:spLocks noChangeArrowheads="1"/>
          </p:cNvSpPr>
          <p:nvPr/>
        </p:nvSpPr>
        <p:spPr bwMode="auto">
          <a:xfrm>
            <a:off x="1066800" y="339502"/>
            <a:ext cx="75438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下图中哪个三角形的面积与涂颜色的三角形的面积相等？为什么？你能在图中再画出一个与涂颜色的三角形的面积相等的三角形吗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Line 1029"/>
          <p:cNvSpPr>
            <a:spLocks noChangeShapeType="1"/>
          </p:cNvSpPr>
          <p:nvPr/>
        </p:nvSpPr>
        <p:spPr bwMode="auto">
          <a:xfrm>
            <a:off x="2220144" y="4455046"/>
            <a:ext cx="434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Line 1030"/>
          <p:cNvSpPr>
            <a:spLocks noChangeShapeType="1"/>
          </p:cNvSpPr>
          <p:nvPr/>
        </p:nvSpPr>
        <p:spPr bwMode="auto">
          <a:xfrm flipV="1">
            <a:off x="1991544" y="1635646"/>
            <a:ext cx="5791200" cy="2819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Line 1031"/>
          <p:cNvSpPr>
            <a:spLocks noChangeShapeType="1"/>
          </p:cNvSpPr>
          <p:nvPr/>
        </p:nvSpPr>
        <p:spPr bwMode="auto">
          <a:xfrm flipH="1" flipV="1">
            <a:off x="3591744" y="1635646"/>
            <a:ext cx="2743200" cy="2819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Line 1032"/>
          <p:cNvSpPr>
            <a:spLocks noChangeShapeType="1"/>
          </p:cNvSpPr>
          <p:nvPr/>
        </p:nvSpPr>
        <p:spPr bwMode="auto">
          <a:xfrm>
            <a:off x="543744" y="1635646"/>
            <a:ext cx="80772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Line 1033"/>
          <p:cNvSpPr>
            <a:spLocks noChangeShapeType="1"/>
          </p:cNvSpPr>
          <p:nvPr/>
        </p:nvSpPr>
        <p:spPr bwMode="auto">
          <a:xfrm flipV="1">
            <a:off x="6334944" y="1635646"/>
            <a:ext cx="1447800" cy="2819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Line 1034"/>
          <p:cNvSpPr>
            <a:spLocks noChangeShapeType="1"/>
          </p:cNvSpPr>
          <p:nvPr/>
        </p:nvSpPr>
        <p:spPr bwMode="auto">
          <a:xfrm flipV="1">
            <a:off x="1991544" y="1635646"/>
            <a:ext cx="1600200" cy="2819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1035"/>
          <p:cNvSpPr txBox="1">
            <a:spLocks noChangeArrowheads="1"/>
          </p:cNvSpPr>
          <p:nvPr/>
        </p:nvSpPr>
        <p:spPr bwMode="auto">
          <a:xfrm>
            <a:off x="1591964" y="4450680"/>
            <a:ext cx="61483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同底等高的三角形面积相等。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Line 1036"/>
          <p:cNvSpPr>
            <a:spLocks noChangeShapeType="1"/>
          </p:cNvSpPr>
          <p:nvPr/>
        </p:nvSpPr>
        <p:spPr bwMode="auto">
          <a:xfrm>
            <a:off x="4125144" y="1711846"/>
            <a:ext cx="76200" cy="2743200"/>
          </a:xfrm>
          <a:prstGeom prst="line">
            <a:avLst/>
          </a:prstGeom>
          <a:noFill/>
          <a:ln w="76200">
            <a:solidFill>
              <a:srgbClr val="FFFF00"/>
            </a:solidFill>
            <a:prstDash val="dash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Line 1037"/>
          <p:cNvSpPr>
            <a:spLocks noChangeShapeType="1"/>
          </p:cNvSpPr>
          <p:nvPr/>
        </p:nvSpPr>
        <p:spPr bwMode="auto">
          <a:xfrm>
            <a:off x="3591744" y="1711846"/>
            <a:ext cx="76200" cy="2743200"/>
          </a:xfrm>
          <a:prstGeom prst="line">
            <a:avLst/>
          </a:prstGeom>
          <a:noFill/>
          <a:ln w="76200">
            <a:solidFill>
              <a:srgbClr val="FFFF00"/>
            </a:solidFill>
            <a:prstDash val="dash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Line 1038"/>
          <p:cNvSpPr>
            <a:spLocks noChangeShapeType="1"/>
          </p:cNvSpPr>
          <p:nvPr/>
        </p:nvSpPr>
        <p:spPr bwMode="auto">
          <a:xfrm>
            <a:off x="7858944" y="1711846"/>
            <a:ext cx="0" cy="2743200"/>
          </a:xfrm>
          <a:prstGeom prst="line">
            <a:avLst/>
          </a:prstGeom>
          <a:noFill/>
          <a:ln w="76200">
            <a:solidFill>
              <a:schemeClr val="tx1"/>
            </a:solidFill>
            <a:prstDash val="dash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Line 1039"/>
          <p:cNvSpPr>
            <a:spLocks noChangeShapeType="1"/>
          </p:cNvSpPr>
          <p:nvPr/>
        </p:nvSpPr>
        <p:spPr bwMode="auto">
          <a:xfrm>
            <a:off x="1534344" y="1635646"/>
            <a:ext cx="0" cy="2819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Line 1040"/>
          <p:cNvSpPr>
            <a:spLocks noChangeShapeType="1"/>
          </p:cNvSpPr>
          <p:nvPr/>
        </p:nvSpPr>
        <p:spPr bwMode="auto">
          <a:xfrm>
            <a:off x="1991544" y="4455046"/>
            <a:ext cx="4343400" cy="0"/>
          </a:xfrm>
          <a:prstGeom prst="line">
            <a:avLst/>
          </a:prstGeom>
          <a:noFill/>
          <a:ln w="57150" cap="sq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0.69166 -4.44444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9167 -4.44444E-6 L 0 -4.44444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utoUpdateAnimBg="0"/>
      <p:bldP spid="26" grpId="0" animBg="1"/>
      <p:bldP spid="27" grpId="0" animBg="1"/>
      <p:bldP spid="28" grpId="0" animBg="1"/>
      <p:bldP spid="29" grpId="0" animBg="1"/>
      <p:bldP spid="29" grpId="1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2"/>
          <p:cNvSpPr>
            <a:spLocks noChangeShapeType="1"/>
          </p:cNvSpPr>
          <p:nvPr/>
        </p:nvSpPr>
        <p:spPr bwMode="auto">
          <a:xfrm>
            <a:off x="827584" y="776313"/>
            <a:ext cx="72390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Line 3"/>
          <p:cNvSpPr>
            <a:spLocks noChangeShapeType="1"/>
          </p:cNvSpPr>
          <p:nvPr/>
        </p:nvSpPr>
        <p:spPr bwMode="auto">
          <a:xfrm>
            <a:off x="979984" y="2924200"/>
            <a:ext cx="72390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3646984" y="790600"/>
            <a:ext cx="1676400" cy="21336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3366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FF">
                    <a:alpha val="39999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3646984" y="790600"/>
            <a:ext cx="1676400" cy="2133600"/>
          </a:xfrm>
          <a:prstGeom prst="triangle">
            <a:avLst>
              <a:gd name="adj" fmla="val 89866"/>
            </a:avLst>
          </a:prstGeom>
          <a:noFill/>
          <a:ln w="2857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FF">
                    <a:alpha val="39999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3646984" y="790600"/>
            <a:ext cx="1676400" cy="2133600"/>
          </a:xfrm>
          <a:prstGeom prst="triangle">
            <a:avLst>
              <a:gd name="adj" fmla="val 0"/>
            </a:avLst>
          </a:prstGeom>
          <a:noFill/>
          <a:ln w="28575">
            <a:solidFill>
              <a:srgbClr val="FF99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>
                    <a:alpha val="39999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Group 7"/>
          <p:cNvGrpSpPr/>
          <p:nvPr/>
        </p:nvGrpSpPr>
        <p:grpSpPr bwMode="auto">
          <a:xfrm>
            <a:off x="3627934" y="790600"/>
            <a:ext cx="2286000" cy="2133600"/>
            <a:chOff x="2496" y="1008"/>
            <a:chExt cx="1440" cy="1344"/>
          </a:xfrm>
        </p:grpSpPr>
        <p:sp>
          <p:nvSpPr>
            <p:cNvPr id="18" name="Line 8"/>
            <p:cNvSpPr>
              <a:spLocks noChangeShapeType="1"/>
            </p:cNvSpPr>
            <p:nvPr/>
          </p:nvSpPr>
          <p:spPr bwMode="auto">
            <a:xfrm>
              <a:off x="2496" y="2352"/>
              <a:ext cx="1056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Line 9"/>
            <p:cNvSpPr>
              <a:spLocks noChangeShapeType="1"/>
            </p:cNvSpPr>
            <p:nvPr/>
          </p:nvSpPr>
          <p:spPr bwMode="auto">
            <a:xfrm flipV="1">
              <a:off x="2496" y="1008"/>
              <a:ext cx="1440" cy="1344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Line 10"/>
            <p:cNvSpPr>
              <a:spLocks noChangeShapeType="1"/>
            </p:cNvSpPr>
            <p:nvPr/>
          </p:nvSpPr>
          <p:spPr bwMode="auto">
            <a:xfrm flipH="1">
              <a:off x="3552" y="1008"/>
              <a:ext cx="384" cy="1344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Group 11"/>
          <p:cNvGrpSpPr/>
          <p:nvPr/>
        </p:nvGrpSpPr>
        <p:grpSpPr bwMode="auto">
          <a:xfrm>
            <a:off x="3646984" y="790600"/>
            <a:ext cx="3124200" cy="2133600"/>
            <a:chOff x="2496" y="1008"/>
            <a:chExt cx="1968" cy="1344"/>
          </a:xfrm>
        </p:grpSpPr>
        <p:sp>
          <p:nvSpPr>
            <p:cNvPr id="22" name="Line 12"/>
            <p:cNvSpPr>
              <a:spLocks noChangeShapeType="1"/>
            </p:cNvSpPr>
            <p:nvPr/>
          </p:nvSpPr>
          <p:spPr bwMode="auto">
            <a:xfrm>
              <a:off x="2496" y="2352"/>
              <a:ext cx="1056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Line 13"/>
            <p:cNvSpPr>
              <a:spLocks noChangeShapeType="1"/>
            </p:cNvSpPr>
            <p:nvPr/>
          </p:nvSpPr>
          <p:spPr bwMode="auto">
            <a:xfrm flipV="1">
              <a:off x="2496" y="1008"/>
              <a:ext cx="1968" cy="1344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 flipV="1">
              <a:off x="3552" y="1008"/>
              <a:ext cx="912" cy="1344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Group 15"/>
          <p:cNvGrpSpPr/>
          <p:nvPr/>
        </p:nvGrpSpPr>
        <p:grpSpPr bwMode="auto">
          <a:xfrm>
            <a:off x="2670672" y="771550"/>
            <a:ext cx="2667000" cy="2133600"/>
            <a:chOff x="2448" y="1008"/>
            <a:chExt cx="1680" cy="1344"/>
          </a:xfrm>
        </p:grpSpPr>
        <p:sp>
          <p:nvSpPr>
            <p:cNvPr id="26" name="Line 16"/>
            <p:cNvSpPr>
              <a:spLocks noChangeShapeType="1"/>
            </p:cNvSpPr>
            <p:nvPr/>
          </p:nvSpPr>
          <p:spPr bwMode="auto">
            <a:xfrm>
              <a:off x="3072" y="2352"/>
              <a:ext cx="1056" cy="0"/>
            </a:xfrm>
            <a:prstGeom prst="line">
              <a:avLst/>
            </a:prstGeom>
            <a:noFill/>
            <a:ln w="28575">
              <a:solidFill>
                <a:srgbClr val="800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Line 17"/>
            <p:cNvSpPr>
              <a:spLocks noChangeShapeType="1"/>
            </p:cNvSpPr>
            <p:nvPr/>
          </p:nvSpPr>
          <p:spPr bwMode="auto">
            <a:xfrm flipH="1" flipV="1">
              <a:off x="2448" y="1008"/>
              <a:ext cx="1680" cy="1344"/>
            </a:xfrm>
            <a:prstGeom prst="line">
              <a:avLst/>
            </a:prstGeom>
            <a:noFill/>
            <a:ln w="28575">
              <a:solidFill>
                <a:srgbClr val="800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Line 18"/>
            <p:cNvSpPr>
              <a:spLocks noChangeShapeType="1"/>
            </p:cNvSpPr>
            <p:nvPr/>
          </p:nvSpPr>
          <p:spPr bwMode="auto">
            <a:xfrm>
              <a:off x="2448" y="1008"/>
              <a:ext cx="624" cy="1344"/>
            </a:xfrm>
            <a:prstGeom prst="line">
              <a:avLst/>
            </a:prstGeom>
            <a:noFill/>
            <a:ln w="28575">
              <a:solidFill>
                <a:srgbClr val="800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Group 19"/>
          <p:cNvGrpSpPr/>
          <p:nvPr/>
        </p:nvGrpSpPr>
        <p:grpSpPr bwMode="auto">
          <a:xfrm>
            <a:off x="1156197" y="790600"/>
            <a:ext cx="4191000" cy="2133600"/>
            <a:chOff x="1824" y="912"/>
            <a:chExt cx="2640" cy="1344"/>
          </a:xfrm>
        </p:grpSpPr>
        <p:sp>
          <p:nvSpPr>
            <p:cNvPr id="30" name="Line 20"/>
            <p:cNvSpPr>
              <a:spLocks noChangeShapeType="1"/>
            </p:cNvSpPr>
            <p:nvPr/>
          </p:nvSpPr>
          <p:spPr bwMode="auto">
            <a:xfrm flipH="1" flipV="1">
              <a:off x="1824" y="912"/>
              <a:ext cx="1584" cy="1344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Line 21"/>
            <p:cNvSpPr>
              <a:spLocks noChangeShapeType="1"/>
            </p:cNvSpPr>
            <p:nvPr/>
          </p:nvSpPr>
          <p:spPr bwMode="auto">
            <a:xfrm flipH="1" flipV="1">
              <a:off x="1824" y="912"/>
              <a:ext cx="2640" cy="1344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Line 22"/>
            <p:cNvSpPr>
              <a:spLocks noChangeShapeType="1"/>
            </p:cNvSpPr>
            <p:nvPr/>
          </p:nvSpPr>
          <p:spPr bwMode="auto">
            <a:xfrm>
              <a:off x="3408" y="2256"/>
              <a:ext cx="1056" cy="0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Line 23"/>
          <p:cNvSpPr>
            <a:spLocks noChangeShapeType="1"/>
          </p:cNvSpPr>
          <p:nvPr/>
        </p:nvSpPr>
        <p:spPr bwMode="auto">
          <a:xfrm>
            <a:off x="3646984" y="2924200"/>
            <a:ext cx="1676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 Box 24"/>
          <p:cNvSpPr txBox="1">
            <a:spLocks noChangeArrowheads="1"/>
          </p:cNvSpPr>
          <p:nvPr/>
        </p:nvSpPr>
        <p:spPr bwMode="auto">
          <a:xfrm>
            <a:off x="4104184" y="3000400"/>
            <a:ext cx="99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Line 25"/>
          <p:cNvSpPr>
            <a:spLocks noChangeShapeType="1"/>
          </p:cNvSpPr>
          <p:nvPr/>
        </p:nvSpPr>
        <p:spPr bwMode="auto">
          <a:xfrm>
            <a:off x="1132384" y="790600"/>
            <a:ext cx="0" cy="2133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Line 26"/>
          <p:cNvSpPr>
            <a:spLocks noChangeShapeType="1"/>
          </p:cNvSpPr>
          <p:nvPr/>
        </p:nvSpPr>
        <p:spPr bwMode="auto">
          <a:xfrm>
            <a:off x="6771184" y="790600"/>
            <a:ext cx="0" cy="2133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6847384" y="1628800"/>
            <a:ext cx="99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Line 28"/>
          <p:cNvSpPr>
            <a:spLocks noChangeShapeType="1"/>
          </p:cNvSpPr>
          <p:nvPr/>
        </p:nvSpPr>
        <p:spPr bwMode="auto">
          <a:xfrm>
            <a:off x="4485184" y="790600"/>
            <a:ext cx="0" cy="2133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Rectangle 30"/>
          <p:cNvSpPr>
            <a:spLocks noChangeArrowheads="1"/>
          </p:cNvSpPr>
          <p:nvPr/>
        </p:nvSpPr>
        <p:spPr bwMode="auto">
          <a:xfrm>
            <a:off x="1537197" y="3697313"/>
            <a:ext cx="6248400" cy="112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结论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：三角形的面积与它的底和高有关，与它的形状无关。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09827E-6 L 0.075 1.09827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09827E-6 L 0.61667 1.09827E-6 " pathEditMode="relative" rAng="0" ptsTypes="AA">
                                      <p:cBhvr>
                                        <p:cTn id="79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33" grpId="0" animBg="1"/>
      <p:bldP spid="34" grpId="0"/>
      <p:bldP spid="35" grpId="0" animBg="1"/>
      <p:bldP spid="35" grpId="1" animBg="1"/>
      <p:bldP spid="36" grpId="0" animBg="1"/>
      <p:bldP spid="37" grpId="0"/>
      <p:bldP spid="38" grpId="0" animBg="1"/>
      <p:bldP spid="3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 txBox="1">
            <a:spLocks noChangeArrowheads="1"/>
          </p:cNvSpPr>
          <p:nvPr/>
        </p:nvSpPr>
        <p:spPr>
          <a:xfrm>
            <a:off x="4716016" y="993894"/>
            <a:ext cx="3455987" cy="3816424"/>
          </a:xfrm>
          <a:prstGeom prst="rect">
            <a:avLst/>
          </a:prstGeom>
          <a:solidFill>
            <a:srgbClr val="FFFF99">
              <a:alpha val="70000"/>
            </a:srgbClr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根据等底等高的三角形面积相等这一结论，只要把原三角形分成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个等底等高的小三角形，它们的面积就必然相等。而要找这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个等底等高的小三角形，只需把原三角形的某一边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等份，再将各分点与这边相对的顶点连接起来即可。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AutoShape 4"/>
          <p:cNvSpPr>
            <a:spLocks noChangeArrowheads="1"/>
          </p:cNvSpPr>
          <p:nvPr/>
        </p:nvSpPr>
        <p:spPr bwMode="auto">
          <a:xfrm>
            <a:off x="468313" y="1706910"/>
            <a:ext cx="3816350" cy="18542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50000">
                <a:srgbClr val="CCFFFF">
                  <a:gamma/>
                  <a:shade val="46275"/>
                  <a:invGamma/>
                </a:srgbClr>
              </a:gs>
              <a:gs pos="100000">
                <a:srgbClr val="CCFFFF"/>
              </a:gs>
            </a:gsLst>
            <a:lin ang="0" scaled="1"/>
          </a:gradFill>
          <a:ln w="9525" algn="ctr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Line 5"/>
          <p:cNvSpPr>
            <a:spLocks noChangeShapeType="1"/>
          </p:cNvSpPr>
          <p:nvPr/>
        </p:nvSpPr>
        <p:spPr bwMode="auto">
          <a:xfrm>
            <a:off x="2376488" y="1706910"/>
            <a:ext cx="4762" cy="1873250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Line 6"/>
          <p:cNvSpPr>
            <a:spLocks noChangeShapeType="1"/>
          </p:cNvSpPr>
          <p:nvPr/>
        </p:nvSpPr>
        <p:spPr bwMode="auto">
          <a:xfrm flipH="1">
            <a:off x="1447800" y="1706910"/>
            <a:ext cx="928688" cy="18335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Line 7"/>
          <p:cNvSpPr>
            <a:spLocks noChangeShapeType="1"/>
          </p:cNvSpPr>
          <p:nvPr/>
        </p:nvSpPr>
        <p:spPr bwMode="auto">
          <a:xfrm>
            <a:off x="2376488" y="1706910"/>
            <a:ext cx="947737" cy="1808162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1028"/>
          <p:cNvSpPr txBox="1">
            <a:spLocks noChangeArrowheads="1"/>
          </p:cNvSpPr>
          <p:nvPr/>
        </p:nvSpPr>
        <p:spPr bwMode="auto">
          <a:xfrm>
            <a:off x="30632" y="504469"/>
            <a:ext cx="7543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把三角形分成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个面积相等的三角形。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 build="p"/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0824" y="2067695"/>
            <a:ext cx="7462351" cy="2376264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79053" y="1201816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1640" y="2470997"/>
            <a:ext cx="6768752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2195736" y="1419622"/>
            <a:ext cx="451277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三角形的面积公式是什么？</a:t>
            </a:r>
            <a:endParaRPr kumimoji="1"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 Box 2"/>
          <p:cNvSpPr txBox="1">
            <a:spLocks noChangeArrowheads="1"/>
          </p:cNvSpPr>
          <p:nvPr/>
        </p:nvSpPr>
        <p:spPr bwMode="auto">
          <a:xfrm>
            <a:off x="2987824" y="2715766"/>
            <a:ext cx="273344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kumimoji="1"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kumimoji="1"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kumimoji="1"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kumimoji="1"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8943" y="1310856"/>
            <a:ext cx="8307485" cy="3366419"/>
            <a:chOff x="-7658" y="717499"/>
            <a:chExt cx="9151658" cy="37085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717499"/>
              <a:ext cx="9144000" cy="370850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658" y="1000100"/>
              <a:ext cx="1847212" cy="595213"/>
            </a:xfrm>
            <a:prstGeom prst="rect">
              <a:avLst/>
            </a:prstGeom>
          </p:spPr>
        </p:pic>
      </p:grpSp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9" name="Text Box 2"/>
          <p:cNvSpPr txBox="1">
            <a:spLocks noChangeArrowheads="1"/>
          </p:cNvSpPr>
          <p:nvPr/>
        </p:nvSpPr>
        <p:spPr bwMode="auto">
          <a:xfrm>
            <a:off x="619037" y="1131590"/>
            <a:ext cx="1988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做小红旗。</a:t>
            </a:r>
            <a:endParaRPr kumimoji="1"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71919" t="41370"/>
          <a:stretch>
            <a:fillRect/>
          </a:stretch>
        </p:blipFill>
        <p:spPr>
          <a:xfrm>
            <a:off x="6300192" y="1731204"/>
            <a:ext cx="2330821" cy="1973737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708447" y="483518"/>
            <a:ext cx="797664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kumimoji="1"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）做 </a:t>
            </a:r>
            <a:r>
              <a:rPr kumimoji="1"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 </a:t>
            </a: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面这样的小红旗，至少需要多大面积的红纸？</a:t>
            </a:r>
            <a:endParaRPr kumimoji="1"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615368" y="1617176"/>
            <a:ext cx="396474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一面小红旗：</a:t>
            </a:r>
            <a:endParaRPr kumimoji="1"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32×45÷2=720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48988" y="2750834"/>
            <a:ext cx="396474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面小红旗：</a:t>
            </a:r>
            <a:endParaRPr kumimoji="1"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720×200=144000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603717" y="3897891"/>
            <a:ext cx="49685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答：需要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144000cm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的红纸。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83677" y="439860"/>
            <a:ext cx="7976646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kumimoji="1"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）用一张长 </a:t>
            </a:r>
            <a:r>
              <a:rPr kumimoji="1"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 cm</a:t>
            </a: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，宽 </a:t>
            </a:r>
            <a:r>
              <a:rPr kumimoji="1"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64 cm</a:t>
            </a: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的长方形红纸，可以做多少面这样的小红旗？小组讨论，合作解决问题。</a:t>
            </a:r>
            <a:endParaRPr kumimoji="1"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487307" y="1809108"/>
            <a:ext cx="396474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长方形的面积：</a:t>
            </a:r>
            <a:endParaRPr kumimoji="1"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90×64=5760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420927" y="2942766"/>
            <a:ext cx="396474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可以做小红旗：</a:t>
            </a:r>
            <a:endParaRPr kumimoji="1"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5760÷720=8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（面）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475656" y="4089823"/>
            <a:ext cx="49685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答：可以做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面这样的小红旗。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71919" t="41370"/>
          <a:stretch>
            <a:fillRect/>
          </a:stretch>
        </p:blipFill>
        <p:spPr>
          <a:xfrm>
            <a:off x="6300192" y="1731204"/>
            <a:ext cx="2330821" cy="1973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611560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476573" y="987574"/>
            <a:ext cx="691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比一比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619672" y="3606850"/>
            <a:ext cx="691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） 的面积最大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79810" y="1492399"/>
            <a:ext cx="5905500" cy="714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763910" y="3076724"/>
            <a:ext cx="5905500" cy="714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2268735" y="1563836"/>
            <a:ext cx="1727200" cy="1512888"/>
          </a:xfrm>
          <a:prstGeom prst="parallelogram">
            <a:avLst>
              <a:gd name="adj" fmla="val 285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5940623" y="1563836"/>
            <a:ext cx="1370012" cy="1511300"/>
          </a:xfrm>
          <a:prstGeom prst="triangle">
            <a:avLst>
              <a:gd name="adj" fmla="val 505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4356298" y="1563836"/>
            <a:ext cx="1295400" cy="1512888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843410" y="2140099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4427735" y="2211536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6445448" y="2211536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1619672" y="4399012"/>
            <a:ext cx="691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）和（   ） 的面积相等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2195710" y="1563836"/>
            <a:ext cx="0" cy="1512888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1548010" y="2068661"/>
            <a:ext cx="8651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284860" y="3219599"/>
            <a:ext cx="8651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6372423" y="3219599"/>
            <a:ext cx="13668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2556073" y="3219599"/>
            <a:ext cx="8651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1955720" y="3581549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1955720" y="4412179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3071468" y="4395837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21" grpId="0"/>
      <p:bldP spid="22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"/>
          <p:cNvSpPr/>
          <p:nvPr/>
        </p:nvSpPr>
        <p:spPr bwMode="auto">
          <a:xfrm>
            <a:off x="2997547" y="3018085"/>
            <a:ext cx="2143125" cy="1528763"/>
          </a:xfrm>
          <a:custGeom>
            <a:avLst/>
            <a:gdLst>
              <a:gd name="T0" fmla="*/ 546 w 1350"/>
              <a:gd name="T1" fmla="*/ 0 h 963"/>
              <a:gd name="T2" fmla="*/ 0 w 1350"/>
              <a:gd name="T3" fmla="*/ 957 h 963"/>
              <a:gd name="T4" fmla="*/ 1350 w 1350"/>
              <a:gd name="T5" fmla="*/ 963 h 963"/>
              <a:gd name="T6" fmla="*/ 546 w 1350"/>
              <a:gd name="T7" fmla="*/ 0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0" h="963">
                <a:moveTo>
                  <a:pt x="546" y="0"/>
                </a:moveTo>
                <a:lnTo>
                  <a:pt x="0" y="957"/>
                </a:lnTo>
                <a:lnTo>
                  <a:pt x="1350" y="963"/>
                </a:lnTo>
                <a:lnTo>
                  <a:pt x="546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Line 3"/>
          <p:cNvSpPr>
            <a:spLocks noChangeShapeType="1"/>
          </p:cNvSpPr>
          <p:nvPr/>
        </p:nvSpPr>
        <p:spPr bwMode="auto">
          <a:xfrm>
            <a:off x="2483197" y="3018085"/>
            <a:ext cx="53292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Line 4"/>
          <p:cNvSpPr>
            <a:spLocks noChangeShapeType="1"/>
          </p:cNvSpPr>
          <p:nvPr/>
        </p:nvSpPr>
        <p:spPr bwMode="auto">
          <a:xfrm>
            <a:off x="2411760" y="4529385"/>
            <a:ext cx="54006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" name="Group 5"/>
          <p:cNvGrpSpPr/>
          <p:nvPr/>
        </p:nvGrpSpPr>
        <p:grpSpPr bwMode="auto">
          <a:xfrm>
            <a:off x="5567710" y="3018085"/>
            <a:ext cx="950912" cy="1511300"/>
            <a:chOff x="3644" y="2115"/>
            <a:chExt cx="599" cy="952"/>
          </a:xfrm>
        </p:grpSpPr>
        <p:sp>
          <p:nvSpPr>
            <p:cNvPr id="38" name="Line 6"/>
            <p:cNvSpPr>
              <a:spLocks noChangeShapeType="1"/>
            </p:cNvSpPr>
            <p:nvPr/>
          </p:nvSpPr>
          <p:spPr bwMode="auto">
            <a:xfrm flipV="1">
              <a:off x="3969" y="2115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Line 7"/>
            <p:cNvSpPr>
              <a:spLocks noChangeShapeType="1"/>
            </p:cNvSpPr>
            <p:nvPr/>
          </p:nvSpPr>
          <p:spPr bwMode="auto">
            <a:xfrm>
              <a:off x="3969" y="270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Text Box 8"/>
            <p:cNvSpPr txBox="1">
              <a:spLocks noChangeArrowheads="1"/>
            </p:cNvSpPr>
            <p:nvPr/>
          </p:nvSpPr>
          <p:spPr bwMode="auto">
            <a:xfrm>
              <a:off x="3644" y="2414"/>
              <a:ext cx="59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3676997" y="4500810"/>
            <a:ext cx="950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2" name="Group 10"/>
          <p:cNvGrpSpPr/>
          <p:nvPr/>
        </p:nvGrpSpPr>
        <p:grpSpPr bwMode="auto">
          <a:xfrm>
            <a:off x="2792761" y="4486528"/>
            <a:ext cx="407987" cy="506413"/>
            <a:chOff x="1896" y="3040"/>
            <a:chExt cx="257" cy="319"/>
          </a:xfrm>
        </p:grpSpPr>
        <p:sp>
          <p:nvSpPr>
            <p:cNvPr id="43" name="Oval 11"/>
            <p:cNvSpPr>
              <a:spLocks noChangeArrowheads="1"/>
            </p:cNvSpPr>
            <p:nvPr/>
          </p:nvSpPr>
          <p:spPr bwMode="auto">
            <a:xfrm>
              <a:off x="1991" y="3040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Text Box 12"/>
            <p:cNvSpPr txBox="1">
              <a:spLocks noChangeArrowheads="1"/>
            </p:cNvSpPr>
            <p:nvPr/>
          </p:nvSpPr>
          <p:spPr bwMode="auto">
            <a:xfrm>
              <a:off x="1896" y="3068"/>
              <a:ext cx="25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Group 13"/>
          <p:cNvGrpSpPr/>
          <p:nvPr/>
        </p:nvGrpSpPr>
        <p:grpSpPr bwMode="auto">
          <a:xfrm>
            <a:off x="4945404" y="4486528"/>
            <a:ext cx="390524" cy="506413"/>
            <a:chOff x="3252" y="3040"/>
            <a:chExt cx="246" cy="319"/>
          </a:xfrm>
        </p:grpSpPr>
        <p:sp>
          <p:nvSpPr>
            <p:cNvPr id="46" name="Oval 14"/>
            <p:cNvSpPr>
              <a:spLocks noChangeArrowheads="1"/>
            </p:cNvSpPr>
            <p:nvPr/>
          </p:nvSpPr>
          <p:spPr bwMode="auto">
            <a:xfrm>
              <a:off x="3334" y="3040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Text Box 15"/>
            <p:cNvSpPr txBox="1">
              <a:spLocks noChangeArrowheads="1"/>
            </p:cNvSpPr>
            <p:nvPr/>
          </p:nvSpPr>
          <p:spPr bwMode="auto">
            <a:xfrm>
              <a:off x="3252" y="3068"/>
              <a:ext cx="24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8" name="AutoShape 16"/>
          <p:cNvSpPr>
            <a:spLocks noChangeArrowheads="1"/>
          </p:cNvSpPr>
          <p:nvPr/>
        </p:nvSpPr>
        <p:spPr bwMode="auto">
          <a:xfrm>
            <a:off x="2986435" y="3018085"/>
            <a:ext cx="3024187" cy="1511300"/>
          </a:xfrm>
          <a:prstGeom prst="parallelogram">
            <a:avLst>
              <a:gd name="adj" fmla="val 59272"/>
            </a:avLst>
          </a:prstGeom>
          <a:noFill/>
          <a:ln w="2857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Freeform 17"/>
          <p:cNvSpPr/>
          <p:nvPr/>
        </p:nvSpPr>
        <p:spPr bwMode="auto">
          <a:xfrm>
            <a:off x="2988022" y="3018085"/>
            <a:ext cx="2143125" cy="1528763"/>
          </a:xfrm>
          <a:custGeom>
            <a:avLst/>
            <a:gdLst>
              <a:gd name="T0" fmla="*/ 546 w 1350"/>
              <a:gd name="T1" fmla="*/ 0 h 963"/>
              <a:gd name="T2" fmla="*/ 0 w 1350"/>
              <a:gd name="T3" fmla="*/ 957 h 963"/>
              <a:gd name="T4" fmla="*/ 1350 w 1350"/>
              <a:gd name="T5" fmla="*/ 963 h 963"/>
              <a:gd name="T6" fmla="*/ 546 w 1350"/>
              <a:gd name="T7" fmla="*/ 0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0" h="963">
                <a:moveTo>
                  <a:pt x="546" y="0"/>
                </a:moveTo>
                <a:lnTo>
                  <a:pt x="0" y="957"/>
                </a:lnTo>
                <a:lnTo>
                  <a:pt x="1350" y="963"/>
                </a:lnTo>
                <a:lnTo>
                  <a:pt x="54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Freeform 18"/>
          <p:cNvSpPr/>
          <p:nvPr/>
        </p:nvSpPr>
        <p:spPr bwMode="auto">
          <a:xfrm>
            <a:off x="2988022" y="3003798"/>
            <a:ext cx="3025775" cy="1533525"/>
          </a:xfrm>
          <a:custGeom>
            <a:avLst/>
            <a:gdLst>
              <a:gd name="T0" fmla="*/ 0 w 1906"/>
              <a:gd name="T1" fmla="*/ 961 h 966"/>
              <a:gd name="T2" fmla="*/ 1906 w 1906"/>
              <a:gd name="T3" fmla="*/ 0 h 966"/>
              <a:gd name="T4" fmla="*/ 1330 w 1906"/>
              <a:gd name="T5" fmla="*/ 966 h 966"/>
              <a:gd name="T6" fmla="*/ 0 w 1906"/>
              <a:gd name="T7" fmla="*/ 961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06" h="966">
                <a:moveTo>
                  <a:pt x="0" y="961"/>
                </a:moveTo>
                <a:lnTo>
                  <a:pt x="1906" y="0"/>
                </a:lnTo>
                <a:lnTo>
                  <a:pt x="1330" y="966"/>
                </a:lnTo>
                <a:lnTo>
                  <a:pt x="0" y="96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Freeform 19"/>
          <p:cNvSpPr/>
          <p:nvPr/>
        </p:nvSpPr>
        <p:spPr bwMode="auto">
          <a:xfrm>
            <a:off x="2988022" y="3018085"/>
            <a:ext cx="3025775" cy="1533525"/>
          </a:xfrm>
          <a:custGeom>
            <a:avLst/>
            <a:gdLst>
              <a:gd name="T0" fmla="*/ 0 w 1906"/>
              <a:gd name="T1" fmla="*/ 961 h 966"/>
              <a:gd name="T2" fmla="*/ 1906 w 1906"/>
              <a:gd name="T3" fmla="*/ 0 h 966"/>
              <a:gd name="T4" fmla="*/ 1330 w 1906"/>
              <a:gd name="T5" fmla="*/ 966 h 966"/>
              <a:gd name="T6" fmla="*/ 0 w 1906"/>
              <a:gd name="T7" fmla="*/ 961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06" h="966">
                <a:moveTo>
                  <a:pt x="0" y="961"/>
                </a:moveTo>
                <a:lnTo>
                  <a:pt x="1906" y="0"/>
                </a:lnTo>
                <a:lnTo>
                  <a:pt x="1330" y="966"/>
                </a:lnTo>
                <a:lnTo>
                  <a:pt x="0" y="961"/>
                </a:lnTo>
                <a:close/>
              </a:path>
            </a:pathLst>
          </a:custGeom>
          <a:solidFill>
            <a:srgbClr val="0000FF">
              <a:alpha val="92999"/>
            </a:srgbClr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Freeform 20"/>
          <p:cNvSpPr/>
          <p:nvPr/>
        </p:nvSpPr>
        <p:spPr bwMode="auto">
          <a:xfrm>
            <a:off x="2988022" y="3018085"/>
            <a:ext cx="4681538" cy="1511300"/>
          </a:xfrm>
          <a:custGeom>
            <a:avLst/>
            <a:gdLst>
              <a:gd name="T0" fmla="*/ 0 w 2949"/>
              <a:gd name="T1" fmla="*/ 952 h 952"/>
              <a:gd name="T2" fmla="*/ 1361 w 2949"/>
              <a:gd name="T3" fmla="*/ 952 h 952"/>
              <a:gd name="T4" fmla="*/ 2949 w 2949"/>
              <a:gd name="T5" fmla="*/ 0 h 952"/>
              <a:gd name="T6" fmla="*/ 0 w 2949"/>
              <a:gd name="T7" fmla="*/ 952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49" h="952">
                <a:moveTo>
                  <a:pt x="0" y="952"/>
                </a:moveTo>
                <a:lnTo>
                  <a:pt x="1361" y="952"/>
                </a:lnTo>
                <a:lnTo>
                  <a:pt x="2949" y="0"/>
                </a:lnTo>
                <a:lnTo>
                  <a:pt x="0" y="952"/>
                </a:lnTo>
                <a:close/>
              </a:path>
            </a:pathLst>
          </a:custGeom>
          <a:solidFill>
            <a:srgbClr val="008000">
              <a:alpha val="67999"/>
            </a:srgbClr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1146300" y="816446"/>
            <a:ext cx="76247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红色三角形的面积：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6×4÷2=12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（平方厘米）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 Box 22"/>
          <p:cNvSpPr txBox="1">
            <a:spLocks noChangeArrowheads="1"/>
          </p:cNvSpPr>
          <p:nvPr/>
        </p:nvSpPr>
        <p:spPr bwMode="auto">
          <a:xfrm>
            <a:off x="1146300" y="1537171"/>
            <a:ext cx="73326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蓝色三角形的面积：</a:t>
            </a:r>
            <a:r>
              <a:rPr lang="en-US" altLang="zh-CN" sz="2800" b="1" dirty="0">
                <a:solidFill>
                  <a:srgbClr val="00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6×4÷2=12</a:t>
            </a: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（平方厘米）</a:t>
            </a:r>
            <a:endParaRPr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 Box 23"/>
          <p:cNvSpPr txBox="1">
            <a:spLocks noChangeArrowheads="1"/>
          </p:cNvSpPr>
          <p:nvPr/>
        </p:nvSpPr>
        <p:spPr bwMode="auto">
          <a:xfrm>
            <a:off x="1133600" y="2257896"/>
            <a:ext cx="7543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绿色三角形的面积：</a:t>
            </a:r>
            <a:r>
              <a:rPr lang="en-US" altLang="zh-CN" sz="2800" b="1" dirty="0">
                <a:solidFill>
                  <a:srgbClr val="0099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6×4÷2=12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（平方厘米）</a:t>
            </a:r>
            <a:endParaRPr lang="zh-CN" altLang="en-US" sz="2800" b="1" dirty="0">
              <a:solidFill>
                <a:srgbClr val="0099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 Box 25"/>
          <p:cNvSpPr txBox="1">
            <a:spLocks noChangeArrowheads="1"/>
          </p:cNvSpPr>
          <p:nvPr/>
        </p:nvSpPr>
        <p:spPr bwMode="auto">
          <a:xfrm>
            <a:off x="179512" y="267171"/>
            <a:ext cx="8839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下面三个三角形的面积相等吗？为什么？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2148136" y="2211710"/>
            <a:ext cx="4343400" cy="2819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Line 3"/>
          <p:cNvSpPr>
            <a:spLocks noChangeShapeType="1"/>
          </p:cNvSpPr>
          <p:nvPr/>
        </p:nvSpPr>
        <p:spPr bwMode="auto">
          <a:xfrm>
            <a:off x="395536" y="5031110"/>
            <a:ext cx="80772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971600" y="195486"/>
            <a:ext cx="7543800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思考题      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下图中哪个三角形的面积与涂颜色的三角形的面积相等？为什么？你能在图中再画出一个与涂颜色的三角形的面积相等的三角形吗？试试看。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Line 5"/>
          <p:cNvSpPr>
            <a:spLocks noChangeShapeType="1"/>
          </p:cNvSpPr>
          <p:nvPr/>
        </p:nvSpPr>
        <p:spPr bwMode="auto">
          <a:xfrm>
            <a:off x="2148136" y="5031110"/>
            <a:ext cx="434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 flipV="1">
            <a:off x="2148136" y="2211710"/>
            <a:ext cx="6096000" cy="2819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Line 7"/>
          <p:cNvSpPr>
            <a:spLocks noChangeShapeType="1"/>
          </p:cNvSpPr>
          <p:nvPr/>
        </p:nvSpPr>
        <p:spPr bwMode="auto">
          <a:xfrm flipH="1" flipV="1">
            <a:off x="3595936" y="2211710"/>
            <a:ext cx="2895600" cy="2819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Line 8"/>
          <p:cNvSpPr>
            <a:spLocks noChangeShapeType="1"/>
          </p:cNvSpPr>
          <p:nvPr/>
        </p:nvSpPr>
        <p:spPr bwMode="auto">
          <a:xfrm>
            <a:off x="395536" y="2211710"/>
            <a:ext cx="80772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6491536" y="2211710"/>
            <a:ext cx="1676400" cy="2819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 flipV="1">
            <a:off x="2148136" y="2211710"/>
            <a:ext cx="1447800" cy="2819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639961" y="318914"/>
            <a:ext cx="7551613" cy="20193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动脑想一想</a:t>
            </a: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哪个三角形的面积和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红色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的三角形的面积相等？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Line 3"/>
          <p:cNvSpPr>
            <a:spLocks noChangeShapeType="1"/>
          </p:cNvSpPr>
          <p:nvPr/>
        </p:nvSpPr>
        <p:spPr bwMode="auto">
          <a:xfrm flipV="1">
            <a:off x="-36512" y="1400572"/>
            <a:ext cx="9144000" cy="1905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 flipV="1">
            <a:off x="-72008" y="3614564"/>
            <a:ext cx="9144000" cy="19050"/>
          </a:xfrm>
          <a:prstGeom prst="line">
            <a:avLst/>
          </a:prstGeom>
          <a:noFill/>
          <a:ln w="38100">
            <a:solidFill>
              <a:srgbClr val="3333CC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Group 5"/>
          <p:cNvGrpSpPr/>
          <p:nvPr/>
        </p:nvGrpSpPr>
        <p:grpSpPr bwMode="auto">
          <a:xfrm>
            <a:off x="2671192" y="1347614"/>
            <a:ext cx="2362200" cy="2362200"/>
            <a:chOff x="1632" y="1656"/>
            <a:chExt cx="1488" cy="1488"/>
          </a:xfrm>
        </p:grpSpPr>
        <p:sp>
          <p:nvSpPr>
            <p:cNvPr id="13" name="Line 6"/>
            <p:cNvSpPr>
              <a:spLocks noChangeShapeType="1"/>
            </p:cNvSpPr>
            <p:nvPr/>
          </p:nvSpPr>
          <p:spPr bwMode="auto">
            <a:xfrm flipV="1">
              <a:off x="1644" y="1680"/>
              <a:ext cx="360" cy="1416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Group 7"/>
            <p:cNvGrpSpPr/>
            <p:nvPr/>
          </p:nvGrpSpPr>
          <p:grpSpPr bwMode="auto">
            <a:xfrm>
              <a:off x="1632" y="1656"/>
              <a:ext cx="1488" cy="1488"/>
              <a:chOff x="1632" y="1656"/>
              <a:chExt cx="1488" cy="1488"/>
            </a:xfrm>
          </p:grpSpPr>
          <p:sp>
            <p:nvSpPr>
              <p:cNvPr id="22" name="Line 8"/>
              <p:cNvSpPr>
                <a:spLocks noChangeShapeType="1"/>
              </p:cNvSpPr>
              <p:nvPr/>
            </p:nvSpPr>
            <p:spPr bwMode="auto">
              <a:xfrm>
                <a:off x="1632" y="3084"/>
                <a:ext cx="1452" cy="2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endParaRPr lang="zh-CN" altLang="en-US" sz="30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Line 9"/>
              <p:cNvSpPr>
                <a:spLocks noChangeShapeType="1"/>
              </p:cNvSpPr>
              <p:nvPr/>
            </p:nvSpPr>
            <p:spPr bwMode="auto">
              <a:xfrm>
                <a:off x="2016" y="1656"/>
                <a:ext cx="1104" cy="1488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endParaRPr lang="zh-CN" altLang="en-US" sz="30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4" name="Group 10"/>
          <p:cNvGrpSpPr/>
          <p:nvPr/>
        </p:nvGrpSpPr>
        <p:grpSpPr bwMode="auto">
          <a:xfrm>
            <a:off x="2728342" y="1423814"/>
            <a:ext cx="2419350" cy="2171700"/>
            <a:chOff x="1644" y="1704"/>
            <a:chExt cx="1524" cy="1368"/>
          </a:xfrm>
        </p:grpSpPr>
        <p:sp>
          <p:nvSpPr>
            <p:cNvPr id="25" name="Line 11"/>
            <p:cNvSpPr>
              <a:spLocks noChangeShapeType="1"/>
            </p:cNvSpPr>
            <p:nvPr/>
          </p:nvSpPr>
          <p:spPr bwMode="auto">
            <a:xfrm flipV="1">
              <a:off x="1644" y="1704"/>
              <a:ext cx="1524" cy="1344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Line 12"/>
            <p:cNvSpPr>
              <a:spLocks noChangeShapeType="1"/>
            </p:cNvSpPr>
            <p:nvPr/>
          </p:nvSpPr>
          <p:spPr bwMode="auto">
            <a:xfrm flipH="1">
              <a:off x="3060" y="1704"/>
              <a:ext cx="96" cy="1344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Line 13"/>
            <p:cNvSpPr>
              <a:spLocks noChangeShapeType="1"/>
            </p:cNvSpPr>
            <p:nvPr/>
          </p:nvSpPr>
          <p:spPr bwMode="auto">
            <a:xfrm>
              <a:off x="1656" y="3060"/>
              <a:ext cx="1452" cy="12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Group 14"/>
          <p:cNvGrpSpPr/>
          <p:nvPr/>
        </p:nvGrpSpPr>
        <p:grpSpPr bwMode="auto">
          <a:xfrm>
            <a:off x="994792" y="1442864"/>
            <a:ext cx="4076700" cy="2190750"/>
            <a:chOff x="0" y="1572"/>
            <a:chExt cx="2688" cy="1380"/>
          </a:xfrm>
        </p:grpSpPr>
        <p:sp>
          <p:nvSpPr>
            <p:cNvPr id="29" name="Line 15"/>
            <p:cNvSpPr>
              <a:spLocks noChangeShapeType="1"/>
            </p:cNvSpPr>
            <p:nvPr/>
          </p:nvSpPr>
          <p:spPr bwMode="auto">
            <a:xfrm>
              <a:off x="1176" y="2928"/>
              <a:ext cx="1512" cy="24"/>
            </a:xfrm>
            <a:prstGeom prst="line">
              <a:avLst/>
            </a:prstGeom>
            <a:noFill/>
            <a:ln w="63500">
              <a:solidFill>
                <a:srgbClr val="FF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0" name="Group 16"/>
            <p:cNvGrpSpPr/>
            <p:nvPr/>
          </p:nvGrpSpPr>
          <p:grpSpPr bwMode="auto">
            <a:xfrm>
              <a:off x="0" y="1572"/>
              <a:ext cx="2640" cy="1368"/>
              <a:chOff x="480" y="1692"/>
              <a:chExt cx="2640" cy="1368"/>
            </a:xfrm>
          </p:grpSpPr>
          <p:sp>
            <p:nvSpPr>
              <p:cNvPr id="31" name="Line 17"/>
              <p:cNvSpPr>
                <a:spLocks noChangeShapeType="1"/>
              </p:cNvSpPr>
              <p:nvPr/>
            </p:nvSpPr>
            <p:spPr bwMode="auto">
              <a:xfrm flipH="1" flipV="1">
                <a:off x="492" y="1704"/>
                <a:ext cx="1164" cy="1332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endParaRPr lang="zh-CN" altLang="en-US" sz="30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Line 18"/>
              <p:cNvSpPr>
                <a:spLocks noChangeShapeType="1"/>
              </p:cNvSpPr>
              <p:nvPr/>
            </p:nvSpPr>
            <p:spPr bwMode="auto">
              <a:xfrm>
                <a:off x="480" y="1692"/>
                <a:ext cx="2640" cy="1368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endParaRPr lang="zh-CN" altLang="en-US" sz="30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1759024" y="3723878"/>
            <a:ext cx="6629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等底等高的三角形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面积相等</a:t>
            </a:r>
            <a:endParaRPr kumimoji="1"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Group 21"/>
          <p:cNvGrpSpPr/>
          <p:nvPr/>
        </p:nvGrpSpPr>
        <p:grpSpPr bwMode="auto">
          <a:xfrm>
            <a:off x="2652142" y="1347614"/>
            <a:ext cx="2209800" cy="2266950"/>
            <a:chOff x="3432" y="1260"/>
            <a:chExt cx="1392" cy="1428"/>
          </a:xfrm>
        </p:grpSpPr>
        <p:sp>
          <p:nvSpPr>
            <p:cNvPr id="36" name="Line 22"/>
            <p:cNvSpPr>
              <a:spLocks noChangeShapeType="1"/>
            </p:cNvSpPr>
            <p:nvPr/>
          </p:nvSpPr>
          <p:spPr bwMode="auto">
            <a:xfrm>
              <a:off x="3444" y="2664"/>
              <a:ext cx="1368" cy="0"/>
            </a:xfrm>
            <a:prstGeom prst="line">
              <a:avLst/>
            </a:prstGeom>
            <a:noFill/>
            <a:ln w="63500">
              <a:solidFill>
                <a:srgbClr val="8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7" name="Group 23"/>
            <p:cNvGrpSpPr/>
            <p:nvPr/>
          </p:nvGrpSpPr>
          <p:grpSpPr bwMode="auto">
            <a:xfrm>
              <a:off x="3432" y="1260"/>
              <a:ext cx="1392" cy="1428"/>
              <a:chOff x="1752" y="1428"/>
              <a:chExt cx="1392" cy="1428"/>
            </a:xfrm>
          </p:grpSpPr>
          <p:sp>
            <p:nvSpPr>
              <p:cNvPr id="38" name="Line 24"/>
              <p:cNvSpPr>
                <a:spLocks noChangeShapeType="1"/>
              </p:cNvSpPr>
              <p:nvPr/>
            </p:nvSpPr>
            <p:spPr bwMode="auto">
              <a:xfrm flipV="1">
                <a:off x="1752" y="1440"/>
                <a:ext cx="960" cy="1404"/>
              </a:xfrm>
              <a:prstGeom prst="line">
                <a:avLst/>
              </a:prstGeom>
              <a:noFill/>
              <a:ln w="63500">
                <a:solidFill>
                  <a:srgbClr val="9933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endParaRPr lang="zh-CN" altLang="en-US" sz="30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Line 25"/>
              <p:cNvSpPr>
                <a:spLocks noChangeShapeType="1"/>
              </p:cNvSpPr>
              <p:nvPr/>
            </p:nvSpPr>
            <p:spPr bwMode="auto">
              <a:xfrm>
                <a:off x="2712" y="1428"/>
                <a:ext cx="432" cy="1428"/>
              </a:xfrm>
              <a:prstGeom prst="line">
                <a:avLst/>
              </a:prstGeom>
              <a:noFill/>
              <a:ln w="63500">
                <a:solidFill>
                  <a:srgbClr val="99336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endParaRPr lang="zh-CN" altLang="en-US" sz="30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0" name="Group 26"/>
          <p:cNvGrpSpPr/>
          <p:nvPr/>
        </p:nvGrpSpPr>
        <p:grpSpPr bwMode="auto">
          <a:xfrm>
            <a:off x="2671192" y="1347614"/>
            <a:ext cx="2800350" cy="2286000"/>
            <a:chOff x="2904" y="900"/>
            <a:chExt cx="1812" cy="1416"/>
          </a:xfrm>
        </p:grpSpPr>
        <p:sp>
          <p:nvSpPr>
            <p:cNvPr id="41" name="Line 27"/>
            <p:cNvSpPr>
              <a:spLocks noChangeShapeType="1"/>
            </p:cNvSpPr>
            <p:nvPr/>
          </p:nvSpPr>
          <p:spPr bwMode="auto">
            <a:xfrm flipH="1">
              <a:off x="4320" y="900"/>
              <a:ext cx="384" cy="1392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2" name="Group 28"/>
            <p:cNvGrpSpPr/>
            <p:nvPr/>
          </p:nvGrpSpPr>
          <p:grpSpPr bwMode="auto">
            <a:xfrm>
              <a:off x="2904" y="912"/>
              <a:ext cx="1812" cy="1404"/>
              <a:chOff x="3516" y="1452"/>
              <a:chExt cx="1812" cy="1404"/>
            </a:xfrm>
          </p:grpSpPr>
          <p:sp>
            <p:nvSpPr>
              <p:cNvPr id="43" name="Line 29"/>
              <p:cNvSpPr>
                <a:spLocks noChangeShapeType="1"/>
              </p:cNvSpPr>
              <p:nvPr/>
            </p:nvSpPr>
            <p:spPr bwMode="auto">
              <a:xfrm>
                <a:off x="3516" y="2844"/>
                <a:ext cx="1452" cy="12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endParaRPr lang="zh-CN" altLang="en-US" sz="30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Line 30"/>
              <p:cNvSpPr>
                <a:spLocks noChangeShapeType="1"/>
              </p:cNvSpPr>
              <p:nvPr/>
            </p:nvSpPr>
            <p:spPr bwMode="auto">
              <a:xfrm flipV="1">
                <a:off x="3516" y="1452"/>
                <a:ext cx="1812" cy="1380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endParaRPr lang="zh-CN" altLang="en-US" sz="30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5" name="Group 31"/>
          <p:cNvGrpSpPr/>
          <p:nvPr/>
        </p:nvGrpSpPr>
        <p:grpSpPr bwMode="auto">
          <a:xfrm>
            <a:off x="2612455" y="1347614"/>
            <a:ext cx="4364037" cy="2289175"/>
            <a:chOff x="3083" y="1500"/>
            <a:chExt cx="2677" cy="1358"/>
          </a:xfrm>
        </p:grpSpPr>
        <p:sp>
          <p:nvSpPr>
            <p:cNvPr id="46" name="Line 32"/>
            <p:cNvSpPr>
              <a:spLocks noChangeShapeType="1"/>
            </p:cNvSpPr>
            <p:nvPr/>
          </p:nvSpPr>
          <p:spPr bwMode="auto">
            <a:xfrm flipV="1">
              <a:off x="3083" y="1500"/>
              <a:ext cx="2677" cy="1358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zh-CN" altLang="en-US" sz="3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7" name="Group 33"/>
            <p:cNvGrpSpPr/>
            <p:nvPr/>
          </p:nvGrpSpPr>
          <p:grpSpPr bwMode="auto">
            <a:xfrm>
              <a:off x="3108" y="1535"/>
              <a:ext cx="2652" cy="1285"/>
              <a:chOff x="3108" y="1559"/>
              <a:chExt cx="2652" cy="1285"/>
            </a:xfrm>
          </p:grpSpPr>
          <p:sp>
            <p:nvSpPr>
              <p:cNvPr id="48" name="Line 34"/>
              <p:cNvSpPr>
                <a:spLocks noChangeShapeType="1"/>
              </p:cNvSpPr>
              <p:nvPr/>
            </p:nvSpPr>
            <p:spPr bwMode="auto">
              <a:xfrm flipV="1">
                <a:off x="3108" y="2833"/>
                <a:ext cx="1408" cy="11"/>
              </a:xfrm>
              <a:prstGeom prst="line">
                <a:avLst/>
              </a:prstGeom>
              <a:noFill/>
              <a:ln w="63500">
                <a:solidFill>
                  <a:srgbClr val="FF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endParaRPr lang="zh-CN" altLang="en-US" sz="30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Line 35"/>
              <p:cNvSpPr>
                <a:spLocks noChangeShapeType="1"/>
              </p:cNvSpPr>
              <p:nvPr/>
            </p:nvSpPr>
            <p:spPr bwMode="auto">
              <a:xfrm flipH="1">
                <a:off x="4486" y="1559"/>
                <a:ext cx="1274" cy="1262"/>
              </a:xfrm>
              <a:prstGeom prst="line">
                <a:avLst/>
              </a:prstGeom>
              <a:noFill/>
              <a:ln w="63500">
                <a:solidFill>
                  <a:srgbClr val="FF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endParaRPr lang="zh-CN" altLang="en-US" sz="30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0" name="Rectangle 36"/>
          <p:cNvSpPr>
            <a:spLocks noChangeArrowheads="1"/>
          </p:cNvSpPr>
          <p:nvPr/>
        </p:nvSpPr>
        <p:spPr bwMode="auto">
          <a:xfrm>
            <a:off x="444574" y="4406503"/>
            <a:ext cx="7747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en-US" sz="2800" b="1">
                <a:solidFill>
                  <a:srgbClr val="00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：三角形的面积与它的形状有关吗？</a:t>
            </a:r>
            <a:endParaRPr lang="zh-CN" altLang="en-US" sz="2800" b="1">
              <a:solidFill>
                <a:srgbClr val="0033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 Box 37"/>
          <p:cNvSpPr txBox="1">
            <a:spLocks noChangeArrowheads="1"/>
          </p:cNvSpPr>
          <p:nvPr/>
        </p:nvSpPr>
        <p:spPr bwMode="auto">
          <a:xfrm>
            <a:off x="3452242" y="3081164"/>
            <a:ext cx="76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endParaRPr kumimoji="1"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2" name="Group 38"/>
          <p:cNvGrpSpPr/>
          <p:nvPr/>
        </p:nvGrpSpPr>
        <p:grpSpPr bwMode="auto">
          <a:xfrm>
            <a:off x="1070992" y="1404764"/>
            <a:ext cx="762000" cy="2190750"/>
            <a:chOff x="228" y="1476"/>
            <a:chExt cx="792" cy="1380"/>
          </a:xfrm>
        </p:grpSpPr>
        <p:grpSp>
          <p:nvGrpSpPr>
            <p:cNvPr id="53" name="Group 39"/>
            <p:cNvGrpSpPr/>
            <p:nvPr/>
          </p:nvGrpSpPr>
          <p:grpSpPr bwMode="auto">
            <a:xfrm>
              <a:off x="228" y="1476"/>
              <a:ext cx="168" cy="1380"/>
              <a:chOff x="228" y="1476"/>
              <a:chExt cx="168" cy="1380"/>
            </a:xfrm>
          </p:grpSpPr>
          <p:sp>
            <p:nvSpPr>
              <p:cNvPr id="55" name="Line 40"/>
              <p:cNvSpPr>
                <a:spLocks noChangeShapeType="1"/>
              </p:cNvSpPr>
              <p:nvPr/>
            </p:nvSpPr>
            <p:spPr bwMode="auto">
              <a:xfrm flipH="1">
                <a:off x="228" y="1476"/>
                <a:ext cx="0" cy="1380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endParaRPr lang="zh-CN" altLang="en-US" sz="30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Rectangle 41"/>
              <p:cNvSpPr>
                <a:spLocks noChangeArrowheads="1"/>
              </p:cNvSpPr>
              <p:nvPr/>
            </p:nvSpPr>
            <p:spPr bwMode="auto">
              <a:xfrm>
                <a:off x="228" y="2664"/>
                <a:ext cx="168" cy="180"/>
              </a:xfrm>
              <a:prstGeom prst="rect">
                <a:avLst/>
              </a:prstGeom>
              <a:noFill/>
              <a:ln w="38100" algn="ctr">
                <a:solidFill>
                  <a:srgbClr val="FF000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endParaRPr lang="zh-CN" altLang="en-US" sz="30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4" name="Text Box 42"/>
            <p:cNvSpPr txBox="1">
              <a:spLocks noChangeArrowheads="1"/>
            </p:cNvSpPr>
            <p:nvPr/>
          </p:nvSpPr>
          <p:spPr bwMode="auto">
            <a:xfrm>
              <a:off x="240" y="1992"/>
              <a:ext cx="78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kumimoji="1" lang="zh-CN" altLang="en-US" sz="32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高</a:t>
              </a:r>
              <a:endPara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575 0.0027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50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5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865</Words>
  <Application>WPS 演示</Application>
  <PresentationFormat>全屏显示(16:9)</PresentationFormat>
  <Paragraphs>126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140</cp:revision>
  <dcterms:created xsi:type="dcterms:W3CDTF">2018-09-11T05:46:00Z</dcterms:created>
  <dcterms:modified xsi:type="dcterms:W3CDTF">2023-08-28T08:55:37Z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16119B63198345D29B3FCA93E0F6A027_12</vt:lpwstr>
  </property>
</Properties>
</file>