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wdp" ContentType="image/vnd.ms-photo"/>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3"/>
  </p:sldMasterIdLst>
  <p:notesMasterIdLst>
    <p:notesMasterId r:id="rId23"/>
  </p:notesMasterIdLst>
  <p:sldIdLst>
    <p:sldId id="256" r:id="rId4"/>
    <p:sldId id="278" r:id="rId5"/>
    <p:sldId id="372" r:id="rId6"/>
    <p:sldId id="301" r:id="rId7"/>
    <p:sldId id="280" r:id="rId8"/>
    <p:sldId id="302" r:id="rId9"/>
    <p:sldId id="259" r:id="rId10"/>
    <p:sldId id="393" r:id="rId11"/>
    <p:sldId id="356" r:id="rId12"/>
    <p:sldId id="322" r:id="rId13"/>
    <p:sldId id="323" r:id="rId14"/>
    <p:sldId id="281" r:id="rId15"/>
    <p:sldId id="339" r:id="rId16"/>
    <p:sldId id="340" r:id="rId17"/>
    <p:sldId id="341" r:id="rId18"/>
    <p:sldId id="279" r:id="rId19"/>
    <p:sldId id="265" r:id="rId20"/>
    <p:sldId id="317" r:id="rId21"/>
    <p:sldId id="392" r:id="rId22"/>
    <p:sldId id="318" r:id="rId24"/>
  </p:sldIdLst>
  <p:sldSz cx="9144000" cy="5143500" type="screen16x9"/>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55" autoAdjust="0"/>
    <p:restoredTop sz="99852" autoAdjust="0"/>
  </p:normalViewPr>
  <p:slideViewPr>
    <p:cSldViewPr showGuides="1">
      <p:cViewPr varScale="1">
        <p:scale>
          <a:sx n="116" d="100"/>
          <a:sy n="116" d="100"/>
        </p:scale>
        <p:origin x="414" y="84"/>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8" Type="http://schemas.openxmlformats.org/officeDocument/2006/relationships/tags" Target="tags/tag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0.xml"/><Relationship Id="rId23" Type="http://schemas.openxmlformats.org/officeDocument/2006/relationships/notesMaster" Target="notesMasters/notesMaster1.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781" y="2914650"/>
            <a:ext cx="6400443" cy="1314450"/>
          </a:xfrm>
          <a:prstGeom prst="rect">
            <a:avLst/>
          </a:prstGeo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a:t>单击此处编辑母版副标题样式</a:t>
            </a: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4.png"/><Relationship Id="rId6" Type="http://schemas.openxmlformats.org/officeDocument/2006/relationships/slide" Target="../slides/slide1.xml"/><Relationship Id="rId5" Type="http://schemas.openxmlformats.org/officeDocument/2006/relationships/image" Target="../media/image3.png"/><Relationship Id="rId4" Type="http://schemas.openxmlformats.org/officeDocument/2006/relationships/image" Target="../media/image2.png"/><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png"/><Relationship Id="rId4" Type="http://schemas.openxmlformats.org/officeDocument/2006/relationships/image" Target="../media/image3.png"/><Relationship Id="rId3" Type="http://schemas.openxmlformats.org/officeDocument/2006/relationships/image" Target="../media/image1.png"/><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4731990"/>
            <a:ext cx="9144000" cy="411507"/>
          </a:xfrm>
          <a:prstGeom prst="rect">
            <a:avLst/>
          </a:prstGeom>
        </p:spPr>
      </p:pic>
      <p:sp>
        <p:nvSpPr>
          <p:cNvPr id="8" name="矩形 7"/>
          <p:cNvSpPr/>
          <p:nvPr userDrawn="1"/>
        </p:nvSpPr>
        <p:spPr>
          <a:xfrm flipH="1">
            <a:off x="0" y="123478"/>
            <a:ext cx="2411760" cy="216000"/>
          </a:xfrm>
          <a:prstGeom prst="rect">
            <a:avLst/>
          </a:prstGeom>
          <a:gradFill flip="none" rotWithShape="1">
            <a:gsLst>
              <a:gs pos="40000">
                <a:srgbClr val="63D6FF"/>
              </a:gs>
              <a:gs pos="97000">
                <a:schemeClr val="bg1">
                  <a:alpha val="0"/>
                </a:schemeClr>
              </a:gs>
              <a:gs pos="70000">
                <a:srgbClr val="96E4FF">
                  <a:alpha val="75686"/>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9" name="图片 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sp>
        <p:nvSpPr>
          <p:cNvPr id="10" name="TextBox 9"/>
          <p:cNvSpPr txBox="1"/>
          <p:nvPr userDrawn="1"/>
        </p:nvSpPr>
        <p:spPr>
          <a:xfrm>
            <a:off x="179705" y="92710"/>
            <a:ext cx="1777365" cy="275590"/>
          </a:xfrm>
          <a:prstGeom prst="rect">
            <a:avLst/>
          </a:prstGeom>
          <a:noFill/>
        </p:spPr>
        <p:txBody>
          <a:bodyPr wrap="square" rtlCol="0">
            <a:spAutoFit/>
          </a:bodyPr>
          <a:lstStyle/>
          <a:p>
            <a:r>
              <a:rPr lang="zh-CN" altLang="en-US" sz="1200" b="1" dirty="0">
                <a:latin typeface="宋体" panose="02010600030101010101" pitchFamily="2" charset="-122"/>
                <a:ea typeface="宋体" panose="02010600030101010101" pitchFamily="2" charset="-122"/>
                <a:cs typeface="宋体" panose="02010600030101010101" pitchFamily="2" charset="-122"/>
                <a:sym typeface="+mn-ea"/>
              </a:rPr>
              <a:t> 循环小数的概念</a:t>
            </a:r>
            <a:endParaRPr lang="zh-CN" altLang="en-US" sz="1200" b="1" dirty="0">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6" name="组合 5"/>
          <p:cNvGrpSpPr/>
          <p:nvPr userDrawn="1"/>
        </p:nvGrpSpPr>
        <p:grpSpPr>
          <a:xfrm>
            <a:off x="8038958" y="4772781"/>
            <a:ext cx="1105042" cy="370719"/>
            <a:chOff x="7643422" y="4681236"/>
            <a:chExt cx="1105042" cy="370719"/>
          </a:xfrm>
        </p:grpSpPr>
        <p:pic>
          <p:nvPicPr>
            <p:cNvPr id="11" name="图片 10">
              <a:hlinkClick r:id="rId6" action="ppaction://hlinksldjump"/>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43422" y="4713389"/>
              <a:ext cx="1105042" cy="338566"/>
            </a:xfrm>
            <a:prstGeom prst="rect">
              <a:avLst/>
            </a:prstGeom>
          </p:spPr>
        </p:pic>
        <p:sp>
          <p:nvSpPr>
            <p:cNvPr id="12" name="文本框 26">
              <a:hlinkClick r:id="rId6" action="ppaction://hlinksldjump"/>
            </p:cNvPr>
            <p:cNvSpPr txBox="1"/>
            <p:nvPr/>
          </p:nvSpPr>
          <p:spPr>
            <a:xfrm>
              <a:off x="7763282" y="4681236"/>
              <a:ext cx="646331" cy="369332"/>
            </a:xfrm>
            <a:prstGeom prst="rect">
              <a:avLst/>
            </a:prstGeom>
            <a:noFill/>
          </p:spPr>
          <p:txBody>
            <a:bodyPr wrap="none" rtlCol="0">
              <a:spAutoFit/>
            </a:bodyPr>
            <a:lstStyle/>
            <a:p>
              <a:r>
                <a:rPr kumimoji="1" lang="zh-CN" altLang="en-US" sz="1800" dirty="0">
                  <a:latin typeface="黑体" panose="02010609060101010101" pitchFamily="49" charset="-122"/>
                  <a:ea typeface="黑体" panose="02010609060101010101" pitchFamily="49" charset="-122"/>
                </a:rPr>
                <a:t>返回</a:t>
              </a:r>
              <a:endParaRPr kumimoji="1" lang="zh-CN" altLang="en-US" sz="1800" dirty="0">
                <a:latin typeface="黑体" panose="02010609060101010101" pitchFamily="49" charset="-122"/>
                <a:ea typeface="黑体" panose="02010609060101010101" pitchFamily="49" charset="-122"/>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3"/>
          <a:stretch>
            <a:fillRect/>
          </a:stretch>
        </a:blipFill>
        <a:effectLst/>
      </p:bgPr>
    </p:bg>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pic>
        <p:nvPicPr>
          <p:cNvPr id="6" name="图片 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4731990"/>
            <a:ext cx="9144000" cy="411507"/>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 id="2147483653" r:id="rId2"/>
  </p:sldLayoutIdLst>
  <p:txStyles>
    <p:titleStyle>
      <a:lvl1pPr algn="ctr" defTabSz="685165"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1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6895" indent="-213995" algn="l" defTabSz="685165"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1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700" algn="l" defTabSz="685165" rtl="0" eaLnBrk="1" latinLnBrk="0" hangingPunct="1">
        <a:defRPr sz="1400" kern="1200">
          <a:solidFill>
            <a:schemeClr val="tx1"/>
          </a:solidFill>
          <a:latin typeface="+mn-lt"/>
          <a:ea typeface="+mn-ea"/>
          <a:cs typeface="+mn-cs"/>
        </a:defRPr>
      </a:lvl4pPr>
      <a:lvl5pPr marL="1371600" algn="l" defTabSz="685165" rtl="0" eaLnBrk="1" latinLnBrk="0" hangingPunct="1">
        <a:defRPr sz="1400" kern="1200">
          <a:solidFill>
            <a:schemeClr val="tx1"/>
          </a:solidFill>
          <a:latin typeface="+mn-lt"/>
          <a:ea typeface="+mn-ea"/>
          <a:cs typeface="+mn-cs"/>
        </a:defRPr>
      </a:lvl5pPr>
      <a:lvl6pPr marL="1714500" algn="l" defTabSz="685165" rtl="0" eaLnBrk="1" latinLnBrk="0" hangingPunct="1">
        <a:defRPr sz="1400" kern="1200">
          <a:solidFill>
            <a:schemeClr val="tx1"/>
          </a:solidFill>
          <a:latin typeface="+mn-lt"/>
          <a:ea typeface="+mn-ea"/>
          <a:cs typeface="+mn-cs"/>
        </a:defRPr>
      </a:lvl6pPr>
      <a:lvl7pPr marL="2057400" algn="l" defTabSz="685165" rtl="0" eaLnBrk="1" latinLnBrk="0" hangingPunct="1">
        <a:defRPr sz="1400" kern="1200">
          <a:solidFill>
            <a:schemeClr val="tx1"/>
          </a:solidFill>
          <a:latin typeface="+mn-lt"/>
          <a:ea typeface="+mn-ea"/>
          <a:cs typeface="+mn-cs"/>
        </a:defRPr>
      </a:lvl7pPr>
      <a:lvl8pPr marL="2400300" algn="l" defTabSz="685165" rtl="0" eaLnBrk="1" latinLnBrk="0" hangingPunct="1">
        <a:defRPr sz="1400" kern="1200">
          <a:solidFill>
            <a:schemeClr val="tx1"/>
          </a:solidFill>
          <a:latin typeface="+mn-lt"/>
          <a:ea typeface="+mn-ea"/>
          <a:cs typeface="+mn-cs"/>
        </a:defRPr>
      </a:lvl8pPr>
      <a:lvl9pPr marL="2743200" algn="l" defTabSz="685165"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6.png"/><Relationship Id="rId6" Type="http://schemas.openxmlformats.org/officeDocument/2006/relationships/slide" Target="slide17.xml"/><Relationship Id="rId5" Type="http://schemas.openxmlformats.org/officeDocument/2006/relationships/slide" Target="slide1.xml"/><Relationship Id="rId4" Type="http://schemas.openxmlformats.org/officeDocument/2006/relationships/slide" Target="slide20.xml"/><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image" Target="../media/image5.emf"/></Relationships>
</file>

<file path=ppt/slides/_rels/slide10.xml.rels><?xml version="1.0" encoding="UTF-8" standalone="yes"?>
<Relationships xmlns="http://schemas.openxmlformats.org/package/2006/relationships"><Relationship Id="rId5" Type="http://schemas.openxmlformats.org/officeDocument/2006/relationships/vmlDrawing" Target="../drawings/vmlDrawing3.vml"/><Relationship Id="rId4" Type="http://schemas.openxmlformats.org/officeDocument/2006/relationships/slideLayout" Target="../slideLayouts/slideLayout1.xml"/><Relationship Id="rId3" Type="http://schemas.openxmlformats.org/officeDocument/2006/relationships/image" Target="../media/image14.png"/><Relationship Id="rId2" Type="http://schemas.openxmlformats.org/officeDocument/2006/relationships/image" Target="../media/image13.wmf"/><Relationship Id="rId1" Type="http://schemas.openxmlformats.org/officeDocument/2006/relationships/oleObject" Target="../embeddings/oleObject3.bin"/></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9.png"/><Relationship Id="rId1" Type="http://schemas.openxmlformats.org/officeDocument/2006/relationships/image" Target="../media/image18.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1.xml"/><Relationship Id="rId2" Type="http://schemas.openxmlformats.org/officeDocument/2006/relationships/image" Target="../media/image10.wmf"/><Relationship Id="rId1"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12.wdp"/><Relationship Id="rId1" Type="http://schemas.openxmlformats.org/officeDocument/2006/relationships/image" Target="../media/image11.png"/></Relationships>
</file>

<file path=ppt/slides/_rels/slide8.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1.xml"/><Relationship Id="rId2" Type="http://schemas.openxmlformats.org/officeDocument/2006/relationships/image" Target="../media/image10.wmf"/><Relationship Id="rId1" Type="http://schemas.openxmlformats.org/officeDocument/2006/relationships/oleObject" Target="../embeddings/oleObject2.bin"/></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0" y="0"/>
            <a:ext cx="3491880" cy="424168"/>
            <a:chOff x="0" y="0"/>
            <a:chExt cx="3491880" cy="424168"/>
          </a:xfrm>
        </p:grpSpPr>
        <p:sp>
          <p:nvSpPr>
            <p:cNvPr id="4" name="矩形 3"/>
            <p:cNvSpPr/>
            <p:nvPr/>
          </p:nvSpPr>
          <p:spPr>
            <a:xfrm>
              <a:off x="0" y="0"/>
              <a:ext cx="3491880" cy="4241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矩形 4"/>
            <p:cNvSpPr/>
            <p:nvPr/>
          </p:nvSpPr>
          <p:spPr>
            <a:xfrm flipH="1">
              <a:off x="0" y="66537"/>
              <a:ext cx="2771800" cy="252000"/>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6" name="组合 5"/>
            <p:cNvGrpSpPr/>
            <p:nvPr/>
          </p:nvGrpSpPr>
          <p:grpSpPr>
            <a:xfrm>
              <a:off x="0" y="51470"/>
              <a:ext cx="3275856" cy="276999"/>
              <a:chOff x="0" y="51470"/>
              <a:chExt cx="3275856" cy="276999"/>
            </a:xfrm>
          </p:grpSpPr>
          <p:sp>
            <p:nvSpPr>
              <p:cNvPr id="7" name="文本框 22"/>
              <p:cNvSpPr txBox="1"/>
              <p:nvPr/>
            </p:nvSpPr>
            <p:spPr>
              <a:xfrm>
                <a:off x="179512" y="51470"/>
                <a:ext cx="2339102" cy="276999"/>
              </a:xfrm>
              <a:prstGeom prst="rect">
                <a:avLst/>
              </a:prstGeom>
              <a:noFill/>
            </p:spPr>
            <p:txBody>
              <a:bodyPr wrap="none" rtlCol="0">
                <a:spAutoFit/>
              </a:bodyPr>
              <a:lstStyle/>
              <a:p>
                <a:r>
                  <a:rPr kumimoji="1" lang="zh-CN" altLang="en-US" sz="1200" dirty="0">
                    <a:latin typeface="黑体" panose="02010609060101010101" pitchFamily="49" charset="-122"/>
                    <a:ea typeface="黑体" panose="02010609060101010101" pitchFamily="49" charset="-122"/>
                  </a:rPr>
                  <a:t>西师大版  数学  五年级  上册</a:t>
                </a:r>
                <a:endParaRPr kumimoji="1" lang="zh-CN" altLang="en-US" sz="1200" dirty="0">
                  <a:latin typeface="黑体" panose="02010609060101010101" pitchFamily="49" charset="-122"/>
                  <a:ea typeface="黑体" panose="02010609060101010101" pitchFamily="49" charset="-122"/>
                </a:endParaRPr>
              </a:p>
            </p:txBody>
          </p:sp>
          <p:cxnSp>
            <p:nvCxnSpPr>
              <p:cNvPr id="8" name="直线连接符 4"/>
              <p:cNvCxnSpPr/>
              <p:nvPr/>
            </p:nvCxnSpPr>
            <p:spPr>
              <a:xfrm>
                <a:off x="0" y="318537"/>
                <a:ext cx="3275856" cy="0"/>
              </a:xfrm>
              <a:prstGeom prst="line">
                <a:avLst/>
              </a:prstGeom>
              <a:ln w="15875" cmpd="sng">
                <a:gradFill flip="none" rotWithShape="1">
                  <a:gsLst>
                    <a:gs pos="10000">
                      <a:schemeClr val="accent1">
                        <a:lumMod val="0"/>
                        <a:lumOff val="100000"/>
                      </a:schemeClr>
                    </a:gs>
                    <a:gs pos="65000">
                      <a:schemeClr val="accent1">
                        <a:lumMod val="100000"/>
                      </a:schemeClr>
                    </a:gs>
                  </a:gsLst>
                  <a:lin ang="10800000" scaled="0"/>
                  <a:tileRect/>
                </a:gradFill>
              </a:ln>
            </p:spPr>
            <p:style>
              <a:lnRef idx="1">
                <a:schemeClr val="accent1"/>
              </a:lnRef>
              <a:fillRef idx="0">
                <a:schemeClr val="accent1"/>
              </a:fillRef>
              <a:effectRef idx="0">
                <a:schemeClr val="accent1"/>
              </a:effectRef>
              <a:fontRef idx="minor">
                <a:schemeClr val="tx1"/>
              </a:fontRef>
            </p:style>
          </p:cxnSp>
        </p:grpSp>
      </p:grpSp>
      <p:sp>
        <p:nvSpPr>
          <p:cNvPr id="9" name="单圆角矩形 8"/>
          <p:cNvSpPr/>
          <p:nvPr/>
        </p:nvSpPr>
        <p:spPr>
          <a:xfrm>
            <a:off x="5004488" y="3719576"/>
            <a:ext cx="1799760" cy="432048"/>
          </a:xfrm>
          <a:prstGeom prst="round1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单圆角矩形 9"/>
          <p:cNvSpPr/>
          <p:nvPr/>
        </p:nvSpPr>
        <p:spPr>
          <a:xfrm>
            <a:off x="2195736" y="3719576"/>
            <a:ext cx="1799760" cy="432048"/>
          </a:xfrm>
          <a:prstGeom prst="round1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单圆角矩形 10"/>
          <p:cNvSpPr/>
          <p:nvPr/>
        </p:nvSpPr>
        <p:spPr>
          <a:xfrm>
            <a:off x="5940152" y="3025309"/>
            <a:ext cx="1799760" cy="432048"/>
          </a:xfrm>
          <a:prstGeom prst="round1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单圆角矩形 11"/>
          <p:cNvSpPr/>
          <p:nvPr/>
        </p:nvSpPr>
        <p:spPr>
          <a:xfrm>
            <a:off x="3564328" y="3025309"/>
            <a:ext cx="1799760" cy="432048"/>
          </a:xfrm>
          <a:prstGeom prst="round1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单圆角矩形 12"/>
          <p:cNvSpPr/>
          <p:nvPr/>
        </p:nvSpPr>
        <p:spPr>
          <a:xfrm>
            <a:off x="1187624" y="3025309"/>
            <a:ext cx="1799760" cy="432048"/>
          </a:xfrm>
          <a:prstGeom prst="round1Rect">
            <a:avLst/>
          </a:prstGeom>
          <a:solidFill>
            <a:srgbClr val="ACBD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矩形 13"/>
          <p:cNvSpPr/>
          <p:nvPr/>
        </p:nvSpPr>
        <p:spPr>
          <a:xfrm>
            <a:off x="1986764" y="1435155"/>
            <a:ext cx="4959985" cy="899160"/>
          </a:xfrm>
          <a:prstGeom prst="rect">
            <a:avLst/>
          </a:prstGeom>
          <a:noFill/>
          <a:effectLst>
            <a:softEdge rad="0"/>
          </a:effectLst>
        </p:spPr>
        <p:txBody>
          <a:bodyPr wrap="none" lIns="68580" tIns="34290" rIns="68580" bIns="34290" rtlCol="0">
            <a:spAutoFit/>
          </a:bodyPr>
          <a:lstStyle/>
          <a:p>
            <a:pPr algn="ctr"/>
            <a:r>
              <a:rPr sz="5400" b="1" dirty="0">
                <a:latin typeface="宋体" panose="02010600030101010101" pitchFamily="2" charset="-122"/>
                <a:ea typeface="宋体" panose="02010600030101010101" pitchFamily="2" charset="-122"/>
                <a:cs typeface="宋体" panose="02010600030101010101" pitchFamily="2" charset="-122"/>
              </a:rPr>
              <a:t>循环小数的概念</a:t>
            </a:r>
            <a:endParaRPr sz="5400" b="1" dirty="0">
              <a:latin typeface="宋体" panose="02010600030101010101" pitchFamily="2" charset="-122"/>
              <a:ea typeface="宋体" panose="02010600030101010101" pitchFamily="2" charset="-122"/>
              <a:cs typeface="宋体" panose="02010600030101010101" pitchFamily="2" charset="-122"/>
            </a:endParaRPr>
          </a:p>
        </p:txBody>
      </p:sp>
      <p:pic>
        <p:nvPicPr>
          <p:cNvPr id="15" name="图片 5"/>
          <p:cNvPicPr>
            <a:picLocks noChangeAspect="1"/>
          </p:cNvPicPr>
          <p:nvPr/>
        </p:nvPicPr>
        <p:blipFill rotWithShape="1">
          <a:blip r:embed="rId1" cstate="print"/>
          <a:srcRect l="35500" r="32250" b="80044"/>
          <a:stretch>
            <a:fillRect/>
          </a:stretch>
        </p:blipFill>
        <p:spPr bwMode="auto">
          <a:xfrm flipH="1">
            <a:off x="1613654" y="4457278"/>
            <a:ext cx="321771" cy="287729"/>
          </a:xfrm>
          <a:prstGeom prst="rect">
            <a:avLst/>
          </a:prstGeom>
          <a:noFill/>
          <a:ln w="9525">
            <a:noFill/>
            <a:miter lim="800000"/>
            <a:headEnd/>
            <a:tailEnd/>
          </a:ln>
        </p:spPr>
      </p:pic>
      <p:sp>
        <p:nvSpPr>
          <p:cNvPr id="16" name="圆角矩形 15">
            <a:hlinkClick r:id="rId2" action="ppaction://hlinksldjump"/>
          </p:cNvPr>
          <p:cNvSpPr/>
          <p:nvPr/>
        </p:nvSpPr>
        <p:spPr>
          <a:xfrm>
            <a:off x="1209945" y="2952109"/>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a:latin typeface="宋体" panose="02010600030101010101" pitchFamily="2" charset="-122"/>
                <a:ea typeface="宋体" panose="02010600030101010101" pitchFamily="2" charset="-122"/>
              </a:rPr>
              <a:t>课前导入</a:t>
            </a:r>
            <a:endParaRPr lang="zh-CN" altLang="en-US" sz="2800" b="1" dirty="0">
              <a:latin typeface="宋体" panose="02010600030101010101" pitchFamily="2" charset="-122"/>
              <a:ea typeface="宋体" panose="02010600030101010101" pitchFamily="2" charset="-122"/>
            </a:endParaRPr>
          </a:p>
        </p:txBody>
      </p:sp>
      <p:sp>
        <p:nvSpPr>
          <p:cNvPr id="17" name="圆角矩形 16">
            <a:hlinkClick r:id="rId3" action="ppaction://hlinksldjump"/>
          </p:cNvPr>
          <p:cNvSpPr/>
          <p:nvPr/>
        </p:nvSpPr>
        <p:spPr>
          <a:xfrm>
            <a:off x="3624893" y="2932252"/>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a:latin typeface="+mj-ea"/>
                <a:ea typeface="+mj-ea"/>
              </a:rPr>
              <a:t>探究新知</a:t>
            </a:r>
            <a:endParaRPr lang="zh-CN" altLang="en-US" sz="2800" b="1" dirty="0">
              <a:latin typeface="+mj-ea"/>
              <a:ea typeface="+mj-ea"/>
            </a:endParaRPr>
          </a:p>
        </p:txBody>
      </p:sp>
      <p:sp>
        <p:nvSpPr>
          <p:cNvPr id="18" name="圆角矩形 17">
            <a:hlinkClick r:id="rId4" action="ppaction://hlinksldjump"/>
          </p:cNvPr>
          <p:cNvSpPr/>
          <p:nvPr/>
        </p:nvSpPr>
        <p:spPr>
          <a:xfrm>
            <a:off x="2247861" y="3649052"/>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a:latin typeface="+mj-ea"/>
                <a:ea typeface="+mj-ea"/>
              </a:rPr>
              <a:t>课堂小结</a:t>
            </a:r>
            <a:endParaRPr lang="zh-CN" altLang="en-US" sz="2800" b="1" dirty="0">
              <a:latin typeface="+mj-ea"/>
              <a:ea typeface="+mj-ea"/>
            </a:endParaRPr>
          </a:p>
        </p:txBody>
      </p:sp>
      <p:sp>
        <p:nvSpPr>
          <p:cNvPr id="19" name="圆角矩形 18">
            <a:hlinkClick r:id="rId5" action="ppaction://hlinksldjump"/>
          </p:cNvPr>
          <p:cNvSpPr/>
          <p:nvPr/>
        </p:nvSpPr>
        <p:spPr>
          <a:xfrm>
            <a:off x="5073757" y="3649052"/>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a:latin typeface="+mj-ea"/>
                <a:ea typeface="+mj-ea"/>
              </a:rPr>
              <a:t>课后作业</a:t>
            </a:r>
            <a:endParaRPr lang="zh-CN" altLang="en-US" sz="2800" b="1" dirty="0">
              <a:latin typeface="+mj-ea"/>
              <a:ea typeface="+mj-ea"/>
            </a:endParaRPr>
          </a:p>
        </p:txBody>
      </p:sp>
      <p:sp>
        <p:nvSpPr>
          <p:cNvPr id="20" name="矩形 19"/>
          <p:cNvSpPr/>
          <p:nvPr/>
        </p:nvSpPr>
        <p:spPr>
          <a:xfrm>
            <a:off x="912693" y="519703"/>
            <a:ext cx="2179320" cy="683895"/>
          </a:xfrm>
          <a:prstGeom prst="rect">
            <a:avLst/>
          </a:prstGeom>
        </p:spPr>
        <p:txBody>
          <a:bodyPr wrap="none" lIns="68580" tIns="34290" rIns="68580" bIns="34290">
            <a:spAutoFit/>
          </a:bodyPr>
          <a:lstStyle/>
          <a:p>
            <a:pPr algn="l"/>
            <a:r>
              <a:rPr lang="zh-CN" altLang="en-US" sz="4000" b="1" dirty="0">
                <a:solidFill>
                  <a:srgbClr val="0050AA"/>
                </a:solidFill>
                <a:latin typeface="+mj-ea"/>
                <a:ea typeface="+mj-ea"/>
              </a:rPr>
              <a:t>小数除法</a:t>
            </a:r>
            <a:endParaRPr lang="zh-CN" altLang="en-US" sz="4000" b="1" dirty="0">
              <a:solidFill>
                <a:srgbClr val="0050AA"/>
              </a:solidFill>
              <a:latin typeface="+mj-ea"/>
              <a:ea typeface="+mj-ea"/>
            </a:endParaRPr>
          </a:p>
        </p:txBody>
      </p:sp>
      <p:sp>
        <p:nvSpPr>
          <p:cNvPr id="21" name="圆角矩形 20">
            <a:hlinkClick r:id="rId6" action="ppaction://hlinksldjump"/>
          </p:cNvPr>
          <p:cNvSpPr/>
          <p:nvPr/>
        </p:nvSpPr>
        <p:spPr>
          <a:xfrm>
            <a:off x="6048388" y="2932252"/>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a:latin typeface="+mj-ea"/>
                <a:ea typeface="+mj-ea"/>
              </a:rPr>
              <a:t>课堂练习</a:t>
            </a:r>
            <a:endParaRPr lang="zh-CN" altLang="en-US" sz="2800" b="1" dirty="0">
              <a:latin typeface="+mj-ea"/>
              <a:ea typeface="+mj-ea"/>
            </a:endParaRPr>
          </a:p>
        </p:txBody>
      </p:sp>
      <p:pic>
        <p:nvPicPr>
          <p:cNvPr id="22" name="图片 5"/>
          <p:cNvPicPr>
            <a:picLocks noChangeAspect="1"/>
          </p:cNvPicPr>
          <p:nvPr/>
        </p:nvPicPr>
        <p:blipFill rotWithShape="1">
          <a:blip r:embed="rId1" cstate="print"/>
          <a:srcRect l="35500" r="32250" b="80044"/>
          <a:stretch>
            <a:fillRect/>
          </a:stretch>
        </p:blipFill>
        <p:spPr bwMode="auto">
          <a:xfrm>
            <a:off x="6780547" y="4413687"/>
            <a:ext cx="321771" cy="287729"/>
          </a:xfrm>
          <a:prstGeom prst="rect">
            <a:avLst/>
          </a:prstGeom>
          <a:noFill/>
          <a:ln w="9525">
            <a:noFill/>
            <a:miter lim="800000"/>
            <a:headEnd/>
            <a:tailEnd/>
          </a:ln>
          <a:effectLst/>
        </p:spPr>
      </p:pic>
      <p:grpSp>
        <p:nvGrpSpPr>
          <p:cNvPr id="23" name="组合 22"/>
          <p:cNvGrpSpPr/>
          <p:nvPr/>
        </p:nvGrpSpPr>
        <p:grpSpPr>
          <a:xfrm>
            <a:off x="231783" y="519698"/>
            <a:ext cx="654821" cy="702878"/>
            <a:chOff x="1306635" y="1385539"/>
            <a:chExt cx="654821" cy="702878"/>
          </a:xfrm>
        </p:grpSpPr>
        <p:pic>
          <p:nvPicPr>
            <p:cNvPr id="24" name="图片 2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06635" y="1440417"/>
              <a:ext cx="654821" cy="648000"/>
            </a:xfrm>
            <a:prstGeom prst="rect">
              <a:avLst/>
            </a:prstGeom>
          </p:spPr>
        </p:pic>
        <p:sp>
          <p:nvSpPr>
            <p:cNvPr id="25" name="文本框 10"/>
            <p:cNvSpPr txBox="1"/>
            <p:nvPr/>
          </p:nvSpPr>
          <p:spPr>
            <a:xfrm>
              <a:off x="1435768" y="1385539"/>
              <a:ext cx="407035" cy="629920"/>
            </a:xfrm>
            <a:prstGeom prst="rect">
              <a:avLst/>
            </a:prstGeom>
            <a:noFill/>
          </p:spPr>
          <p:txBody>
            <a:bodyPr wrap="none" rtlCol="0">
              <a:spAutoFit/>
            </a:bodyPr>
            <a:lstStyle/>
            <a:p>
              <a:r>
                <a:rPr kumimoji="1" lang="en-US" altLang="zh-CN" sz="3500" b="1" dirty="0">
                  <a:solidFill>
                    <a:srgbClr val="0050AA"/>
                  </a:solidFill>
                  <a:latin typeface="+mj-ea"/>
                  <a:ea typeface="+mj-ea"/>
                </a:rPr>
                <a:t>3</a:t>
              </a:r>
              <a:endParaRPr kumimoji="1" lang="en-US" altLang="zh-CN" sz="3500" b="1" dirty="0">
                <a:solidFill>
                  <a:srgbClr val="0050AA"/>
                </a:solidFill>
                <a:latin typeface="+mj-ea"/>
                <a:ea typeface="+mj-ea"/>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AutoShape 27"/>
          <p:cNvSpPr/>
          <p:nvPr/>
        </p:nvSpPr>
        <p:spPr>
          <a:xfrm>
            <a:off x="439103" y="562928"/>
            <a:ext cx="1898650" cy="790575"/>
          </a:xfrm>
          <a:prstGeom prst="wedgeRoundRectCallout">
            <a:avLst>
              <a:gd name="adj1" fmla="val 49472"/>
              <a:gd name="adj2" fmla="val 15912"/>
              <a:gd name="adj3" fmla="val 16667"/>
            </a:avLst>
          </a:prstGeom>
          <a:noFill/>
          <a:ln w="19050">
            <a:noFill/>
          </a:ln>
        </p:spPr>
        <p:txBody>
          <a:bodyPr/>
          <a:lstStyle/>
          <a:p>
            <a:pPr algn="ctr"/>
            <a:r>
              <a:rPr lang="en-US" altLang="zh-CN" sz="3600" dirty="0">
                <a:solidFill>
                  <a:srgbClr val="FF0000"/>
                </a:solidFill>
                <a:latin typeface="楷体" panose="02010609060101010101" pitchFamily="49" charset="-122"/>
                <a:ea typeface="楷体" panose="02010609060101010101" pitchFamily="49" charset="-122"/>
              </a:rPr>
              <a:t>【</a:t>
            </a:r>
            <a:r>
              <a:rPr lang="zh-CN" altLang="en-US" sz="3600" dirty="0">
                <a:solidFill>
                  <a:srgbClr val="FF0000"/>
                </a:solidFill>
                <a:latin typeface="楷体" panose="02010609060101010101" pitchFamily="49" charset="-122"/>
                <a:ea typeface="楷体" panose="02010609060101010101" pitchFamily="49" charset="-122"/>
              </a:rPr>
              <a:t>发现</a:t>
            </a:r>
            <a:r>
              <a:rPr lang="en-US" altLang="zh-CN" sz="3600" dirty="0">
                <a:solidFill>
                  <a:srgbClr val="FF0000"/>
                </a:solidFill>
                <a:latin typeface="楷体" panose="02010609060101010101" pitchFamily="49" charset="-122"/>
                <a:ea typeface="楷体" panose="02010609060101010101" pitchFamily="49" charset="-122"/>
              </a:rPr>
              <a:t>】</a:t>
            </a:r>
            <a:endParaRPr lang="zh-CN" altLang="en-US" sz="3600" dirty="0">
              <a:solidFill>
                <a:srgbClr val="FF0000"/>
              </a:solidFill>
              <a:latin typeface="楷体" panose="02010609060101010101" pitchFamily="49" charset="-122"/>
              <a:ea typeface="楷体" panose="02010609060101010101" pitchFamily="49" charset="-122"/>
            </a:endParaRPr>
          </a:p>
          <a:p>
            <a:endParaRPr lang="en-US" altLang="zh-CN" sz="3600" dirty="0">
              <a:latin typeface="楷体" panose="02010609060101010101" pitchFamily="49" charset="-122"/>
              <a:ea typeface="楷体" panose="02010609060101010101" pitchFamily="49" charset="-122"/>
            </a:endParaRPr>
          </a:p>
        </p:txBody>
      </p:sp>
      <p:graphicFrame>
        <p:nvGraphicFramePr>
          <p:cNvPr id="108547" name="Object 3"/>
          <p:cNvGraphicFramePr>
            <a:graphicFrameLocks noChangeAspect="1"/>
          </p:cNvGraphicFramePr>
          <p:nvPr/>
        </p:nvGraphicFramePr>
        <p:xfrm>
          <a:off x="2195736" y="1209808"/>
          <a:ext cx="2970212" cy="3465513"/>
        </p:xfrm>
        <a:graphic>
          <a:graphicData uri="http://schemas.openxmlformats.org/presentationml/2006/ole">
            <mc:AlternateContent xmlns:mc="http://schemas.openxmlformats.org/markup-compatibility/2006">
              <mc:Choice xmlns:v="urn:schemas-microsoft-com:vml" Requires="v">
                <p:oleObj spid="_x0000_s4108" name="" r:id="rId1" imgW="914400" imgH="2362200" progId="Equation.DSMT4">
                  <p:embed/>
                </p:oleObj>
              </mc:Choice>
              <mc:Fallback>
                <p:oleObj name="" r:id="rId1" imgW="914400" imgH="2362200" progId="Equation.DSMT4">
                  <p:embed/>
                  <p:pic>
                    <p:nvPicPr>
                      <p:cNvPr id="0" name="图片 3076"/>
                      <p:cNvPicPr/>
                      <p:nvPr/>
                    </p:nvPicPr>
                    <p:blipFill>
                      <a:blip r:embed="rId2"/>
                      <a:stretch>
                        <a:fillRect/>
                      </a:stretch>
                    </p:blipFill>
                    <p:spPr>
                      <a:xfrm>
                        <a:off x="2195736" y="1209808"/>
                        <a:ext cx="2970212" cy="3465513"/>
                      </a:xfrm>
                      <a:prstGeom prst="rect">
                        <a:avLst/>
                      </a:prstGeom>
                      <a:noFill/>
                      <a:ln w="38100">
                        <a:noFill/>
                        <a:miter/>
                      </a:ln>
                    </p:spPr>
                  </p:pic>
                </p:oleObj>
              </mc:Fallback>
            </mc:AlternateContent>
          </a:graphicData>
        </a:graphic>
      </p:graphicFrame>
      <p:cxnSp>
        <p:nvCxnSpPr>
          <p:cNvPr id="13" name="直接箭头连接符 12"/>
          <p:cNvCxnSpPr/>
          <p:nvPr/>
        </p:nvCxnSpPr>
        <p:spPr>
          <a:xfrm rot="10800000">
            <a:off x="4248373" y="3781558"/>
            <a:ext cx="714375" cy="15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2891061" y="3067183"/>
            <a:ext cx="822325" cy="15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flipH="1">
            <a:off x="693485" y="2091841"/>
            <a:ext cx="2000250" cy="1076325"/>
          </a:xfrm>
          <a:prstGeom prst="rect">
            <a:avLst/>
          </a:prstGeom>
          <a:noFill/>
          <a:ln w="9525" cap="flat" cmpd="sng">
            <a:solidFill>
              <a:schemeClr val="tx1"/>
            </a:solidFill>
            <a:prstDash val="sysDash"/>
            <a:miter/>
            <a:headEnd type="none" w="med" len="med"/>
            <a:tailEnd type="none" w="med" len="med"/>
          </a:ln>
        </p:spPr>
        <p:txBody>
          <a:bodyPr>
            <a:spAutoFit/>
          </a:bodyPr>
          <a:lstStyle/>
          <a:p>
            <a:r>
              <a:rPr lang="zh-CN" altLang="en-US" sz="3200" dirty="0">
                <a:latin typeface="楷体" panose="02010609060101010101" pitchFamily="49" charset="-122"/>
                <a:ea typeface="楷体" panose="02010609060101010101" pitchFamily="49" charset="-122"/>
                <a:cs typeface="楷体" panose="02010609060101010101" pitchFamily="49" charset="-122"/>
              </a:rPr>
              <a:t>余数重复出现</a:t>
            </a:r>
            <a:r>
              <a:rPr lang="en-US" altLang="zh-CN" sz="3200" dirty="0">
                <a:latin typeface="楷体" panose="02010609060101010101" pitchFamily="49" charset="-122"/>
                <a:ea typeface="楷体" panose="02010609060101010101" pitchFamily="49" charset="-122"/>
                <a:cs typeface="楷体" panose="02010609060101010101" pitchFamily="49" charset="-122"/>
              </a:rPr>
              <a:t>4</a:t>
            </a:r>
            <a:r>
              <a:rPr lang="zh-CN" altLang="en-US" sz="3200" dirty="0">
                <a:latin typeface="楷体" panose="02010609060101010101" pitchFamily="49" charset="-122"/>
                <a:ea typeface="楷体" panose="02010609060101010101" pitchFamily="49" charset="-122"/>
                <a:cs typeface="楷体" panose="02010609060101010101" pitchFamily="49" charset="-122"/>
              </a:rPr>
              <a:t>。</a:t>
            </a:r>
            <a:endParaRPr lang="zh-CN" altLang="en-US" sz="3200" dirty="0">
              <a:latin typeface="楷体" panose="02010609060101010101" pitchFamily="49" charset="-122"/>
              <a:ea typeface="楷体" panose="02010609060101010101" pitchFamily="49" charset="-122"/>
              <a:cs typeface="楷体" panose="02010609060101010101" pitchFamily="49" charset="-122"/>
            </a:endParaRPr>
          </a:p>
        </p:txBody>
      </p:sp>
      <p:sp>
        <p:nvSpPr>
          <p:cNvPr id="17" name="TextBox 16"/>
          <p:cNvSpPr txBox="1"/>
          <p:nvPr/>
        </p:nvSpPr>
        <p:spPr>
          <a:xfrm>
            <a:off x="5391373" y="3638683"/>
            <a:ext cx="2214563" cy="953135"/>
          </a:xfrm>
          <a:prstGeom prst="rect">
            <a:avLst/>
          </a:prstGeom>
          <a:noFill/>
          <a:ln w="9525" cap="flat" cmpd="sng">
            <a:solidFill>
              <a:schemeClr val="tx1"/>
            </a:solidFill>
            <a:prstDash val="sysDash"/>
            <a:miter/>
            <a:headEnd type="none" w="med" len="med"/>
            <a:tailEnd type="none" w="med" len="med"/>
          </a:ln>
        </p:spPr>
        <p:txBody>
          <a:bodyPr>
            <a:spAutoFit/>
          </a:bodyPr>
          <a:lstStyle/>
          <a:p>
            <a:r>
              <a:rPr lang="zh-CN" altLang="en-US" sz="2800" dirty="0">
                <a:latin typeface="楷体" panose="02010609060101010101" pitchFamily="49" charset="-122"/>
                <a:ea typeface="楷体" panose="02010609060101010101" pitchFamily="49" charset="-122"/>
                <a:cs typeface="楷体" panose="02010609060101010101" pitchFamily="49" charset="-122"/>
              </a:rPr>
              <a:t>余数重复出现</a:t>
            </a:r>
            <a:r>
              <a:rPr lang="en-US" altLang="zh-CN" sz="2800" dirty="0">
                <a:latin typeface="楷体" panose="02010609060101010101" pitchFamily="49" charset="-122"/>
                <a:ea typeface="楷体" panose="02010609060101010101" pitchFamily="49" charset="-122"/>
                <a:cs typeface="楷体" panose="02010609060101010101" pitchFamily="49" charset="-122"/>
              </a:rPr>
              <a:t>18</a:t>
            </a:r>
            <a:r>
              <a:rPr lang="zh-CN" altLang="en-US" sz="2800" dirty="0">
                <a:latin typeface="楷体" panose="02010609060101010101" pitchFamily="49" charset="-122"/>
                <a:ea typeface="楷体" panose="02010609060101010101" pitchFamily="49" charset="-122"/>
                <a:cs typeface="楷体" panose="02010609060101010101" pitchFamily="49" charset="-122"/>
              </a:rPr>
              <a:t>。</a:t>
            </a:r>
            <a:endParaRPr lang="zh-CN" altLang="en-US" sz="2800" dirty="0">
              <a:latin typeface="楷体" panose="02010609060101010101" pitchFamily="49" charset="-122"/>
              <a:ea typeface="楷体" panose="02010609060101010101" pitchFamily="49" charset="-122"/>
              <a:cs typeface="楷体" panose="02010609060101010101" pitchFamily="49" charset="-122"/>
            </a:endParaRPr>
          </a:p>
        </p:txBody>
      </p:sp>
      <p:pic>
        <p:nvPicPr>
          <p:cNvPr id="24587" name="Picture 8"/>
          <p:cNvPicPr>
            <a:picLocks noChangeAspect="1"/>
          </p:cNvPicPr>
          <p:nvPr/>
        </p:nvPicPr>
        <p:blipFill>
          <a:blip r:embed="rId3"/>
          <a:stretch>
            <a:fillRect/>
          </a:stretch>
        </p:blipFill>
        <p:spPr>
          <a:xfrm>
            <a:off x="2813273" y="1058996"/>
            <a:ext cx="2605088" cy="431800"/>
          </a:xfrm>
          <a:prstGeom prst="rect">
            <a:avLst/>
          </a:prstGeom>
          <a:noFill/>
          <a:ln w="9525">
            <a:noFill/>
          </a:ln>
        </p:spPr>
      </p:pic>
      <p:grpSp>
        <p:nvGrpSpPr>
          <p:cNvPr id="2" name="组合 1"/>
          <p:cNvGrpSpPr/>
          <p:nvPr/>
        </p:nvGrpSpPr>
        <p:grpSpPr>
          <a:xfrm>
            <a:off x="2416398" y="1574933"/>
            <a:ext cx="1369060" cy="276225"/>
            <a:chOff x="4984" y="2494"/>
            <a:chExt cx="2156" cy="435"/>
          </a:xfrm>
        </p:grpSpPr>
        <p:cxnSp>
          <p:nvCxnSpPr>
            <p:cNvPr id="4" name="直接连接符 3"/>
            <p:cNvCxnSpPr/>
            <p:nvPr/>
          </p:nvCxnSpPr>
          <p:spPr>
            <a:xfrm>
              <a:off x="4984" y="2494"/>
              <a:ext cx="398" cy="34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742" y="2589"/>
              <a:ext cx="398" cy="34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5" name="TextBox 14"/>
          <p:cNvSpPr/>
          <p:nvPr/>
        </p:nvSpPr>
        <p:spPr>
          <a:xfrm>
            <a:off x="2618899" y="563007"/>
            <a:ext cx="3500437" cy="646801"/>
          </a:xfrm>
          <a:prstGeom prst="roundRect">
            <a:avLst>
              <a:gd name="adj" fmla="val 16667"/>
            </a:avLst>
          </a:prstGeom>
          <a:noFill/>
          <a:ln w="9525">
            <a:noFill/>
          </a:ln>
        </p:spPr>
        <p:txBody>
          <a:bodyPr>
            <a:spAutoFit/>
          </a:bodyPr>
          <a:lstStyle/>
          <a:p>
            <a:r>
              <a:rPr lang="en-US" altLang="zh-CN" sz="3200" dirty="0">
                <a:solidFill>
                  <a:srgbClr val="00B050"/>
                </a:solidFill>
                <a:latin typeface="楷体" panose="02010609060101010101" pitchFamily="49" charset="-122"/>
                <a:ea typeface="楷体" panose="02010609060101010101" pitchFamily="49" charset="-122"/>
                <a:cs typeface="楷体" panose="02010609060101010101" pitchFamily="49" charset="-122"/>
              </a:rPr>
              <a:t>7.3÷2.2=</a:t>
            </a:r>
            <a:endParaRPr lang="en-US" altLang="zh-CN" sz="3200" dirty="0">
              <a:solidFill>
                <a:srgbClr val="00B050"/>
              </a:solidFill>
              <a:latin typeface="楷体" panose="02010609060101010101" pitchFamily="49" charset="-122"/>
              <a:ea typeface="楷体" panose="02010609060101010101" pitchFamily="49" charset="-122"/>
              <a:cs typeface="楷体" panose="02010609060101010101" pitchFamily="49" charset="-122"/>
            </a:endParaRPr>
          </a:p>
        </p:txBody>
      </p:sp>
      <p:sp>
        <p:nvSpPr>
          <p:cNvPr id="19" name="TextBox 8"/>
          <p:cNvSpPr txBox="1"/>
          <p:nvPr/>
        </p:nvSpPr>
        <p:spPr>
          <a:xfrm>
            <a:off x="4533900" y="563477"/>
            <a:ext cx="3792855" cy="646331"/>
          </a:xfrm>
          <a:prstGeom prst="rect">
            <a:avLst/>
          </a:prstGeom>
          <a:noFill/>
          <a:ln w="9525">
            <a:noFill/>
          </a:ln>
        </p:spPr>
        <p:txBody>
          <a:bodyPr wrap="square">
            <a:spAutoFit/>
          </a:bodyPr>
          <a:lstStyle/>
          <a:p>
            <a:r>
              <a:rPr lang="en-US" altLang="zh-CN" sz="3600" dirty="0">
                <a:latin typeface="楷体" panose="02010609060101010101" pitchFamily="49" charset="-122"/>
                <a:ea typeface="楷体" panose="02010609060101010101" pitchFamily="49" charset="-122"/>
              </a:rPr>
              <a:t>3.3181…</a:t>
            </a:r>
            <a:endParaRPr lang="en-US" altLang="zh-CN" sz="3600" dirty="0">
              <a:latin typeface="楷体" panose="02010609060101010101" pitchFamily="49" charset="-122"/>
              <a:ea typeface="楷体" panose="02010609060101010101" pitchFamily="49" charset="-122"/>
            </a:endParaRPr>
          </a:p>
        </p:txBody>
      </p:sp>
      <p:sp>
        <p:nvSpPr>
          <p:cNvPr id="20" name="AutoShape 27"/>
          <p:cNvSpPr/>
          <p:nvPr/>
        </p:nvSpPr>
        <p:spPr>
          <a:xfrm>
            <a:off x="4942617" y="1438112"/>
            <a:ext cx="3959928" cy="2062930"/>
          </a:xfrm>
          <a:prstGeom prst="horizontalScroll">
            <a:avLst/>
          </a:prstGeom>
          <a:solidFill>
            <a:schemeClr val="bg1"/>
          </a:solidFill>
          <a:ln w="19050" cap="flat" cmpd="sng">
            <a:solidFill>
              <a:srgbClr val="3399FF"/>
            </a:solidFill>
            <a:prstDash val="solid"/>
            <a:miter/>
            <a:headEnd type="none" w="med" len="med"/>
            <a:tailEnd type="none" w="med" len="med"/>
          </a:ln>
        </p:spPr>
        <p:txBody>
          <a:bodyPr/>
          <a:lstStyle/>
          <a:p>
            <a:r>
              <a:rPr lang="zh-CN" altLang="en-US" sz="2400" dirty="0">
                <a:solidFill>
                  <a:srgbClr val="1C1C1C"/>
                </a:solidFill>
                <a:latin typeface="楷体" panose="02010609060101010101" pitchFamily="49" charset="-122"/>
                <a:ea typeface="楷体" panose="02010609060101010101" pitchFamily="49" charset="-122"/>
              </a:rPr>
              <a:t>根据余数重复出现，商就开始重复出现，可以判定结果是一个循环小数，这时就不用再除下去了。</a:t>
            </a:r>
            <a:endParaRPr lang="zh-CN" altLang="en-US" sz="2400" dirty="0">
              <a:solidFill>
                <a:srgbClr val="1C1C1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8547"/>
                                        </p:tgtEl>
                                        <p:attrNameLst>
                                          <p:attrName>style.visibility</p:attrName>
                                        </p:attrNameLst>
                                      </p:cBhvr>
                                      <p:to>
                                        <p:strVal val="visible"/>
                                      </p:to>
                                    </p:set>
                                    <p:animEffect transition="in" filter="blinds(horizontal)">
                                      <p:cBhvr>
                                        <p:cTn id="7" dur="500"/>
                                        <p:tgtEl>
                                          <p:spTgt spid="10854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4587"/>
                                        </p:tgtEl>
                                        <p:attrNameLst>
                                          <p:attrName>style.visibility</p:attrName>
                                        </p:attrNameLst>
                                      </p:cBhvr>
                                      <p:to>
                                        <p:strVal val="visible"/>
                                      </p:to>
                                    </p:set>
                                    <p:animEffect transition="in" filter="blinds(horizontal)">
                                      <p:cBhvr>
                                        <p:cTn id="17" dur="500"/>
                                        <p:tgtEl>
                                          <p:spTgt spid="2458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linds(horizont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linds(horizontal)">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blinds(horizontal)">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p:cTn id="42" dur="1000" fill="hold"/>
                                        <p:tgtEl>
                                          <p:spTgt spid="19"/>
                                        </p:tgtEl>
                                        <p:attrNameLst>
                                          <p:attrName>ppt_x</p:attrName>
                                        </p:attrNameLst>
                                      </p:cBhvr>
                                      <p:tavLst>
                                        <p:tav tm="0">
                                          <p:val>
                                            <p:strVal val="#ppt_x-.2"/>
                                          </p:val>
                                        </p:tav>
                                        <p:tav tm="100000">
                                          <p:val>
                                            <p:strVal val="#ppt_x"/>
                                          </p:val>
                                        </p:tav>
                                      </p:tavLst>
                                    </p:anim>
                                    <p:anim calcmode="lin" valueType="num">
                                      <p:cBhvr>
                                        <p:cTn id="43" dur="1000" fill="hold"/>
                                        <p:tgtEl>
                                          <p:spTgt spid="19"/>
                                        </p:tgtEl>
                                        <p:attrNameLst>
                                          <p:attrName>ppt_y</p:attrName>
                                        </p:attrNameLst>
                                      </p:cBhvr>
                                      <p:tavLst>
                                        <p:tav tm="0">
                                          <p:val>
                                            <p:strVal val="#ppt_y"/>
                                          </p:val>
                                        </p:tav>
                                        <p:tav tm="100000">
                                          <p:val>
                                            <p:strVal val="#ppt_y"/>
                                          </p:val>
                                        </p:tav>
                                      </p:tavLst>
                                    </p:anim>
                                    <p:animEffect transition="in" filter="wipe(right)" prLst="gradientSize: 0.1">
                                      <p:cBhvr>
                                        <p:cTn id="44" dur="1000"/>
                                        <p:tgtEl>
                                          <p:spTgt spid="19"/>
                                        </p:tgtEl>
                                      </p:cBhvr>
                                    </p:animEffect>
                                  </p:childTnLst>
                                </p:cTn>
                              </p:par>
                            </p:childTnLst>
                          </p:cTn>
                        </p:par>
                      </p:childTnLst>
                    </p:cTn>
                  </p:par>
                  <p:par>
                    <p:cTn id="45" fill="hold">
                      <p:stCondLst>
                        <p:cond delay="indefinite"/>
                      </p:stCondLst>
                      <p:childTnLst>
                        <p:par>
                          <p:cTn id="46" fill="hold">
                            <p:stCondLst>
                              <p:cond delay="0"/>
                            </p:stCondLst>
                            <p:childTnLst>
                              <p:par>
                                <p:cTn id="47" presetID="5" presetClass="entr" presetSubtype="10" fill="hold" grpId="0" nodeType="click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checkerboard(across)">
                                      <p:cBhvr>
                                        <p:cTn id="4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9" grpId="0"/>
      <p:bldP spid="20"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圆角矩形 1"/>
          <p:cNvSpPr/>
          <p:nvPr/>
        </p:nvSpPr>
        <p:spPr>
          <a:xfrm>
            <a:off x="406053" y="1347614"/>
            <a:ext cx="8424545" cy="3096260"/>
          </a:xfrm>
          <a:prstGeom prst="roundRect">
            <a:avLst/>
          </a:prstGeom>
          <a:ln>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27" name="TextBox 26"/>
          <p:cNvSpPr txBox="1"/>
          <p:nvPr/>
        </p:nvSpPr>
        <p:spPr>
          <a:xfrm>
            <a:off x="766024" y="1470872"/>
            <a:ext cx="7715250" cy="2861310"/>
          </a:xfrm>
          <a:prstGeom prst="rect">
            <a:avLst/>
          </a:prstGeom>
          <a:noFill/>
          <a:ln w="9525">
            <a:noFill/>
          </a:ln>
        </p:spPr>
        <p:txBody>
          <a:bodyPr>
            <a:spAutoFit/>
          </a:bodyPr>
          <a:lstStyle/>
          <a:p>
            <a:r>
              <a:rPr lang="zh-CN" altLang="en-US" sz="3600" dirty="0">
                <a:solidFill>
                  <a:schemeClr val="tx1"/>
                </a:solidFill>
                <a:latin typeface="楷体" panose="02010609060101010101" pitchFamily="49" charset="-122"/>
                <a:ea typeface="楷体" panose="02010609060101010101" pitchFamily="49" charset="-122"/>
                <a:cs typeface="楷体" panose="02010609060101010101" pitchFamily="49" charset="-122"/>
              </a:rPr>
              <a:t>当除到商的小数点后第三位时</a:t>
            </a:r>
            <a:r>
              <a:rPr lang="en-US" altLang="zh-CN" sz="3600" dirty="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3600" dirty="0">
                <a:solidFill>
                  <a:schemeClr val="tx1"/>
                </a:solidFill>
                <a:latin typeface="楷体" panose="02010609060101010101" pitchFamily="49" charset="-122"/>
                <a:ea typeface="楷体" panose="02010609060101010101" pitchFamily="49" charset="-122"/>
                <a:cs typeface="楷体" panose="02010609060101010101" pitchFamily="49" charset="-122"/>
              </a:rPr>
              <a:t>发现余数和商的小数点后第一位的余数相同</a:t>
            </a:r>
            <a:r>
              <a:rPr lang="en-US" altLang="zh-CN" sz="3600" dirty="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3600" dirty="0">
                <a:solidFill>
                  <a:schemeClr val="tx1"/>
                </a:solidFill>
                <a:latin typeface="楷体" panose="02010609060101010101" pitchFamily="49" charset="-122"/>
                <a:ea typeface="楷体" panose="02010609060101010101" pitchFamily="49" charset="-122"/>
                <a:cs typeface="楷体" panose="02010609060101010101" pitchFamily="49" charset="-122"/>
              </a:rPr>
              <a:t>因此可以推断出下两位商将和小数点后第二位和第三位商相同并重复出现。</a:t>
            </a:r>
            <a:endParaRPr lang="zh-CN" altLang="en-US" sz="3600" dirty="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5" name="AutoShape 27"/>
          <p:cNvSpPr/>
          <p:nvPr/>
        </p:nvSpPr>
        <p:spPr>
          <a:xfrm>
            <a:off x="378143" y="501968"/>
            <a:ext cx="1898650" cy="790575"/>
          </a:xfrm>
          <a:prstGeom prst="wedgeRoundRectCallout">
            <a:avLst>
              <a:gd name="adj1" fmla="val 49472"/>
              <a:gd name="adj2" fmla="val 15912"/>
              <a:gd name="adj3" fmla="val 16667"/>
            </a:avLst>
          </a:prstGeom>
          <a:noFill/>
          <a:ln w="19050">
            <a:noFill/>
          </a:ln>
        </p:spPr>
        <p:txBody>
          <a:bodyPr/>
          <a:lstStyle/>
          <a:p>
            <a:pPr algn="ctr"/>
            <a:r>
              <a:rPr lang="en-US" altLang="zh-CN" sz="3600" dirty="0">
                <a:solidFill>
                  <a:srgbClr val="FF0000"/>
                </a:solidFill>
                <a:latin typeface="楷体" panose="02010609060101010101" pitchFamily="49" charset="-122"/>
                <a:ea typeface="楷体" panose="02010609060101010101" pitchFamily="49" charset="-122"/>
              </a:rPr>
              <a:t>【</a:t>
            </a:r>
            <a:r>
              <a:rPr lang="zh-CN" altLang="en-US" sz="3600" dirty="0">
                <a:solidFill>
                  <a:srgbClr val="FF0000"/>
                </a:solidFill>
                <a:latin typeface="楷体" panose="02010609060101010101" pitchFamily="49" charset="-122"/>
                <a:ea typeface="楷体" panose="02010609060101010101" pitchFamily="49" charset="-122"/>
              </a:rPr>
              <a:t>发现</a:t>
            </a:r>
            <a:r>
              <a:rPr lang="en-US" altLang="zh-CN" sz="3600" dirty="0">
                <a:solidFill>
                  <a:srgbClr val="FF0000"/>
                </a:solidFill>
                <a:latin typeface="楷体" panose="02010609060101010101" pitchFamily="49" charset="-122"/>
                <a:ea typeface="楷体" panose="02010609060101010101" pitchFamily="49" charset="-122"/>
              </a:rPr>
              <a:t>】</a:t>
            </a:r>
            <a:endParaRPr lang="zh-CN" altLang="en-US" sz="3600" dirty="0">
              <a:solidFill>
                <a:srgbClr val="FF0000"/>
              </a:solidFill>
              <a:latin typeface="华文新魏" panose="02010800040101010101" pitchFamily="2" charset="-122"/>
              <a:ea typeface="华文新魏"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27"/>
                                        </p:tgtEl>
                                        <p:attrNameLst>
                                          <p:attrName>style.visibility</p:attrName>
                                        </p:attrNameLst>
                                      </p:cBhvr>
                                      <p:to>
                                        <p:strVal val="visible"/>
                                      </p:to>
                                    </p:set>
                                    <p:anim calcmode="discrete" valueType="clr">
                                      <p:cBhvr override="childStyle">
                                        <p:cTn id="12" dur="80"/>
                                        <p:tgtEl>
                                          <p:spTgt spid="27"/>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27"/>
                                        </p:tgtEl>
                                        <p:attrNameLst>
                                          <p:attrName>fillcolor</p:attrName>
                                        </p:attrNameLst>
                                      </p:cBhvr>
                                      <p:tavLst>
                                        <p:tav tm="0">
                                          <p:val>
                                            <p:clrVal>
                                              <a:schemeClr val="accent2"/>
                                            </p:clrVal>
                                          </p:val>
                                        </p:tav>
                                        <p:tav tm="50000">
                                          <p:val>
                                            <p:clrVal>
                                              <a:schemeClr val="hlink"/>
                                            </p:clrVal>
                                          </p:val>
                                        </p:tav>
                                      </p:tavLst>
                                    </p:anim>
                                    <p:set>
                                      <p:cBhvr>
                                        <p:cTn id="14" dur="80"/>
                                        <p:tgtEl>
                                          <p:spTgt spid="2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7"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12"/>
          <p:cNvSpPr txBox="1"/>
          <p:nvPr/>
        </p:nvSpPr>
        <p:spPr>
          <a:xfrm>
            <a:off x="1187624" y="1707654"/>
            <a:ext cx="6984776" cy="1323439"/>
          </a:xfrm>
          <a:prstGeom prst="rect">
            <a:avLst/>
          </a:prstGeom>
          <a:noFill/>
          <a:ln w="38100" cap="flat" cmpd="sng">
            <a:solidFill>
              <a:srgbClr val="FF0000"/>
            </a:solidFill>
            <a:prstDash val="dash"/>
            <a:miter/>
            <a:headEnd type="none" w="med" len="med"/>
            <a:tailEnd type="none" w="med" len="med"/>
          </a:ln>
        </p:spPr>
        <p:txBody>
          <a:bodyPr wrap="square">
            <a:spAutoFit/>
          </a:bodyPr>
          <a:lstStyle/>
          <a:p>
            <a:r>
              <a:rPr lang="zh-CN" altLang="en-US" sz="4000" dirty="0">
                <a:latin typeface="楷体" panose="02010609060101010101" pitchFamily="49" charset="-122"/>
                <a:ea typeface="楷体" panose="02010609060101010101" pitchFamily="49" charset="-122"/>
                <a:cs typeface="楷体" panose="02010609060101010101" pitchFamily="49" charset="-122"/>
              </a:rPr>
              <a:t>   像</a:t>
            </a:r>
            <a:r>
              <a:rPr lang="en-US" altLang="zh-CN" sz="4000" dirty="0">
                <a:latin typeface="楷体" panose="02010609060101010101" pitchFamily="49" charset="-122"/>
                <a:ea typeface="楷体" panose="02010609060101010101" pitchFamily="49" charset="-122"/>
                <a:cs typeface="楷体" panose="02010609060101010101" pitchFamily="49" charset="-122"/>
              </a:rPr>
              <a:t>0.3333…</a:t>
            </a:r>
            <a:r>
              <a:rPr lang="zh-CN" altLang="en-US" sz="4000" dirty="0">
                <a:latin typeface="楷体" panose="02010609060101010101" pitchFamily="49" charset="-122"/>
                <a:ea typeface="楷体" panose="02010609060101010101" pitchFamily="49" charset="-122"/>
                <a:cs typeface="楷体" panose="02010609060101010101" pitchFamily="49" charset="-122"/>
              </a:rPr>
              <a:t>、</a:t>
            </a:r>
            <a:r>
              <a:rPr lang="en-US" altLang="zh-CN" sz="4000" dirty="0">
                <a:latin typeface="楷体" panose="02010609060101010101" pitchFamily="49" charset="-122"/>
                <a:ea typeface="楷体" panose="02010609060101010101" pitchFamily="49" charset="-122"/>
                <a:cs typeface="楷体" panose="02010609060101010101" pitchFamily="49" charset="-122"/>
              </a:rPr>
              <a:t>3.3181818…</a:t>
            </a:r>
            <a:r>
              <a:rPr lang="zh-CN" altLang="en-US" sz="4000" dirty="0">
                <a:latin typeface="楷体" panose="02010609060101010101" pitchFamily="49" charset="-122"/>
                <a:ea typeface="楷体" panose="02010609060101010101" pitchFamily="49" charset="-122"/>
                <a:cs typeface="楷体" panose="02010609060101010101" pitchFamily="49" charset="-122"/>
              </a:rPr>
              <a:t>和</a:t>
            </a:r>
            <a:r>
              <a:rPr lang="en-US" altLang="zh-CN" sz="4000" dirty="0">
                <a:latin typeface="楷体" panose="02010609060101010101" pitchFamily="49" charset="-122"/>
                <a:ea typeface="楷体" panose="02010609060101010101" pitchFamily="49" charset="-122"/>
                <a:cs typeface="楷体" panose="02010609060101010101" pitchFamily="49" charset="-122"/>
              </a:rPr>
              <a:t>0.108108…</a:t>
            </a:r>
            <a:r>
              <a:rPr lang="zh-CN" altLang="en-US" sz="4000" dirty="0">
                <a:latin typeface="楷体" panose="02010609060101010101" pitchFamily="49" charset="-122"/>
                <a:ea typeface="楷体" panose="02010609060101010101" pitchFamily="49" charset="-122"/>
                <a:cs typeface="楷体" panose="02010609060101010101" pitchFamily="49" charset="-122"/>
              </a:rPr>
              <a:t>都是循环小数。</a:t>
            </a:r>
            <a:endParaRPr lang="zh-CN" altLang="en-US" sz="4000" dirty="0">
              <a:latin typeface="楷体" panose="02010609060101010101" pitchFamily="49" charset="-122"/>
              <a:ea typeface="楷体" panose="02010609060101010101" pitchFamily="49" charset="-122"/>
              <a:cs typeface="楷体" panose="02010609060101010101" pitchFamily="49" charset="-122"/>
            </a:endParaRPr>
          </a:p>
        </p:txBody>
      </p:sp>
      <p:sp>
        <p:nvSpPr>
          <p:cNvPr id="4" name="TextBox 11"/>
          <p:cNvSpPr txBox="1"/>
          <p:nvPr/>
        </p:nvSpPr>
        <p:spPr>
          <a:xfrm>
            <a:off x="725807" y="555526"/>
            <a:ext cx="3786187" cy="706755"/>
          </a:xfrm>
          <a:prstGeom prst="rect">
            <a:avLst/>
          </a:prstGeom>
          <a:noFill/>
          <a:ln w="9525">
            <a:noFill/>
          </a:ln>
        </p:spPr>
        <p:txBody>
          <a:bodyPr>
            <a:spAutoFit/>
          </a:bodyPr>
          <a:lstStyle/>
          <a:p>
            <a:r>
              <a:rPr lang="zh-CN" altLang="en-US" sz="4000" dirty="0">
                <a:latin typeface="楷体" panose="02010609060101010101" pitchFamily="49" charset="-122"/>
                <a:ea typeface="楷体" panose="02010609060101010101" pitchFamily="49" charset="-122"/>
              </a:rPr>
              <a:t>认识循环小数</a:t>
            </a:r>
            <a:endParaRPr lang="zh-CN" altLang="en-US" sz="4000" dirty="0">
              <a:latin typeface="楷体" panose="02010609060101010101" pitchFamily="49" charset="-122"/>
              <a:ea typeface="楷体" panose="02010609060101010101" pitchFamily="49" charset="-122"/>
            </a:endParaRPr>
          </a:p>
        </p:txBody>
      </p:sp>
      <p:sp>
        <p:nvSpPr>
          <p:cNvPr id="5" name="AutoShape 27"/>
          <p:cNvSpPr/>
          <p:nvPr/>
        </p:nvSpPr>
        <p:spPr>
          <a:xfrm>
            <a:off x="2411760" y="3463774"/>
            <a:ext cx="3243127" cy="1181417"/>
          </a:xfrm>
          <a:prstGeom prst="wedgeRoundRectCallout">
            <a:avLst>
              <a:gd name="adj1" fmla="val 60548"/>
              <a:gd name="adj2" fmla="val -94131"/>
              <a:gd name="adj3" fmla="val 16667"/>
            </a:avLst>
          </a:prstGeom>
          <a:solidFill>
            <a:schemeClr val="bg1"/>
          </a:solidFill>
          <a:ln w="19050" cap="flat" cmpd="sng">
            <a:solidFill>
              <a:srgbClr val="3399FF"/>
            </a:solidFill>
            <a:prstDash val="solid"/>
            <a:miter/>
            <a:headEnd type="none" w="med" len="med"/>
            <a:tailEnd type="none" w="med" len="med"/>
          </a:ln>
        </p:spPr>
        <p:txBody>
          <a:bodyPr/>
          <a:lstStyle/>
          <a:p>
            <a:r>
              <a:rPr lang="zh-CN" altLang="en-US" sz="2800" b="1" dirty="0">
                <a:solidFill>
                  <a:srgbClr val="1C1C1C"/>
                </a:solidFill>
                <a:latin typeface="楷体" panose="02010609060101010101" pitchFamily="49" charset="-122"/>
                <a:ea typeface="楷体" panose="02010609060101010101" pitchFamily="49" charset="-122"/>
              </a:rPr>
              <a:t>小数中有依次不断重复出现的数字。</a:t>
            </a:r>
            <a:endParaRPr lang="zh-CN" altLang="zh-CN" sz="2800" b="1" dirty="0">
              <a:solidFill>
                <a:srgbClr val="1C1C1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blinds(horizontal)">
                                      <p:cBhvr>
                                        <p:cTn id="12" dur="500"/>
                                        <p:tgtEl>
                                          <p:spTgt spid="3">
                                            <p:bg/>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blinds(horizontal)">
                                      <p:cBhvr>
                                        <p:cTn id="15" dur="5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linds(horizontal)">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uiExpand="1" build="allAtOnce"/>
      <p:bldP spid="4" grpId="0"/>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extBox 14"/>
          <p:cNvSpPr/>
          <p:nvPr/>
        </p:nvSpPr>
        <p:spPr>
          <a:xfrm>
            <a:off x="770409" y="541407"/>
            <a:ext cx="7603182" cy="4060686"/>
          </a:xfrm>
          <a:prstGeom prst="roundRect">
            <a:avLst>
              <a:gd name="adj" fmla="val 16667"/>
            </a:avLst>
          </a:prstGeom>
          <a:noFill/>
          <a:ln w="9525">
            <a:noFill/>
          </a:ln>
        </p:spPr>
        <p:txBody>
          <a:bodyPr wrap="square">
            <a:spAutoFit/>
          </a:bodyPr>
          <a:lstStyle/>
          <a:p>
            <a:pPr>
              <a:lnSpc>
                <a:spcPct val="150000"/>
              </a:lnSpc>
            </a:pPr>
            <a:r>
              <a:rPr lang="en-US" altLang="zh-CN" sz="3200" dirty="0">
                <a:solidFill>
                  <a:schemeClr val="tx1"/>
                </a:solidFill>
                <a:latin typeface="楷体" panose="02010609060101010101" pitchFamily="49" charset="-122"/>
                <a:ea typeface="楷体" panose="02010609060101010101" pitchFamily="49" charset="-122"/>
                <a:cs typeface="楷体" panose="02010609060101010101" pitchFamily="49" charset="-122"/>
              </a:rPr>
              <a:t>(1)</a:t>
            </a:r>
            <a:r>
              <a:rPr lang="zh-CN" altLang="en-US" sz="3200" dirty="0">
                <a:solidFill>
                  <a:schemeClr val="tx1"/>
                </a:solidFill>
                <a:latin typeface="楷体" panose="02010609060101010101" pitchFamily="49" charset="-122"/>
                <a:ea typeface="楷体" panose="02010609060101010101" pitchFamily="49" charset="-122"/>
                <a:cs typeface="楷体" panose="02010609060101010101" pitchFamily="49" charset="-122"/>
              </a:rPr>
              <a:t>循环小数的意义</a:t>
            </a:r>
            <a:endParaRPr lang="en-US" altLang="zh-CN" sz="3200" dirty="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lnSpc>
                <a:spcPct val="150000"/>
              </a:lnSpc>
            </a:pPr>
            <a:r>
              <a:rPr lang="zh-CN" altLang="en-US" sz="3200" dirty="0">
                <a:solidFill>
                  <a:schemeClr val="tx1"/>
                </a:solidFill>
                <a:latin typeface="楷体" panose="02010609060101010101" pitchFamily="49" charset="-122"/>
                <a:ea typeface="楷体" panose="02010609060101010101" pitchFamily="49" charset="-122"/>
                <a:cs typeface="楷体" panose="02010609060101010101" pitchFamily="49" charset="-122"/>
              </a:rPr>
              <a:t>小数部分依次不断重复的一个或几个数字</a:t>
            </a:r>
            <a:r>
              <a:rPr lang="en-US" altLang="zh-CN" sz="3200" dirty="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3200" dirty="0">
                <a:solidFill>
                  <a:schemeClr val="tx1"/>
                </a:solidFill>
                <a:latin typeface="楷体" panose="02010609060101010101" pitchFamily="49" charset="-122"/>
                <a:ea typeface="楷体" panose="02010609060101010101" pitchFamily="49" charset="-122"/>
                <a:cs typeface="楷体" panose="02010609060101010101" pitchFamily="49" charset="-122"/>
              </a:rPr>
              <a:t>叫做这个循环小数的</a:t>
            </a:r>
            <a:r>
              <a:rPr lang="zh-CN" altLang="en-US" sz="3200" dirty="0">
                <a:solidFill>
                  <a:srgbClr val="FF0000"/>
                </a:solidFill>
                <a:latin typeface="楷体" panose="02010609060101010101" pitchFamily="49" charset="-122"/>
                <a:ea typeface="楷体" panose="02010609060101010101" pitchFamily="49" charset="-122"/>
                <a:cs typeface="楷体" panose="02010609060101010101" pitchFamily="49" charset="-122"/>
              </a:rPr>
              <a:t>循环节</a:t>
            </a:r>
            <a:r>
              <a:rPr lang="zh-CN" altLang="en-US" sz="3200" dirty="0">
                <a:solidFill>
                  <a:schemeClr val="tx1"/>
                </a:solidFill>
                <a:latin typeface="楷体" panose="02010609060101010101" pitchFamily="49" charset="-122"/>
                <a:ea typeface="楷体" panose="02010609060101010101" pitchFamily="49" charset="-122"/>
                <a:cs typeface="楷体" panose="02010609060101010101" pitchFamily="49" charset="-122"/>
              </a:rPr>
              <a:t>。</a:t>
            </a:r>
            <a:endParaRPr lang="en-US" altLang="zh-CN" sz="3200" dirty="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lnSpc>
                <a:spcPct val="150000"/>
              </a:lnSpc>
            </a:pPr>
            <a:r>
              <a:rPr lang="zh-CN" altLang="en-US" sz="3200" dirty="0">
                <a:solidFill>
                  <a:schemeClr val="tx1"/>
                </a:solidFill>
                <a:latin typeface="楷体" panose="02010609060101010101" pitchFamily="49" charset="-122"/>
                <a:ea typeface="楷体" panose="02010609060101010101" pitchFamily="49" charset="-122"/>
                <a:cs typeface="楷体" panose="02010609060101010101" pitchFamily="49" charset="-122"/>
              </a:rPr>
              <a:t>如</a:t>
            </a:r>
            <a:r>
              <a:rPr lang="en-US" altLang="zh-CN" sz="3200" dirty="0">
                <a:solidFill>
                  <a:schemeClr val="tx1"/>
                </a:solidFill>
                <a:latin typeface="楷体" panose="02010609060101010101" pitchFamily="49" charset="-122"/>
                <a:ea typeface="楷体" panose="02010609060101010101" pitchFamily="49" charset="-122"/>
                <a:cs typeface="楷体" panose="02010609060101010101" pitchFamily="49" charset="-122"/>
              </a:rPr>
              <a:t>0.3333…</a:t>
            </a:r>
            <a:r>
              <a:rPr lang="zh-CN" altLang="en-US" sz="3200" dirty="0">
                <a:solidFill>
                  <a:schemeClr val="tx1"/>
                </a:solidFill>
                <a:latin typeface="楷体" panose="02010609060101010101" pitchFamily="49" charset="-122"/>
                <a:ea typeface="楷体" panose="02010609060101010101" pitchFamily="49" charset="-122"/>
                <a:cs typeface="楷体" panose="02010609060101010101" pitchFamily="49" charset="-122"/>
              </a:rPr>
              <a:t>的循环节是“</a:t>
            </a:r>
            <a:r>
              <a:rPr lang="en-US" altLang="zh-CN" sz="3200" dirty="0">
                <a:solidFill>
                  <a:schemeClr val="tx1"/>
                </a:solidFill>
                <a:latin typeface="楷体" panose="02010609060101010101" pitchFamily="49" charset="-122"/>
                <a:ea typeface="楷体" panose="02010609060101010101" pitchFamily="49" charset="-122"/>
                <a:cs typeface="楷体" panose="02010609060101010101" pitchFamily="49" charset="-122"/>
              </a:rPr>
              <a:t>3”,3.31818…</a:t>
            </a:r>
            <a:r>
              <a:rPr lang="zh-CN" altLang="en-US" sz="3200" dirty="0">
                <a:solidFill>
                  <a:schemeClr val="tx1"/>
                </a:solidFill>
                <a:latin typeface="楷体" panose="02010609060101010101" pitchFamily="49" charset="-122"/>
                <a:ea typeface="楷体" panose="02010609060101010101" pitchFamily="49" charset="-122"/>
                <a:cs typeface="楷体" panose="02010609060101010101" pitchFamily="49" charset="-122"/>
              </a:rPr>
              <a:t>的循环节是“</a:t>
            </a:r>
            <a:r>
              <a:rPr lang="en-US" altLang="zh-CN" sz="3200" dirty="0">
                <a:solidFill>
                  <a:schemeClr val="tx1"/>
                </a:solidFill>
                <a:latin typeface="楷体" panose="02010609060101010101" pitchFamily="49" charset="-122"/>
                <a:ea typeface="楷体" panose="02010609060101010101" pitchFamily="49" charset="-122"/>
                <a:cs typeface="楷体" panose="02010609060101010101" pitchFamily="49" charset="-122"/>
              </a:rPr>
              <a:t>18”</a:t>
            </a:r>
            <a:r>
              <a:rPr lang="zh-CN" altLang="en-US" sz="3200" dirty="0">
                <a:solidFill>
                  <a:schemeClr val="tx1"/>
                </a:solidFill>
                <a:latin typeface="楷体" panose="02010609060101010101" pitchFamily="49" charset="-122"/>
                <a:ea typeface="楷体" panose="02010609060101010101" pitchFamily="49" charset="-122"/>
                <a:cs typeface="楷体" panose="02010609060101010101" pitchFamily="49" charset="-122"/>
              </a:rPr>
              <a:t>。</a:t>
            </a:r>
            <a:endParaRPr lang="zh-CN" altLang="en-US" sz="3200" dirty="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blinds(horizontal)">
                                      <p:cBhvr>
                                        <p:cTn id="12" dur="5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blinds(horizontal)">
                                      <p:cBhvr>
                                        <p:cTn id="17"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TextBox 14"/>
          <p:cNvSpPr/>
          <p:nvPr/>
        </p:nvSpPr>
        <p:spPr>
          <a:xfrm>
            <a:off x="539552" y="363979"/>
            <a:ext cx="7932737" cy="2485787"/>
          </a:xfrm>
          <a:prstGeom prst="roundRect">
            <a:avLst>
              <a:gd name="adj" fmla="val 16667"/>
            </a:avLst>
          </a:prstGeom>
          <a:noFill/>
          <a:ln w="9525">
            <a:noFill/>
          </a:ln>
        </p:spPr>
        <p:txBody>
          <a:bodyPr>
            <a:spAutoFit/>
          </a:bodyPr>
          <a:lstStyle/>
          <a:p>
            <a:r>
              <a:rPr lang="en-US" altLang="zh-CN"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(2)</a:t>
            </a: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循环小数的简便记法</a:t>
            </a:r>
            <a:endParaRPr lang="en-US" altLang="zh-CN" sz="2800" b="1" dirty="0">
              <a:solidFill>
                <a:schemeClr val="tx1"/>
              </a:solidFill>
              <a:latin typeface="楷体" panose="02010609060101010101" pitchFamily="49" charset="-122"/>
              <a:ea typeface="楷体" panose="02010609060101010101" pitchFamily="49" charset="-122"/>
              <a:cs typeface="楷体" panose="02010609060101010101" pitchFamily="49" charset="-122"/>
            </a:endParaRPr>
          </a:p>
          <a:p>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如果小数部分</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只有一个数字重复出现</a:t>
            </a:r>
            <a:r>
              <a:rPr lang="en-US" altLang="zh-CN"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就在这个数字上面点一个圆点</a:t>
            </a:r>
            <a:r>
              <a:rPr lang="en-US" altLang="zh-CN"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a:t>
            </a:r>
            <a:endParaRPr lang="en-US" altLang="zh-CN" sz="2800" b="1" dirty="0">
              <a:solidFill>
                <a:schemeClr val="tx1"/>
              </a:solidFill>
              <a:latin typeface="楷体" panose="02010609060101010101" pitchFamily="49" charset="-122"/>
              <a:ea typeface="楷体" panose="02010609060101010101" pitchFamily="49" charset="-122"/>
              <a:cs typeface="楷体" panose="02010609060101010101" pitchFamily="49" charset="-122"/>
            </a:endParaRPr>
          </a:p>
          <a:p>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如果</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几个数字重复出现</a:t>
            </a:r>
            <a:r>
              <a:rPr lang="en-US" altLang="zh-CN"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就在首尾两个数字上面各点一个圆点。如</a:t>
            </a:r>
            <a:endPar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33797" name="Rectangle 2"/>
          <p:cNvSpPr/>
          <p:nvPr/>
        </p:nvSpPr>
        <p:spPr>
          <a:xfrm>
            <a:off x="0" y="0"/>
            <a:ext cx="9144000" cy="0"/>
          </a:xfrm>
          <a:prstGeom prst="rect">
            <a:avLst/>
          </a:prstGeom>
          <a:noFill/>
          <a:ln w="9525">
            <a:noFill/>
          </a:ln>
        </p:spPr>
        <p:txBody>
          <a:bodyPr wrap="none" anchor="ctr">
            <a:spAutoFit/>
          </a:bodyPr>
          <a:lstStyle/>
          <a:p>
            <a:endParaRPr lang="zh-CN" altLang="en-US" dirty="0">
              <a:latin typeface="Calibri" panose="020F0502020204030204" charset="0"/>
            </a:endParaRPr>
          </a:p>
        </p:txBody>
      </p:sp>
      <p:pic>
        <p:nvPicPr>
          <p:cNvPr id="33798" name="Picture 1"/>
          <p:cNvPicPr>
            <a:picLocks noChangeAspect="1"/>
          </p:cNvPicPr>
          <p:nvPr/>
        </p:nvPicPr>
        <p:blipFill>
          <a:blip r:embed="rId1">
            <a:clrChange>
              <a:clrFrom>
                <a:srgbClr val="FFFFFF"/>
              </a:clrFrom>
              <a:clrTo>
                <a:srgbClr val="FFFFFF">
                  <a:alpha val="0"/>
                </a:srgbClr>
              </a:clrTo>
            </a:clrChange>
          </a:blip>
          <a:stretch>
            <a:fillRect/>
          </a:stretch>
        </p:blipFill>
        <p:spPr>
          <a:xfrm>
            <a:off x="0" y="0"/>
            <a:ext cx="161925" cy="200025"/>
          </a:xfrm>
          <a:prstGeom prst="rect">
            <a:avLst/>
          </a:prstGeom>
          <a:noFill/>
          <a:ln w="9525">
            <a:noFill/>
          </a:ln>
        </p:spPr>
      </p:pic>
      <p:sp>
        <p:nvSpPr>
          <p:cNvPr id="33799" name="Rectangle 4"/>
          <p:cNvSpPr/>
          <p:nvPr/>
        </p:nvSpPr>
        <p:spPr>
          <a:xfrm>
            <a:off x="127000" y="127000"/>
            <a:ext cx="9144000" cy="0"/>
          </a:xfrm>
          <a:prstGeom prst="rect">
            <a:avLst/>
          </a:prstGeom>
          <a:noFill/>
          <a:ln w="9525">
            <a:noFill/>
          </a:ln>
        </p:spPr>
        <p:txBody>
          <a:bodyPr wrap="none" anchor="ctr">
            <a:spAutoFit/>
          </a:bodyPr>
          <a:lstStyle/>
          <a:p>
            <a:endParaRPr lang="zh-CN" altLang="en-US" dirty="0">
              <a:latin typeface="Calibri" panose="020F0502020204030204" charset="0"/>
            </a:endParaRPr>
          </a:p>
        </p:txBody>
      </p:sp>
      <p:sp>
        <p:nvSpPr>
          <p:cNvPr id="33800" name="TextBox 12"/>
          <p:cNvSpPr txBox="1"/>
          <p:nvPr/>
        </p:nvSpPr>
        <p:spPr>
          <a:xfrm>
            <a:off x="1285875" y="5857875"/>
            <a:ext cx="6072188" cy="369888"/>
          </a:xfrm>
          <a:prstGeom prst="rect">
            <a:avLst/>
          </a:prstGeom>
          <a:noFill/>
          <a:ln w="9525">
            <a:noFill/>
          </a:ln>
        </p:spPr>
        <p:txBody>
          <a:bodyPr>
            <a:spAutoFit/>
          </a:bodyPr>
          <a:lstStyle/>
          <a:p>
            <a:endParaRPr lang="zh-CN" altLang="en-US" dirty="0">
              <a:latin typeface="Calibri" panose="020F0502020204030204" charset="0"/>
            </a:endParaRPr>
          </a:p>
        </p:txBody>
      </p:sp>
      <p:grpSp>
        <p:nvGrpSpPr>
          <p:cNvPr id="37" name="组合 36"/>
          <p:cNvGrpSpPr/>
          <p:nvPr/>
        </p:nvGrpSpPr>
        <p:grpSpPr>
          <a:xfrm>
            <a:off x="749777" y="2337044"/>
            <a:ext cx="8143875" cy="2082383"/>
            <a:chOff x="500034" y="4050252"/>
            <a:chExt cx="8143932" cy="2082865"/>
          </a:xfrm>
        </p:grpSpPr>
        <p:sp>
          <p:nvSpPr>
            <p:cNvPr id="33802" name="TextBox 30"/>
            <p:cNvSpPr txBox="1"/>
            <p:nvPr/>
          </p:nvSpPr>
          <p:spPr>
            <a:xfrm>
              <a:off x="500034" y="4563093"/>
              <a:ext cx="8143932" cy="1570024"/>
            </a:xfrm>
            <a:prstGeom prst="rect">
              <a:avLst/>
            </a:prstGeom>
            <a:noFill/>
            <a:ln w="9525">
              <a:noFill/>
            </a:ln>
          </p:spPr>
          <p:txBody>
            <a:bodyPr>
              <a:spAutoFit/>
            </a:bodyPr>
            <a:lstStyle/>
            <a:p>
              <a:r>
                <a:rPr lang="en-US" altLang="zh-CN" sz="3200" dirty="0">
                  <a:latin typeface="楷体" panose="02010609060101010101" pitchFamily="49" charset="-122"/>
                  <a:ea typeface="楷体" panose="02010609060101010101" pitchFamily="49" charset="-122"/>
                </a:rPr>
                <a:t>0.333…</a:t>
              </a:r>
              <a:r>
                <a:rPr lang="zh-CN" altLang="en-US" sz="3200" dirty="0">
                  <a:latin typeface="楷体" panose="02010609060101010101" pitchFamily="49" charset="-122"/>
                  <a:ea typeface="楷体" panose="02010609060101010101" pitchFamily="49" charset="-122"/>
                </a:rPr>
                <a:t>写作</a:t>
              </a:r>
              <a:r>
                <a:rPr lang="en-US" altLang="zh-CN" sz="3200" dirty="0">
                  <a:latin typeface="楷体" panose="02010609060101010101" pitchFamily="49" charset="-122"/>
                  <a:ea typeface="楷体" panose="02010609060101010101" pitchFamily="49" charset="-122"/>
                </a:rPr>
                <a:t>0.3</a:t>
              </a:r>
              <a:endParaRPr lang="en-US" altLang="zh-CN" sz="3200" dirty="0">
                <a:latin typeface="楷体" panose="02010609060101010101" pitchFamily="49" charset="-122"/>
                <a:ea typeface="楷体" panose="02010609060101010101" pitchFamily="49" charset="-122"/>
              </a:endParaRPr>
            </a:p>
            <a:p>
              <a:r>
                <a:rPr lang="en-US" altLang="zh-CN" sz="3200" dirty="0">
                  <a:latin typeface="楷体" panose="02010609060101010101" pitchFamily="49" charset="-122"/>
                  <a:ea typeface="楷体" panose="02010609060101010101" pitchFamily="49" charset="-122"/>
                </a:rPr>
                <a:t>3.31818…</a:t>
              </a:r>
              <a:r>
                <a:rPr lang="zh-CN" altLang="en-US" sz="3200" dirty="0">
                  <a:latin typeface="楷体" panose="02010609060101010101" pitchFamily="49" charset="-122"/>
                  <a:ea typeface="楷体" panose="02010609060101010101" pitchFamily="49" charset="-122"/>
                </a:rPr>
                <a:t>可以写作</a:t>
              </a:r>
              <a:r>
                <a:rPr lang="en-US" altLang="zh-CN" sz="3200" dirty="0">
                  <a:latin typeface="楷体" panose="02010609060101010101" pitchFamily="49" charset="-122"/>
                  <a:ea typeface="楷体" panose="02010609060101010101" pitchFamily="49" charset="-122"/>
                </a:rPr>
                <a:t>3.318</a:t>
              </a:r>
              <a:endParaRPr lang="en-US" altLang="zh-CN" sz="3200" dirty="0">
                <a:latin typeface="楷体" panose="02010609060101010101" pitchFamily="49" charset="-122"/>
                <a:ea typeface="楷体" panose="02010609060101010101" pitchFamily="49" charset="-122"/>
              </a:endParaRPr>
            </a:p>
            <a:p>
              <a:r>
                <a:rPr lang="en-US" altLang="zh-CN" sz="3200" dirty="0">
                  <a:latin typeface="楷体" panose="02010609060101010101" pitchFamily="49" charset="-122"/>
                  <a:ea typeface="楷体" panose="02010609060101010101" pitchFamily="49" charset="-122"/>
                </a:rPr>
                <a:t>0.108108…</a:t>
              </a:r>
              <a:r>
                <a:rPr lang="zh-CN" altLang="en-US" sz="3200" dirty="0">
                  <a:latin typeface="楷体" panose="02010609060101010101" pitchFamily="49" charset="-122"/>
                  <a:ea typeface="楷体" panose="02010609060101010101" pitchFamily="49" charset="-122"/>
                </a:rPr>
                <a:t>可以写作</a:t>
              </a:r>
              <a:r>
                <a:rPr lang="en-US" altLang="zh-CN" sz="3200" dirty="0">
                  <a:latin typeface="楷体" panose="02010609060101010101" pitchFamily="49" charset="-122"/>
                  <a:ea typeface="楷体" panose="02010609060101010101" pitchFamily="49" charset="-122"/>
                </a:rPr>
                <a:t>0.108</a:t>
              </a:r>
              <a:endParaRPr lang="zh-CN" altLang="en-US" sz="3200" dirty="0">
                <a:latin typeface="楷体" panose="02010609060101010101" pitchFamily="49" charset="-122"/>
                <a:ea typeface="楷体" panose="02010609060101010101" pitchFamily="49" charset="-122"/>
              </a:endParaRPr>
            </a:p>
          </p:txBody>
        </p:sp>
        <p:sp>
          <p:nvSpPr>
            <p:cNvPr id="33803" name="Rectangle 30"/>
            <p:cNvSpPr/>
            <p:nvPr/>
          </p:nvSpPr>
          <p:spPr>
            <a:xfrm>
              <a:off x="3170148" y="4050252"/>
              <a:ext cx="428628" cy="771623"/>
            </a:xfrm>
            <a:prstGeom prst="rect">
              <a:avLst/>
            </a:prstGeom>
            <a:noFill/>
            <a:ln w="9525">
              <a:noFill/>
            </a:ln>
          </p:spPr>
          <p:txBody>
            <a:bodyPr lIns="90000" tIns="46800" rIns="90000" bIns="46800">
              <a:spAutoFit/>
            </a:bodyPr>
            <a:lstStyle/>
            <a:p>
              <a:pPr>
                <a:spcBef>
                  <a:spcPct val="30000"/>
                </a:spcBef>
              </a:pPr>
              <a:r>
                <a:rPr lang="en-US" altLang="zh-CN" sz="4400" dirty="0">
                  <a:latin typeface="楷体" panose="02010609060101010101" pitchFamily="49" charset="-122"/>
                  <a:ea typeface="楷体" panose="02010609060101010101" pitchFamily="49" charset="-122"/>
                </a:rPr>
                <a:t>.</a:t>
              </a:r>
              <a:endParaRPr lang="en-US" altLang="zh-CN" sz="4400" dirty="0">
                <a:latin typeface="楷体" panose="02010609060101010101" pitchFamily="49" charset="-122"/>
                <a:ea typeface="楷体" panose="02010609060101010101" pitchFamily="49" charset="-122"/>
              </a:endParaRPr>
            </a:p>
          </p:txBody>
        </p:sp>
        <p:sp>
          <p:nvSpPr>
            <p:cNvPr id="33804" name="Rectangle 30"/>
            <p:cNvSpPr/>
            <p:nvPr/>
          </p:nvSpPr>
          <p:spPr>
            <a:xfrm>
              <a:off x="4829766" y="4564048"/>
              <a:ext cx="428628" cy="771623"/>
            </a:xfrm>
            <a:prstGeom prst="rect">
              <a:avLst/>
            </a:prstGeom>
            <a:noFill/>
            <a:ln w="9525">
              <a:noFill/>
            </a:ln>
          </p:spPr>
          <p:txBody>
            <a:bodyPr lIns="90000" tIns="46800" rIns="90000" bIns="46800">
              <a:spAutoFit/>
            </a:bodyPr>
            <a:lstStyle/>
            <a:p>
              <a:pPr>
                <a:spcBef>
                  <a:spcPct val="30000"/>
                </a:spcBef>
              </a:pPr>
              <a:r>
                <a:rPr lang="en-US" altLang="zh-CN" sz="4400" dirty="0">
                  <a:latin typeface="楷体" panose="02010609060101010101" pitchFamily="49" charset="-122"/>
                  <a:ea typeface="楷体" panose="02010609060101010101" pitchFamily="49" charset="-122"/>
                </a:rPr>
                <a:t>.</a:t>
              </a:r>
              <a:endParaRPr lang="en-US" altLang="zh-CN" sz="4400" dirty="0">
                <a:latin typeface="楷体" panose="02010609060101010101" pitchFamily="49" charset="-122"/>
                <a:ea typeface="楷体" panose="02010609060101010101" pitchFamily="49" charset="-122"/>
              </a:endParaRPr>
            </a:p>
          </p:txBody>
        </p:sp>
        <p:sp>
          <p:nvSpPr>
            <p:cNvPr id="33805" name="Rectangle 30"/>
            <p:cNvSpPr/>
            <p:nvPr/>
          </p:nvSpPr>
          <p:spPr>
            <a:xfrm>
              <a:off x="4613741" y="4564048"/>
              <a:ext cx="428628" cy="771623"/>
            </a:xfrm>
            <a:prstGeom prst="rect">
              <a:avLst/>
            </a:prstGeom>
            <a:noFill/>
            <a:ln w="9525">
              <a:noFill/>
            </a:ln>
          </p:spPr>
          <p:txBody>
            <a:bodyPr lIns="90000" tIns="46800" rIns="90000" bIns="46800">
              <a:spAutoFit/>
            </a:bodyPr>
            <a:lstStyle/>
            <a:p>
              <a:pPr>
                <a:spcBef>
                  <a:spcPct val="30000"/>
                </a:spcBef>
              </a:pPr>
              <a:r>
                <a:rPr lang="en-US" altLang="zh-CN" sz="4400" dirty="0">
                  <a:latin typeface="楷体" panose="02010609060101010101" pitchFamily="49" charset="-122"/>
                  <a:ea typeface="楷体" panose="02010609060101010101" pitchFamily="49" charset="-122"/>
                </a:rPr>
                <a:t>.</a:t>
              </a:r>
              <a:endParaRPr lang="en-US" altLang="zh-CN" sz="4400" dirty="0">
                <a:latin typeface="楷体" panose="02010609060101010101" pitchFamily="49" charset="-122"/>
                <a:ea typeface="楷体" panose="02010609060101010101" pitchFamily="49" charset="-122"/>
              </a:endParaRPr>
            </a:p>
          </p:txBody>
        </p:sp>
        <p:sp>
          <p:nvSpPr>
            <p:cNvPr id="33806" name="Rectangle 30"/>
            <p:cNvSpPr/>
            <p:nvPr/>
          </p:nvSpPr>
          <p:spPr>
            <a:xfrm>
              <a:off x="4592697" y="5065842"/>
              <a:ext cx="428628" cy="771623"/>
            </a:xfrm>
            <a:prstGeom prst="rect">
              <a:avLst/>
            </a:prstGeom>
            <a:noFill/>
            <a:ln w="9525">
              <a:noFill/>
            </a:ln>
          </p:spPr>
          <p:txBody>
            <a:bodyPr lIns="90000" tIns="46800" rIns="90000" bIns="46800">
              <a:spAutoFit/>
            </a:bodyPr>
            <a:lstStyle/>
            <a:p>
              <a:pPr>
                <a:spcBef>
                  <a:spcPct val="30000"/>
                </a:spcBef>
              </a:pPr>
              <a:r>
                <a:rPr lang="en-US" altLang="zh-CN" sz="4400" dirty="0">
                  <a:latin typeface="楷体" panose="02010609060101010101" pitchFamily="49" charset="-122"/>
                  <a:ea typeface="楷体" panose="02010609060101010101" pitchFamily="49" charset="-122"/>
                </a:rPr>
                <a:t>.</a:t>
              </a:r>
              <a:endParaRPr lang="en-US" altLang="zh-CN" sz="4400" dirty="0">
                <a:latin typeface="楷体" panose="02010609060101010101" pitchFamily="49" charset="-122"/>
                <a:ea typeface="楷体" panose="02010609060101010101" pitchFamily="49" charset="-122"/>
              </a:endParaRPr>
            </a:p>
          </p:txBody>
        </p:sp>
        <p:sp>
          <p:nvSpPr>
            <p:cNvPr id="33807" name="Rectangle 30"/>
            <p:cNvSpPr/>
            <p:nvPr/>
          </p:nvSpPr>
          <p:spPr>
            <a:xfrm>
              <a:off x="5010466" y="5077285"/>
              <a:ext cx="428628" cy="771623"/>
            </a:xfrm>
            <a:prstGeom prst="rect">
              <a:avLst/>
            </a:prstGeom>
            <a:noFill/>
            <a:ln w="9525">
              <a:noFill/>
            </a:ln>
          </p:spPr>
          <p:txBody>
            <a:bodyPr lIns="90000" tIns="46800" rIns="90000" bIns="46800">
              <a:spAutoFit/>
            </a:bodyPr>
            <a:lstStyle/>
            <a:p>
              <a:pPr>
                <a:spcBef>
                  <a:spcPct val="30000"/>
                </a:spcBef>
              </a:pPr>
              <a:r>
                <a:rPr lang="en-US" altLang="zh-CN" sz="4400" dirty="0">
                  <a:latin typeface="楷体" panose="02010609060101010101" pitchFamily="49" charset="-122"/>
                  <a:ea typeface="楷体" panose="02010609060101010101" pitchFamily="49" charset="-122"/>
                </a:rPr>
                <a:t>.</a:t>
              </a:r>
              <a:endParaRPr lang="en-US" altLang="zh-CN" sz="4400" dirty="0">
                <a:latin typeface="楷体" panose="02010609060101010101" pitchFamily="49" charset="-122"/>
                <a:ea typeface="楷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1000"/>
                                        <p:tgtEl>
                                          <p:spTgt spid="37"/>
                                        </p:tgtEl>
                                      </p:cBhvr>
                                    </p:animEffect>
                                    <p:anim calcmode="lin" valueType="num">
                                      <p:cBhvr>
                                        <p:cTn id="13" dur="1000" fill="hold"/>
                                        <p:tgtEl>
                                          <p:spTgt spid="37"/>
                                        </p:tgtEl>
                                        <p:attrNameLst>
                                          <p:attrName>ppt_x</p:attrName>
                                        </p:attrNameLst>
                                      </p:cBhvr>
                                      <p:tavLst>
                                        <p:tav tm="0">
                                          <p:val>
                                            <p:strVal val="#ppt_x"/>
                                          </p:val>
                                        </p:tav>
                                        <p:tav tm="100000">
                                          <p:val>
                                            <p:strVal val="#ppt_x"/>
                                          </p:val>
                                        </p:tav>
                                      </p:tavLst>
                                    </p:anim>
                                    <p:anim calcmode="lin" valueType="num">
                                      <p:cBhvr>
                                        <p:cTn id="14"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TextBox 14"/>
          <p:cNvSpPr/>
          <p:nvPr/>
        </p:nvSpPr>
        <p:spPr>
          <a:xfrm>
            <a:off x="592931" y="555526"/>
            <a:ext cx="7958138" cy="2829683"/>
          </a:xfrm>
          <a:prstGeom prst="roundRect">
            <a:avLst>
              <a:gd name="adj" fmla="val 16667"/>
            </a:avLst>
          </a:prstGeom>
          <a:noFill/>
          <a:ln w="9525">
            <a:noFill/>
          </a:ln>
        </p:spPr>
        <p:txBody>
          <a:bodyPr>
            <a:spAutoFit/>
          </a:bodyPr>
          <a:lstStyle/>
          <a:p>
            <a:r>
              <a:rPr lang="en-US" altLang="zh-CN" sz="3200" dirty="0">
                <a:solidFill>
                  <a:schemeClr val="tx1"/>
                </a:solidFill>
                <a:latin typeface="楷体" panose="02010609060101010101" pitchFamily="49" charset="-122"/>
                <a:ea typeface="楷体" panose="02010609060101010101" pitchFamily="49" charset="-122"/>
                <a:cs typeface="楷体" panose="02010609060101010101" pitchFamily="49" charset="-122"/>
              </a:rPr>
              <a:t>(3)</a:t>
            </a:r>
            <a:r>
              <a:rPr lang="zh-CN" altLang="en-US" sz="3200" dirty="0">
                <a:solidFill>
                  <a:schemeClr val="tx1"/>
                </a:solidFill>
                <a:latin typeface="楷体" panose="02010609060101010101" pitchFamily="49" charset="-122"/>
                <a:ea typeface="楷体" panose="02010609060101010101" pitchFamily="49" charset="-122"/>
                <a:cs typeface="楷体" panose="02010609060101010101" pitchFamily="49" charset="-122"/>
              </a:rPr>
              <a:t>有限小数和无限小数</a:t>
            </a:r>
            <a:endParaRPr lang="en-US" altLang="zh-CN" sz="3200" dirty="0">
              <a:solidFill>
                <a:schemeClr val="tx1"/>
              </a:solidFill>
              <a:latin typeface="楷体" panose="02010609060101010101" pitchFamily="49" charset="-122"/>
              <a:ea typeface="楷体" panose="02010609060101010101" pitchFamily="49" charset="-122"/>
              <a:cs typeface="楷体" panose="02010609060101010101" pitchFamily="49" charset="-122"/>
            </a:endParaRPr>
          </a:p>
          <a:p>
            <a:r>
              <a:rPr lang="zh-CN" altLang="en-US" sz="3200" dirty="0">
                <a:solidFill>
                  <a:schemeClr val="tx1"/>
                </a:solidFill>
                <a:latin typeface="楷体" panose="02010609060101010101" pitchFamily="49" charset="-122"/>
                <a:ea typeface="楷体" panose="02010609060101010101" pitchFamily="49" charset="-122"/>
                <a:cs typeface="楷体" panose="02010609060101010101" pitchFamily="49" charset="-122"/>
              </a:rPr>
              <a:t>小数位数是有限的小数</a:t>
            </a:r>
            <a:r>
              <a:rPr lang="en-US" altLang="zh-CN" sz="3200" dirty="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3200" dirty="0">
                <a:solidFill>
                  <a:schemeClr val="tx1"/>
                </a:solidFill>
                <a:latin typeface="楷体" panose="02010609060101010101" pitchFamily="49" charset="-122"/>
                <a:ea typeface="楷体" panose="02010609060101010101" pitchFamily="49" charset="-122"/>
                <a:cs typeface="楷体" panose="02010609060101010101" pitchFamily="49" charset="-122"/>
              </a:rPr>
              <a:t>叫做有限小数。循环小数的小数位数是无限的</a:t>
            </a:r>
            <a:r>
              <a:rPr lang="en-US" altLang="zh-CN" sz="3200" dirty="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3200" dirty="0">
                <a:solidFill>
                  <a:schemeClr val="tx1"/>
                </a:solidFill>
                <a:latin typeface="楷体" panose="02010609060101010101" pitchFamily="49" charset="-122"/>
                <a:ea typeface="楷体" panose="02010609060101010101" pitchFamily="49" charset="-122"/>
                <a:cs typeface="楷体" panose="02010609060101010101" pitchFamily="49" charset="-122"/>
              </a:rPr>
              <a:t>它是无限小数，如</a:t>
            </a:r>
            <a:r>
              <a:rPr lang="en-US" altLang="zh-CN" sz="3200" dirty="0">
                <a:solidFill>
                  <a:schemeClr val="tx1"/>
                </a:solidFill>
                <a:latin typeface="楷体" panose="02010609060101010101" pitchFamily="49" charset="-122"/>
                <a:ea typeface="楷体" panose="02010609060101010101" pitchFamily="49" charset="-122"/>
                <a:cs typeface="楷体" panose="02010609060101010101" pitchFamily="49" charset="-122"/>
              </a:rPr>
              <a:t>0.3578</a:t>
            </a:r>
            <a:r>
              <a:rPr lang="zh-CN" altLang="en-US" sz="3200" dirty="0">
                <a:solidFill>
                  <a:schemeClr val="tx1"/>
                </a:solidFill>
                <a:latin typeface="楷体" panose="02010609060101010101" pitchFamily="49" charset="-122"/>
                <a:ea typeface="楷体" panose="02010609060101010101" pitchFamily="49" charset="-122"/>
                <a:cs typeface="楷体" panose="02010609060101010101" pitchFamily="49" charset="-122"/>
              </a:rPr>
              <a:t>是一个有限数</a:t>
            </a:r>
            <a:r>
              <a:rPr lang="en-US" altLang="zh-CN" sz="3200" dirty="0">
                <a:solidFill>
                  <a:schemeClr val="tx1"/>
                </a:solidFill>
                <a:latin typeface="楷体" panose="02010609060101010101" pitchFamily="49" charset="-122"/>
                <a:ea typeface="楷体" panose="02010609060101010101" pitchFamily="49" charset="-122"/>
                <a:cs typeface="楷体" panose="02010609060101010101" pitchFamily="49" charset="-122"/>
              </a:rPr>
              <a:t>,0.2142…</a:t>
            </a:r>
            <a:r>
              <a:rPr lang="zh-CN" altLang="en-US" sz="3200" dirty="0">
                <a:solidFill>
                  <a:schemeClr val="tx1"/>
                </a:solidFill>
                <a:latin typeface="楷体" panose="02010609060101010101" pitchFamily="49" charset="-122"/>
                <a:ea typeface="楷体" panose="02010609060101010101" pitchFamily="49" charset="-122"/>
                <a:cs typeface="楷体" panose="02010609060101010101" pitchFamily="49" charset="-122"/>
              </a:rPr>
              <a:t>就是一个无限小数。</a:t>
            </a:r>
            <a:endParaRPr lang="zh-CN" altLang="en-US" sz="3200" dirty="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3" name="TextBox 14"/>
          <p:cNvSpPr/>
          <p:nvPr/>
        </p:nvSpPr>
        <p:spPr>
          <a:xfrm>
            <a:off x="1907704" y="3723878"/>
            <a:ext cx="4608512" cy="646986"/>
          </a:xfrm>
          <a:prstGeom prst="roundRect">
            <a:avLst>
              <a:gd name="adj" fmla="val 16667"/>
            </a:avLst>
          </a:prstGeom>
          <a:solidFill>
            <a:srgbClr val="FFC000"/>
          </a:solidFill>
          <a:ln w="9525">
            <a:noFill/>
          </a:ln>
        </p:spPr>
        <p:txBody>
          <a:bodyPr wrap="square">
            <a:spAutoFit/>
          </a:bodyPr>
          <a:lstStyle/>
          <a:p>
            <a:r>
              <a:rPr lang="zh-CN" altLang="en-US" sz="3200" dirty="0">
                <a:solidFill>
                  <a:schemeClr val="tx1"/>
                </a:solidFill>
                <a:latin typeface="楷体" panose="02010609060101010101" pitchFamily="49" charset="-122"/>
                <a:ea typeface="楷体" panose="02010609060101010101" pitchFamily="49" charset="-122"/>
                <a:cs typeface="楷体" panose="02010609060101010101" pitchFamily="49" charset="-122"/>
              </a:rPr>
              <a:t>循环小数都是无限小数。</a:t>
            </a:r>
            <a:endParaRPr lang="zh-CN" altLang="en-US" sz="3200" dirty="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p:bldP spid="3"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5" name="组合 14"/>
          <p:cNvGrpSpPr/>
          <p:nvPr/>
        </p:nvGrpSpPr>
        <p:grpSpPr>
          <a:xfrm>
            <a:off x="471528" y="420852"/>
            <a:ext cx="1440161" cy="667236"/>
            <a:chOff x="480869" y="708178"/>
            <a:chExt cx="1216345" cy="667236"/>
          </a:xfrm>
        </p:grpSpPr>
        <p:pic>
          <p:nvPicPr>
            <p:cNvPr id="16" name="Picture 17" descr="00-2"/>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0869" y="708178"/>
              <a:ext cx="1216345" cy="667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矩形 16"/>
            <p:cNvSpPr/>
            <p:nvPr/>
          </p:nvSpPr>
          <p:spPr>
            <a:xfrm>
              <a:off x="566560" y="799350"/>
              <a:ext cx="1060294" cy="521970"/>
            </a:xfrm>
            <a:prstGeom prst="rect">
              <a:avLst/>
            </a:prstGeom>
          </p:spPr>
          <p:txBody>
            <a:bodyPr wrap="none">
              <a:spAutoFit/>
            </a:bodyPr>
            <a:lstStyle/>
            <a:p>
              <a:r>
                <a:rPr lang="zh-CN" altLang="en-US" sz="2800" b="1" dirty="0">
                  <a:solidFill>
                    <a:srgbClr val="0000FF"/>
                  </a:solidFill>
                  <a:latin typeface="+mn-ea"/>
                </a:rPr>
                <a:t>练一练</a:t>
              </a:r>
              <a:endParaRPr lang="zh-CN" altLang="en-US" sz="2800" b="1" dirty="0">
                <a:solidFill>
                  <a:srgbClr val="0000FF"/>
                </a:solidFill>
                <a:latin typeface="+mn-ea"/>
              </a:endParaRPr>
            </a:p>
          </p:txBody>
        </p:sp>
      </p:grpSp>
      <p:grpSp>
        <p:nvGrpSpPr>
          <p:cNvPr id="326658" name="Group 17"/>
          <p:cNvGrpSpPr/>
          <p:nvPr/>
        </p:nvGrpSpPr>
        <p:grpSpPr>
          <a:xfrm>
            <a:off x="3583305" y="3969068"/>
            <a:ext cx="1800225" cy="1079500"/>
            <a:chOff x="1715" y="2523"/>
            <a:chExt cx="1800" cy="1014"/>
          </a:xfrm>
        </p:grpSpPr>
        <p:sp>
          <p:nvSpPr>
            <p:cNvPr id="326680" name="Freeform 18"/>
            <p:cNvSpPr/>
            <p:nvPr/>
          </p:nvSpPr>
          <p:spPr>
            <a:xfrm flipH="1">
              <a:off x="1715" y="2523"/>
              <a:ext cx="1800" cy="1014"/>
            </a:xfrm>
            <a:custGeom>
              <a:avLst/>
              <a:gdLst/>
              <a:ahLst/>
              <a:cxnLst>
                <a:cxn ang="0">
                  <a:pos x="218" y="60"/>
                </a:cxn>
                <a:cxn ang="0">
                  <a:pos x="1560" y="60"/>
                </a:cxn>
                <a:cxn ang="0">
                  <a:pos x="1658" y="125"/>
                </a:cxn>
                <a:cxn ang="0">
                  <a:pos x="1592" y="813"/>
                </a:cxn>
                <a:cxn ang="0">
                  <a:pos x="905" y="976"/>
                </a:cxn>
                <a:cxn ang="0">
                  <a:pos x="382" y="878"/>
                </a:cxn>
                <a:cxn ang="0">
                  <a:pos x="251" y="158"/>
                </a:cxn>
                <a:cxn ang="0">
                  <a:pos x="218" y="60"/>
                </a:cxn>
              </a:cxnLst>
              <a:rect l="0" t="0" r="0" b="0"/>
              <a:pathLst>
                <a:path w="2495" h="1406">
                  <a:moveTo>
                    <a:pt x="302" y="83"/>
                  </a:moveTo>
                  <a:cubicBezTo>
                    <a:pt x="604" y="60"/>
                    <a:pt x="1829" y="68"/>
                    <a:pt x="2162" y="83"/>
                  </a:cubicBezTo>
                  <a:cubicBezTo>
                    <a:pt x="2495" y="98"/>
                    <a:pt x="2291" y="0"/>
                    <a:pt x="2298" y="174"/>
                  </a:cubicBezTo>
                  <a:cubicBezTo>
                    <a:pt x="2305" y="348"/>
                    <a:pt x="2381" y="931"/>
                    <a:pt x="2207" y="1127"/>
                  </a:cubicBezTo>
                  <a:cubicBezTo>
                    <a:pt x="2033" y="1323"/>
                    <a:pt x="1535" y="1338"/>
                    <a:pt x="1255" y="1353"/>
                  </a:cubicBezTo>
                  <a:cubicBezTo>
                    <a:pt x="975" y="1368"/>
                    <a:pt x="680" y="1406"/>
                    <a:pt x="529" y="1217"/>
                  </a:cubicBezTo>
                  <a:cubicBezTo>
                    <a:pt x="378" y="1028"/>
                    <a:pt x="386" y="400"/>
                    <a:pt x="348" y="219"/>
                  </a:cubicBezTo>
                  <a:cubicBezTo>
                    <a:pt x="310" y="38"/>
                    <a:pt x="0" y="106"/>
                    <a:pt x="302" y="83"/>
                  </a:cubicBezTo>
                  <a:close/>
                </a:path>
              </a:pathLst>
            </a:custGeom>
            <a:solidFill>
              <a:srgbClr val="CC9900">
                <a:alpha val="100000"/>
              </a:srgbClr>
            </a:solidFill>
            <a:ln w="9525" cap="flat" cmpd="sng">
              <a:solidFill>
                <a:srgbClr val="800080">
                  <a:alpha val="100000"/>
                </a:srgbClr>
              </a:solidFill>
              <a:prstDash val="solid"/>
              <a:round/>
              <a:headEnd type="none" w="med" len="med"/>
              <a:tailEnd type="none" w="med" len="med"/>
            </a:ln>
          </p:spPr>
          <p:txBody>
            <a:bodyPr/>
            <a:lstStyle/>
            <a:p>
              <a:endParaRPr lang="zh-CN" altLang="en-US">
                <a:latin typeface="楷体" panose="02010609060101010101" pitchFamily="49" charset="-122"/>
                <a:ea typeface="楷体" panose="02010609060101010101" pitchFamily="49" charset="-122"/>
              </a:endParaRPr>
            </a:p>
          </p:txBody>
        </p:sp>
        <p:sp>
          <p:nvSpPr>
            <p:cNvPr id="326681" name="Rectangle 19"/>
            <p:cNvSpPr/>
            <p:nvPr/>
          </p:nvSpPr>
          <p:spPr>
            <a:xfrm>
              <a:off x="1915" y="2677"/>
              <a:ext cx="1400" cy="429"/>
            </a:xfrm>
            <a:prstGeom prst="rect">
              <a:avLst/>
            </a:prstGeom>
            <a:noFill/>
            <a:ln w="9525">
              <a:noFill/>
            </a:ln>
          </p:spPr>
          <p:txBody>
            <a:bodyPr wrap="none" lIns="90000" tIns="46800" rIns="90000" bIns="46800">
              <a:spAutoFit/>
            </a:bodyPr>
            <a:lstStyle/>
            <a:p>
              <a:pPr algn="ctr">
                <a:spcBef>
                  <a:spcPct val="30000"/>
                </a:spcBef>
                <a:buFont typeface="Arial" panose="020B0604020202020204" pitchFamily="34" charset="0"/>
                <a:buNone/>
              </a:pPr>
              <a:r>
                <a:rPr lang="zh-CN" altLang="en-US" sz="2400" dirty="0">
                  <a:solidFill>
                    <a:srgbClr val="0000FF"/>
                  </a:solidFill>
                  <a:latin typeface="楷体" panose="02010609060101010101" pitchFamily="49" charset="-122"/>
                  <a:ea typeface="楷体" panose="02010609060101010101" pitchFamily="49" charset="-122"/>
                </a:rPr>
                <a:t>无限小数</a:t>
              </a:r>
              <a:endParaRPr lang="zh-CN" altLang="en-US" sz="2400" dirty="0">
                <a:solidFill>
                  <a:srgbClr val="0000FF"/>
                </a:solidFill>
                <a:latin typeface="楷体" panose="02010609060101010101" pitchFamily="49" charset="-122"/>
                <a:ea typeface="楷体" panose="02010609060101010101" pitchFamily="49" charset="-122"/>
              </a:endParaRPr>
            </a:p>
          </p:txBody>
        </p:sp>
      </p:grpSp>
      <p:grpSp>
        <p:nvGrpSpPr>
          <p:cNvPr id="326659" name="Group 20"/>
          <p:cNvGrpSpPr/>
          <p:nvPr/>
        </p:nvGrpSpPr>
        <p:grpSpPr>
          <a:xfrm>
            <a:off x="5743893" y="3969068"/>
            <a:ext cx="1800225" cy="1079500"/>
            <a:chOff x="3665" y="2704"/>
            <a:chExt cx="1800" cy="1014"/>
          </a:xfrm>
        </p:grpSpPr>
        <p:sp>
          <p:nvSpPr>
            <p:cNvPr id="326678" name="Freeform 21"/>
            <p:cNvSpPr/>
            <p:nvPr/>
          </p:nvSpPr>
          <p:spPr>
            <a:xfrm flipH="1">
              <a:off x="3665" y="2704"/>
              <a:ext cx="1800" cy="1014"/>
            </a:xfrm>
            <a:custGeom>
              <a:avLst/>
              <a:gdLst/>
              <a:ahLst/>
              <a:cxnLst>
                <a:cxn ang="0">
                  <a:pos x="218" y="60"/>
                </a:cxn>
                <a:cxn ang="0">
                  <a:pos x="1560" y="60"/>
                </a:cxn>
                <a:cxn ang="0">
                  <a:pos x="1658" y="125"/>
                </a:cxn>
                <a:cxn ang="0">
                  <a:pos x="1592" y="813"/>
                </a:cxn>
                <a:cxn ang="0">
                  <a:pos x="905" y="976"/>
                </a:cxn>
                <a:cxn ang="0">
                  <a:pos x="382" y="878"/>
                </a:cxn>
                <a:cxn ang="0">
                  <a:pos x="251" y="158"/>
                </a:cxn>
                <a:cxn ang="0">
                  <a:pos x="218" y="60"/>
                </a:cxn>
              </a:cxnLst>
              <a:rect l="0" t="0" r="0" b="0"/>
              <a:pathLst>
                <a:path w="2495" h="1406">
                  <a:moveTo>
                    <a:pt x="302" y="83"/>
                  </a:moveTo>
                  <a:cubicBezTo>
                    <a:pt x="604" y="60"/>
                    <a:pt x="1829" y="68"/>
                    <a:pt x="2162" y="83"/>
                  </a:cubicBezTo>
                  <a:cubicBezTo>
                    <a:pt x="2495" y="98"/>
                    <a:pt x="2291" y="0"/>
                    <a:pt x="2298" y="174"/>
                  </a:cubicBezTo>
                  <a:cubicBezTo>
                    <a:pt x="2305" y="348"/>
                    <a:pt x="2381" y="931"/>
                    <a:pt x="2207" y="1127"/>
                  </a:cubicBezTo>
                  <a:cubicBezTo>
                    <a:pt x="2033" y="1323"/>
                    <a:pt x="1535" y="1338"/>
                    <a:pt x="1255" y="1353"/>
                  </a:cubicBezTo>
                  <a:cubicBezTo>
                    <a:pt x="975" y="1368"/>
                    <a:pt x="680" y="1406"/>
                    <a:pt x="529" y="1217"/>
                  </a:cubicBezTo>
                  <a:cubicBezTo>
                    <a:pt x="378" y="1028"/>
                    <a:pt x="386" y="400"/>
                    <a:pt x="348" y="219"/>
                  </a:cubicBezTo>
                  <a:cubicBezTo>
                    <a:pt x="310" y="38"/>
                    <a:pt x="0" y="106"/>
                    <a:pt x="302" y="83"/>
                  </a:cubicBezTo>
                  <a:close/>
                </a:path>
              </a:pathLst>
            </a:custGeom>
            <a:solidFill>
              <a:srgbClr val="CC9900">
                <a:alpha val="100000"/>
              </a:srgbClr>
            </a:solidFill>
            <a:ln w="9525" cap="flat" cmpd="sng">
              <a:solidFill>
                <a:srgbClr val="800080">
                  <a:alpha val="100000"/>
                </a:srgbClr>
              </a:solidFill>
              <a:prstDash val="solid"/>
              <a:round/>
              <a:headEnd type="none" w="med" len="med"/>
              <a:tailEnd type="none" w="med" len="med"/>
            </a:ln>
          </p:spPr>
          <p:txBody>
            <a:bodyPr/>
            <a:lstStyle/>
            <a:p>
              <a:endParaRPr lang="zh-CN" altLang="en-US">
                <a:latin typeface="楷体" panose="02010609060101010101" pitchFamily="49" charset="-122"/>
                <a:ea typeface="楷体" panose="02010609060101010101" pitchFamily="49" charset="-122"/>
              </a:endParaRPr>
            </a:p>
          </p:txBody>
        </p:sp>
        <p:sp>
          <p:nvSpPr>
            <p:cNvPr id="326679" name="Rectangle 22"/>
            <p:cNvSpPr/>
            <p:nvPr/>
          </p:nvSpPr>
          <p:spPr>
            <a:xfrm>
              <a:off x="3865" y="2858"/>
              <a:ext cx="1400" cy="429"/>
            </a:xfrm>
            <a:prstGeom prst="rect">
              <a:avLst/>
            </a:prstGeom>
            <a:noFill/>
            <a:ln w="9525">
              <a:noFill/>
            </a:ln>
          </p:spPr>
          <p:txBody>
            <a:bodyPr wrap="none" lIns="90000" tIns="46800" rIns="90000" bIns="46800">
              <a:spAutoFit/>
            </a:bodyPr>
            <a:lstStyle/>
            <a:p>
              <a:pPr algn="ctr">
                <a:spcBef>
                  <a:spcPct val="30000"/>
                </a:spcBef>
                <a:buFont typeface="Arial" panose="020B0604020202020204" pitchFamily="34" charset="0"/>
                <a:buNone/>
              </a:pPr>
              <a:r>
                <a:rPr lang="zh-CN" altLang="en-US" sz="2400" dirty="0">
                  <a:solidFill>
                    <a:srgbClr val="0000FF"/>
                  </a:solidFill>
                  <a:latin typeface="楷体" panose="02010609060101010101" pitchFamily="49" charset="-122"/>
                  <a:ea typeface="楷体" panose="02010609060101010101" pitchFamily="49" charset="-122"/>
                </a:rPr>
                <a:t>循环小数</a:t>
              </a:r>
              <a:endParaRPr lang="zh-CN" altLang="en-US" sz="2400" dirty="0">
                <a:solidFill>
                  <a:srgbClr val="0000FF"/>
                </a:solidFill>
                <a:latin typeface="楷体" panose="02010609060101010101" pitchFamily="49" charset="-122"/>
                <a:ea typeface="楷体" panose="02010609060101010101" pitchFamily="49" charset="-122"/>
              </a:endParaRPr>
            </a:p>
          </p:txBody>
        </p:sp>
      </p:grpSp>
      <p:grpSp>
        <p:nvGrpSpPr>
          <p:cNvPr id="326660" name="Group 23"/>
          <p:cNvGrpSpPr/>
          <p:nvPr/>
        </p:nvGrpSpPr>
        <p:grpSpPr>
          <a:xfrm flipH="1">
            <a:off x="1217835" y="3969068"/>
            <a:ext cx="1862233" cy="1079500"/>
            <a:chOff x="445" y="2931"/>
            <a:chExt cx="1862" cy="1014"/>
          </a:xfrm>
        </p:grpSpPr>
        <p:sp>
          <p:nvSpPr>
            <p:cNvPr id="326676" name="Freeform 24"/>
            <p:cNvSpPr/>
            <p:nvPr/>
          </p:nvSpPr>
          <p:spPr>
            <a:xfrm flipH="1">
              <a:off x="445" y="2931"/>
              <a:ext cx="1800" cy="1014"/>
            </a:xfrm>
            <a:custGeom>
              <a:avLst/>
              <a:gdLst/>
              <a:ahLst/>
              <a:cxnLst>
                <a:cxn ang="0">
                  <a:pos x="218" y="60"/>
                </a:cxn>
                <a:cxn ang="0">
                  <a:pos x="1560" y="60"/>
                </a:cxn>
                <a:cxn ang="0">
                  <a:pos x="1658" y="125"/>
                </a:cxn>
                <a:cxn ang="0">
                  <a:pos x="1592" y="813"/>
                </a:cxn>
                <a:cxn ang="0">
                  <a:pos x="905" y="976"/>
                </a:cxn>
                <a:cxn ang="0">
                  <a:pos x="382" y="878"/>
                </a:cxn>
                <a:cxn ang="0">
                  <a:pos x="251" y="158"/>
                </a:cxn>
                <a:cxn ang="0">
                  <a:pos x="218" y="60"/>
                </a:cxn>
              </a:cxnLst>
              <a:rect l="0" t="0" r="0" b="0"/>
              <a:pathLst>
                <a:path w="2495" h="1406">
                  <a:moveTo>
                    <a:pt x="302" y="83"/>
                  </a:moveTo>
                  <a:cubicBezTo>
                    <a:pt x="604" y="60"/>
                    <a:pt x="1829" y="68"/>
                    <a:pt x="2162" y="83"/>
                  </a:cubicBezTo>
                  <a:cubicBezTo>
                    <a:pt x="2495" y="98"/>
                    <a:pt x="2291" y="0"/>
                    <a:pt x="2298" y="174"/>
                  </a:cubicBezTo>
                  <a:cubicBezTo>
                    <a:pt x="2305" y="348"/>
                    <a:pt x="2381" y="931"/>
                    <a:pt x="2207" y="1127"/>
                  </a:cubicBezTo>
                  <a:cubicBezTo>
                    <a:pt x="2033" y="1323"/>
                    <a:pt x="1535" y="1338"/>
                    <a:pt x="1255" y="1353"/>
                  </a:cubicBezTo>
                  <a:cubicBezTo>
                    <a:pt x="975" y="1368"/>
                    <a:pt x="680" y="1406"/>
                    <a:pt x="529" y="1217"/>
                  </a:cubicBezTo>
                  <a:cubicBezTo>
                    <a:pt x="378" y="1028"/>
                    <a:pt x="386" y="400"/>
                    <a:pt x="348" y="219"/>
                  </a:cubicBezTo>
                  <a:cubicBezTo>
                    <a:pt x="310" y="38"/>
                    <a:pt x="0" y="106"/>
                    <a:pt x="302" y="83"/>
                  </a:cubicBezTo>
                  <a:close/>
                </a:path>
              </a:pathLst>
            </a:custGeom>
            <a:solidFill>
              <a:srgbClr val="CC9900">
                <a:alpha val="100000"/>
              </a:srgbClr>
            </a:solidFill>
            <a:ln w="9525" cap="flat" cmpd="sng">
              <a:solidFill>
                <a:srgbClr val="800080">
                  <a:alpha val="100000"/>
                </a:srgbClr>
              </a:solidFill>
              <a:prstDash val="solid"/>
              <a:round/>
              <a:headEnd type="none" w="med" len="med"/>
              <a:tailEnd type="none" w="med" len="med"/>
            </a:ln>
          </p:spPr>
          <p:txBody>
            <a:bodyPr/>
            <a:lstStyle/>
            <a:p>
              <a:endParaRPr lang="zh-CN" altLang="en-US">
                <a:latin typeface="楷体" panose="02010609060101010101" pitchFamily="49" charset="-122"/>
                <a:ea typeface="楷体" panose="02010609060101010101" pitchFamily="49" charset="-122"/>
              </a:endParaRPr>
            </a:p>
          </p:txBody>
        </p:sp>
        <p:sp>
          <p:nvSpPr>
            <p:cNvPr id="326677" name="Rectangle 25"/>
            <p:cNvSpPr/>
            <p:nvPr/>
          </p:nvSpPr>
          <p:spPr>
            <a:xfrm>
              <a:off x="655" y="3085"/>
              <a:ext cx="1652" cy="429"/>
            </a:xfrm>
            <a:prstGeom prst="rect">
              <a:avLst/>
            </a:prstGeom>
            <a:noFill/>
            <a:ln w="9525">
              <a:noFill/>
            </a:ln>
          </p:spPr>
          <p:txBody>
            <a:bodyPr wrap="none" lIns="90000" tIns="46800" rIns="90000" bIns="46800">
              <a:spAutoFit/>
            </a:bodyPr>
            <a:lstStyle/>
            <a:p>
              <a:pPr algn="ctr">
                <a:spcBef>
                  <a:spcPct val="30000"/>
                </a:spcBef>
                <a:buFont typeface="Arial" panose="020B0604020202020204" pitchFamily="34" charset="0"/>
                <a:buNone/>
              </a:pPr>
              <a:r>
                <a:rPr lang="en-US" altLang="zh-CN" sz="2400" dirty="0">
                  <a:solidFill>
                    <a:srgbClr val="0000FF"/>
                  </a:solidFill>
                  <a:latin typeface="楷体" panose="02010609060101010101" pitchFamily="49" charset="-122"/>
                  <a:ea typeface="楷体" panose="02010609060101010101" pitchFamily="49" charset="-122"/>
                  <a:cs typeface="楷体" panose="02010609060101010101" pitchFamily="49" charset="-122"/>
                </a:rPr>
                <a:t>   </a:t>
              </a:r>
              <a:r>
                <a:rPr lang="zh-CN" altLang="en-US" sz="2400" dirty="0">
                  <a:solidFill>
                    <a:srgbClr val="0000FF"/>
                  </a:solidFill>
                  <a:latin typeface="楷体" panose="02010609060101010101" pitchFamily="49" charset="-122"/>
                  <a:ea typeface="楷体" panose="02010609060101010101" pitchFamily="49" charset="-122"/>
                  <a:cs typeface="楷体" panose="02010609060101010101" pitchFamily="49" charset="-122"/>
                </a:rPr>
                <a:t>有限小数</a:t>
              </a:r>
              <a:endParaRPr lang="zh-CN" altLang="en-US" sz="2400" dirty="0">
                <a:solidFill>
                  <a:srgbClr val="0000FF"/>
                </a:solidFill>
                <a:latin typeface="楷体" panose="02010609060101010101" pitchFamily="49" charset="-122"/>
                <a:ea typeface="楷体" panose="02010609060101010101" pitchFamily="49" charset="-122"/>
                <a:cs typeface="楷体" panose="02010609060101010101" pitchFamily="49" charset="-122"/>
              </a:endParaRPr>
            </a:p>
          </p:txBody>
        </p:sp>
      </p:grpSp>
      <p:grpSp>
        <p:nvGrpSpPr>
          <p:cNvPr id="749571" name="Group 3"/>
          <p:cNvGrpSpPr/>
          <p:nvPr/>
        </p:nvGrpSpPr>
        <p:grpSpPr>
          <a:xfrm>
            <a:off x="1348105" y="1267142"/>
            <a:ext cx="3054350" cy="701675"/>
            <a:chOff x="525" y="642"/>
            <a:chExt cx="1924" cy="442"/>
          </a:xfrm>
        </p:grpSpPr>
        <p:sp>
          <p:nvSpPr>
            <p:cNvPr id="326674" name="Rectangle 4"/>
            <p:cNvSpPr/>
            <p:nvPr/>
          </p:nvSpPr>
          <p:spPr>
            <a:xfrm>
              <a:off x="525" y="642"/>
              <a:ext cx="1704" cy="404"/>
            </a:xfrm>
            <a:prstGeom prst="rect">
              <a:avLst/>
            </a:prstGeom>
            <a:noFill/>
            <a:ln w="9525">
              <a:noFill/>
            </a:ln>
          </p:spPr>
          <p:txBody>
            <a:bodyPr wrap="none" lIns="90000" tIns="46800" rIns="90000" bIns="46800">
              <a:spAutoFit/>
            </a:bodyPr>
            <a:lstStyle/>
            <a:p>
              <a:pPr algn="ctr">
                <a:spcBef>
                  <a:spcPct val="30000"/>
                </a:spcBef>
                <a:buFont typeface="Arial" panose="020B0604020202020204" pitchFamily="34" charset="0"/>
                <a:buNone/>
              </a:pPr>
              <a:r>
                <a:rPr lang="en-US" altLang="zh-CN" sz="3600" dirty="0">
                  <a:latin typeface="楷体" panose="02010609060101010101" pitchFamily="49" charset="-122"/>
                  <a:ea typeface="楷体" panose="02010609060101010101" pitchFamily="49" charset="-122"/>
                </a:rPr>
                <a:t>64.2454545</a:t>
              </a:r>
              <a:endParaRPr lang="en-US" altLang="zh-CN" sz="3600" dirty="0">
                <a:latin typeface="楷体" panose="02010609060101010101" pitchFamily="49" charset="-122"/>
                <a:ea typeface="楷体" panose="02010609060101010101" pitchFamily="49" charset="-122"/>
              </a:endParaRPr>
            </a:p>
          </p:txBody>
        </p:sp>
        <p:sp>
          <p:nvSpPr>
            <p:cNvPr id="326675" name="Rectangle 5"/>
            <p:cNvSpPr/>
            <p:nvPr/>
          </p:nvSpPr>
          <p:spPr>
            <a:xfrm>
              <a:off x="1972" y="680"/>
              <a:ext cx="477" cy="404"/>
            </a:xfrm>
            <a:prstGeom prst="rect">
              <a:avLst/>
            </a:prstGeom>
            <a:noFill/>
            <a:ln w="9525">
              <a:noFill/>
            </a:ln>
          </p:spPr>
          <p:txBody>
            <a:bodyPr wrap="none" lIns="90000" tIns="46800" rIns="90000" bIns="46800">
              <a:spAutoFit/>
            </a:bodyPr>
            <a:lstStyle/>
            <a:p>
              <a:pPr algn="ctr">
                <a:buFont typeface="Arial" panose="020B0604020202020204" pitchFamily="34" charset="0"/>
                <a:buNone/>
              </a:pPr>
              <a:r>
                <a:rPr lang="en-US" altLang="zh-CN" sz="3600" b="1" dirty="0">
                  <a:latin typeface="楷体" panose="02010609060101010101" pitchFamily="49" charset="-122"/>
                  <a:ea typeface="楷体" panose="02010609060101010101" pitchFamily="49" charset="-122"/>
                </a:rPr>
                <a:t> …</a:t>
              </a:r>
              <a:endParaRPr lang="en-US" altLang="zh-CN" sz="3600" b="1" dirty="0">
                <a:latin typeface="楷体" panose="02010609060101010101" pitchFamily="49" charset="-122"/>
                <a:ea typeface="楷体" panose="02010609060101010101" pitchFamily="49" charset="-122"/>
              </a:endParaRPr>
            </a:p>
          </p:txBody>
        </p:sp>
      </p:grpSp>
      <p:grpSp>
        <p:nvGrpSpPr>
          <p:cNvPr id="749574" name="Group 6"/>
          <p:cNvGrpSpPr/>
          <p:nvPr/>
        </p:nvGrpSpPr>
        <p:grpSpPr>
          <a:xfrm>
            <a:off x="4804094" y="1292542"/>
            <a:ext cx="2114550" cy="644525"/>
            <a:chOff x="3313" y="733"/>
            <a:chExt cx="1332" cy="406"/>
          </a:xfrm>
        </p:grpSpPr>
        <p:sp>
          <p:nvSpPr>
            <p:cNvPr id="326672" name="Rectangle 7"/>
            <p:cNvSpPr/>
            <p:nvPr/>
          </p:nvSpPr>
          <p:spPr>
            <a:xfrm>
              <a:off x="3313" y="733"/>
              <a:ext cx="1028" cy="404"/>
            </a:xfrm>
            <a:prstGeom prst="rect">
              <a:avLst/>
            </a:prstGeom>
            <a:noFill/>
            <a:ln w="9525">
              <a:noFill/>
            </a:ln>
          </p:spPr>
          <p:txBody>
            <a:bodyPr wrap="none" lIns="90000" tIns="46800" rIns="90000" bIns="46800">
              <a:spAutoFit/>
            </a:bodyPr>
            <a:lstStyle/>
            <a:p>
              <a:pPr algn="ctr">
                <a:spcBef>
                  <a:spcPct val="30000"/>
                </a:spcBef>
                <a:buFont typeface="Arial" panose="020B0604020202020204" pitchFamily="34" charset="0"/>
                <a:buNone/>
              </a:pPr>
              <a:r>
                <a:rPr lang="en-US" altLang="zh-CN" sz="3600" dirty="0">
                  <a:latin typeface="楷体" panose="02010609060101010101" pitchFamily="49" charset="-122"/>
                  <a:ea typeface="楷体" panose="02010609060101010101" pitchFamily="49" charset="-122"/>
                </a:rPr>
                <a:t>2.1313</a:t>
              </a:r>
              <a:endParaRPr lang="en-US" altLang="zh-CN" sz="3600" dirty="0">
                <a:latin typeface="楷体" panose="02010609060101010101" pitchFamily="49" charset="-122"/>
                <a:ea typeface="楷体" panose="02010609060101010101" pitchFamily="49" charset="-122"/>
              </a:endParaRPr>
            </a:p>
          </p:txBody>
        </p:sp>
        <p:sp>
          <p:nvSpPr>
            <p:cNvPr id="326673" name="Rectangle 8"/>
            <p:cNvSpPr/>
            <p:nvPr/>
          </p:nvSpPr>
          <p:spPr>
            <a:xfrm>
              <a:off x="4254" y="735"/>
              <a:ext cx="391" cy="404"/>
            </a:xfrm>
            <a:prstGeom prst="rect">
              <a:avLst/>
            </a:prstGeom>
            <a:noFill/>
            <a:ln w="9525">
              <a:noFill/>
            </a:ln>
          </p:spPr>
          <p:txBody>
            <a:bodyPr wrap="none" lIns="90000" tIns="46800" rIns="90000" bIns="46800">
              <a:spAutoFit/>
            </a:bodyPr>
            <a:lstStyle/>
            <a:p>
              <a:pPr algn="ctr">
                <a:buFont typeface="Arial" panose="020B0604020202020204" pitchFamily="34" charset="0"/>
                <a:buNone/>
              </a:pPr>
              <a:r>
                <a:rPr lang="en-US" altLang="zh-CN" sz="3600" b="1" dirty="0">
                  <a:latin typeface="楷体" panose="02010609060101010101" pitchFamily="49" charset="-122"/>
                  <a:ea typeface="楷体" panose="02010609060101010101" pitchFamily="49" charset="-122"/>
                </a:rPr>
                <a:t>…</a:t>
              </a:r>
              <a:endParaRPr lang="en-US" altLang="zh-CN" sz="3600" b="1" dirty="0">
                <a:latin typeface="楷体" panose="02010609060101010101" pitchFamily="49" charset="-122"/>
                <a:ea typeface="楷体" panose="02010609060101010101" pitchFamily="49" charset="-122"/>
              </a:endParaRPr>
            </a:p>
          </p:txBody>
        </p:sp>
      </p:grpSp>
      <p:sp>
        <p:nvSpPr>
          <p:cNvPr id="749577" name="Rectangle 9"/>
          <p:cNvSpPr/>
          <p:nvPr/>
        </p:nvSpPr>
        <p:spPr>
          <a:xfrm>
            <a:off x="1348105" y="2030730"/>
            <a:ext cx="1095375" cy="641350"/>
          </a:xfrm>
          <a:prstGeom prst="rect">
            <a:avLst/>
          </a:prstGeom>
          <a:noFill/>
          <a:ln w="9525">
            <a:noFill/>
          </a:ln>
        </p:spPr>
        <p:txBody>
          <a:bodyPr wrap="none" lIns="90000" tIns="46800" rIns="90000" bIns="46800">
            <a:spAutoFit/>
          </a:bodyPr>
          <a:lstStyle/>
          <a:p>
            <a:pPr algn="ctr">
              <a:spcBef>
                <a:spcPct val="30000"/>
              </a:spcBef>
              <a:buFont typeface="Arial" panose="020B0604020202020204" pitchFamily="34" charset="0"/>
              <a:buNone/>
            </a:pPr>
            <a:r>
              <a:rPr lang="en-US" altLang="zh-CN" sz="3600" dirty="0">
                <a:latin typeface="楷体" panose="02010609060101010101" pitchFamily="49" charset="-122"/>
                <a:ea typeface="楷体" panose="02010609060101010101" pitchFamily="49" charset="-122"/>
              </a:rPr>
              <a:t>7.87</a:t>
            </a:r>
            <a:endParaRPr lang="en-US" altLang="zh-CN" sz="3600" dirty="0">
              <a:latin typeface="楷体" panose="02010609060101010101" pitchFamily="49" charset="-122"/>
              <a:ea typeface="楷体" panose="02010609060101010101" pitchFamily="49" charset="-122"/>
            </a:endParaRPr>
          </a:p>
        </p:txBody>
      </p:sp>
      <p:grpSp>
        <p:nvGrpSpPr>
          <p:cNvPr id="749578" name="Group 10"/>
          <p:cNvGrpSpPr/>
          <p:nvPr/>
        </p:nvGrpSpPr>
        <p:grpSpPr>
          <a:xfrm>
            <a:off x="1362393" y="2751457"/>
            <a:ext cx="1817687" cy="650875"/>
            <a:chOff x="3527" y="1119"/>
            <a:chExt cx="1145" cy="410"/>
          </a:xfrm>
        </p:grpSpPr>
        <p:sp>
          <p:nvSpPr>
            <p:cNvPr id="326670" name="Rectangle 11"/>
            <p:cNvSpPr/>
            <p:nvPr/>
          </p:nvSpPr>
          <p:spPr>
            <a:xfrm>
              <a:off x="3527" y="1119"/>
              <a:ext cx="859" cy="404"/>
            </a:xfrm>
            <a:prstGeom prst="rect">
              <a:avLst/>
            </a:prstGeom>
            <a:noFill/>
            <a:ln w="9525">
              <a:noFill/>
            </a:ln>
          </p:spPr>
          <p:txBody>
            <a:bodyPr wrap="none" lIns="90000" tIns="46800" rIns="90000" bIns="46800">
              <a:spAutoFit/>
            </a:bodyPr>
            <a:lstStyle/>
            <a:p>
              <a:pPr algn="ctr">
                <a:spcBef>
                  <a:spcPct val="30000"/>
                </a:spcBef>
                <a:buFont typeface="Arial" panose="020B0604020202020204" pitchFamily="34" charset="0"/>
                <a:buNone/>
              </a:pPr>
              <a:r>
                <a:rPr lang="en-US" altLang="zh-CN" sz="3600" dirty="0">
                  <a:latin typeface="楷体" panose="02010609060101010101" pitchFamily="49" charset="-122"/>
                  <a:ea typeface="楷体" panose="02010609060101010101" pitchFamily="49" charset="-122"/>
                </a:rPr>
                <a:t>0.666</a:t>
              </a:r>
              <a:endParaRPr lang="en-US" altLang="zh-CN" sz="3600" dirty="0">
                <a:latin typeface="楷体" panose="02010609060101010101" pitchFamily="49" charset="-122"/>
                <a:ea typeface="楷体" panose="02010609060101010101" pitchFamily="49" charset="-122"/>
              </a:endParaRPr>
            </a:p>
          </p:txBody>
        </p:sp>
        <p:sp>
          <p:nvSpPr>
            <p:cNvPr id="326671" name="Rectangle 12"/>
            <p:cNvSpPr/>
            <p:nvPr/>
          </p:nvSpPr>
          <p:spPr>
            <a:xfrm>
              <a:off x="4281" y="1125"/>
              <a:ext cx="391" cy="404"/>
            </a:xfrm>
            <a:prstGeom prst="rect">
              <a:avLst/>
            </a:prstGeom>
            <a:noFill/>
            <a:ln w="9525">
              <a:noFill/>
            </a:ln>
          </p:spPr>
          <p:txBody>
            <a:bodyPr wrap="none" lIns="90000" tIns="46800" rIns="90000" bIns="46800">
              <a:spAutoFit/>
            </a:bodyPr>
            <a:lstStyle/>
            <a:p>
              <a:pPr algn="ctr">
                <a:buFont typeface="Arial" panose="020B0604020202020204" pitchFamily="34" charset="0"/>
                <a:buNone/>
              </a:pPr>
              <a:r>
                <a:rPr lang="en-US" altLang="zh-CN" sz="3600" b="1" dirty="0">
                  <a:latin typeface="楷体" panose="02010609060101010101" pitchFamily="49" charset="-122"/>
                  <a:ea typeface="楷体" panose="02010609060101010101" pitchFamily="49" charset="-122"/>
                </a:rPr>
                <a:t>…</a:t>
              </a:r>
              <a:endParaRPr lang="en-US" altLang="zh-CN" sz="3600" b="1" dirty="0">
                <a:latin typeface="楷体" panose="02010609060101010101" pitchFamily="49" charset="-122"/>
                <a:ea typeface="楷体" panose="02010609060101010101" pitchFamily="49" charset="-122"/>
              </a:endParaRPr>
            </a:p>
          </p:txBody>
        </p:sp>
      </p:grpSp>
      <p:grpSp>
        <p:nvGrpSpPr>
          <p:cNvPr id="749582" name="Group 14"/>
          <p:cNvGrpSpPr/>
          <p:nvPr/>
        </p:nvGrpSpPr>
        <p:grpSpPr>
          <a:xfrm>
            <a:off x="4804094" y="2030730"/>
            <a:ext cx="2540000" cy="677862"/>
            <a:chOff x="3280" y="143"/>
            <a:chExt cx="1600" cy="427"/>
          </a:xfrm>
        </p:grpSpPr>
        <p:sp>
          <p:nvSpPr>
            <p:cNvPr id="326668" name="Rectangle 15"/>
            <p:cNvSpPr/>
            <p:nvPr/>
          </p:nvSpPr>
          <p:spPr>
            <a:xfrm>
              <a:off x="3280" y="143"/>
              <a:ext cx="1366" cy="404"/>
            </a:xfrm>
            <a:prstGeom prst="rect">
              <a:avLst/>
            </a:prstGeom>
            <a:noFill/>
            <a:ln w="9525">
              <a:noFill/>
            </a:ln>
          </p:spPr>
          <p:txBody>
            <a:bodyPr wrap="none" lIns="90000" tIns="46800" rIns="90000" bIns="46800">
              <a:spAutoFit/>
            </a:bodyPr>
            <a:lstStyle/>
            <a:p>
              <a:pPr algn="ctr">
                <a:spcBef>
                  <a:spcPct val="30000"/>
                </a:spcBef>
                <a:buFont typeface="Arial" panose="020B0604020202020204" pitchFamily="34" charset="0"/>
                <a:buNone/>
              </a:pPr>
              <a:r>
                <a:rPr lang="en-US" altLang="zh-CN" sz="3600" dirty="0">
                  <a:latin typeface="楷体" panose="02010609060101010101" pitchFamily="49" charset="-122"/>
                  <a:ea typeface="楷体" panose="02010609060101010101" pitchFamily="49" charset="-122"/>
                </a:rPr>
                <a:t>5.901436</a:t>
              </a:r>
              <a:endParaRPr lang="en-US" altLang="zh-CN" sz="3600" dirty="0">
                <a:latin typeface="楷体" panose="02010609060101010101" pitchFamily="49" charset="-122"/>
                <a:ea typeface="楷体" panose="02010609060101010101" pitchFamily="49" charset="-122"/>
              </a:endParaRPr>
            </a:p>
          </p:txBody>
        </p:sp>
        <p:sp>
          <p:nvSpPr>
            <p:cNvPr id="326669" name="Rectangle 16"/>
            <p:cNvSpPr/>
            <p:nvPr/>
          </p:nvSpPr>
          <p:spPr>
            <a:xfrm>
              <a:off x="4489" y="166"/>
              <a:ext cx="391" cy="404"/>
            </a:xfrm>
            <a:prstGeom prst="rect">
              <a:avLst/>
            </a:prstGeom>
            <a:noFill/>
            <a:ln w="9525">
              <a:noFill/>
            </a:ln>
          </p:spPr>
          <p:txBody>
            <a:bodyPr wrap="none" lIns="90000" tIns="46800" rIns="90000" bIns="46800">
              <a:spAutoFit/>
            </a:bodyPr>
            <a:lstStyle/>
            <a:p>
              <a:pPr algn="ctr">
                <a:buFont typeface="Arial" panose="020B0604020202020204" pitchFamily="34" charset="0"/>
                <a:buNone/>
              </a:pPr>
              <a:r>
                <a:rPr lang="en-US" altLang="zh-CN" sz="3600" b="1" dirty="0">
                  <a:latin typeface="楷体" panose="02010609060101010101" pitchFamily="49" charset="-122"/>
                  <a:ea typeface="楷体" panose="02010609060101010101" pitchFamily="49" charset="-122"/>
                </a:rPr>
                <a:t>…</a:t>
              </a:r>
              <a:endParaRPr lang="en-US" altLang="zh-CN" sz="3600" b="1" dirty="0">
                <a:latin typeface="楷体" panose="02010609060101010101" pitchFamily="49" charset="-122"/>
                <a:ea typeface="楷体" panose="02010609060101010101" pitchFamily="49" charset="-122"/>
              </a:endParaRPr>
            </a:p>
          </p:txBody>
        </p:sp>
      </p:grpSp>
      <p:sp>
        <p:nvSpPr>
          <p:cNvPr id="749603" name="Rectangle 35"/>
          <p:cNvSpPr/>
          <p:nvPr/>
        </p:nvSpPr>
        <p:spPr>
          <a:xfrm>
            <a:off x="4804093" y="2745105"/>
            <a:ext cx="1631950" cy="641350"/>
          </a:xfrm>
          <a:prstGeom prst="rect">
            <a:avLst/>
          </a:prstGeom>
          <a:noFill/>
          <a:ln w="9525">
            <a:noFill/>
          </a:ln>
        </p:spPr>
        <p:txBody>
          <a:bodyPr wrap="none" lIns="90000" tIns="46800" rIns="90000" bIns="46800">
            <a:spAutoFit/>
          </a:bodyPr>
          <a:lstStyle/>
          <a:p>
            <a:pPr algn="ctr">
              <a:spcBef>
                <a:spcPct val="30000"/>
              </a:spcBef>
              <a:buFont typeface="Arial" panose="020B0604020202020204" pitchFamily="34" charset="0"/>
              <a:buNone/>
            </a:pPr>
            <a:r>
              <a:rPr lang="en-US" altLang="zh-CN" sz="3600" dirty="0">
                <a:latin typeface="楷体" panose="02010609060101010101" pitchFamily="49" charset="-122"/>
                <a:ea typeface="楷体" panose="02010609060101010101" pitchFamily="49" charset="-122"/>
              </a:rPr>
              <a:t>9.3737</a:t>
            </a:r>
            <a:endParaRPr lang="en-US" altLang="zh-CN" sz="3600" dirty="0">
              <a:latin typeface="楷体" panose="02010609060101010101" pitchFamily="49" charset="-122"/>
              <a:ea typeface="楷体" panose="02010609060101010101" pitchFamily="49" charset="-122"/>
            </a:endParaRPr>
          </a:p>
        </p:txBody>
      </p:sp>
      <p:sp>
        <p:nvSpPr>
          <p:cNvPr id="326667" name="Rectangle 2"/>
          <p:cNvSpPr/>
          <p:nvPr/>
        </p:nvSpPr>
        <p:spPr>
          <a:xfrm>
            <a:off x="2077720" y="246698"/>
            <a:ext cx="8158163" cy="1052512"/>
          </a:xfrm>
          <a:prstGeom prst="rect">
            <a:avLst/>
          </a:prstGeom>
          <a:noFill/>
          <a:ln w="9525">
            <a:noFill/>
          </a:ln>
        </p:spPr>
        <p:txBody>
          <a:bodyPr anchor="ctr"/>
          <a:lstStyle/>
          <a:p>
            <a:pPr>
              <a:buFont typeface="Wingdings" panose="05000000000000000000" pitchFamily="2" charset="2"/>
              <a:buChar char="n"/>
            </a:pPr>
            <a:r>
              <a:rPr lang="en-US" altLang="zh-CN" sz="2800" b="1" dirty="0">
                <a:solidFill>
                  <a:srgbClr val="FE840A"/>
                </a:solidFill>
                <a:latin typeface="楷体" panose="02010609060101010101" pitchFamily="49" charset="-122"/>
                <a:ea typeface="楷体" panose="02010609060101010101" pitchFamily="49" charset="-122"/>
                <a:cs typeface="楷体" panose="02010609060101010101" pitchFamily="49" charset="-122"/>
              </a:rPr>
              <a:t> </a:t>
            </a:r>
            <a:r>
              <a:rPr lang="zh-CN" altLang="en-US" sz="2800" b="1" dirty="0">
                <a:solidFill>
                  <a:srgbClr val="FE840A"/>
                </a:solidFill>
                <a:latin typeface="楷体" panose="02010609060101010101" pitchFamily="49" charset="-122"/>
                <a:ea typeface="楷体" panose="02010609060101010101" pitchFamily="49" charset="-122"/>
                <a:cs typeface="楷体" panose="02010609060101010101" pitchFamily="49" charset="-122"/>
              </a:rPr>
              <a:t>正确分类</a:t>
            </a:r>
            <a:endParaRPr lang="zh-CN" altLang="en-US" sz="2800" b="1" dirty="0">
              <a:solidFill>
                <a:srgbClr val="FE840A"/>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0399 -0.00402 L 0.42674 0.4503 " pathEditMode="relative" rAng="0" ptsTypes="AA">
                                      <p:cBhvr>
                                        <p:cTn id="6" dur="1000" fill="hold"/>
                                        <p:tgtEl>
                                          <p:spTgt spid="749571"/>
                                        </p:tgtEl>
                                        <p:attrNameLst>
                                          <p:attrName>ppt_x</p:attrName>
                                          <p:attrName>ppt_y</p:attrName>
                                        </p:attrNameLst>
                                      </p:cBhvr>
                                      <p:rCtr x="21528" y="22716"/>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nodeType="clickEffect">
                                  <p:stCondLst>
                                    <p:cond delay="0"/>
                                  </p:stCondLst>
                                  <p:childTnLst>
                                    <p:animMotion origin="layout" path="M -2.22222E-6 1.11111E-6 L 0.08594 0.46111 " pathEditMode="relative" rAng="0" ptsTypes="AA">
                                      <p:cBhvr>
                                        <p:cTn id="10" dur="1000" fill="hold"/>
                                        <p:tgtEl>
                                          <p:spTgt spid="749574"/>
                                        </p:tgtEl>
                                        <p:attrNameLst>
                                          <p:attrName>ppt_x</p:attrName>
                                          <p:attrName>ppt_y</p:attrName>
                                        </p:attrNameLst>
                                      </p:cBhvr>
                                      <p:rCtr x="4288" y="23056"/>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grpId="0" nodeType="clickEffect">
                                  <p:stCondLst>
                                    <p:cond delay="0"/>
                                  </p:stCondLst>
                                  <p:childTnLst>
                                    <p:animMotion origin="layout" path="M -3.88889E-6 4.21965E-6 L 0.07309 0.37179 " pathEditMode="relative" rAng="0" ptsTypes="AA">
                                      <p:cBhvr>
                                        <p:cTn id="14" dur="1000" fill="hold"/>
                                        <p:tgtEl>
                                          <p:spTgt spid="749577"/>
                                        </p:tgtEl>
                                        <p:attrNameLst>
                                          <p:attrName>ppt_x</p:attrName>
                                          <p:attrName>ppt_y</p:attrName>
                                        </p:attrNameLst>
                                      </p:cBhvr>
                                      <p:rCtr x="3600" y="18600"/>
                                    </p:animMotion>
                                  </p:childTnLst>
                                </p:cTn>
                              </p:par>
                            </p:childTnLst>
                          </p:cTn>
                        </p:par>
                      </p:childTnLst>
                    </p:cTn>
                  </p:par>
                  <p:par>
                    <p:cTn id="15" fill="hold">
                      <p:stCondLst>
                        <p:cond delay="indefinite"/>
                      </p:stCondLst>
                      <p:childTnLst>
                        <p:par>
                          <p:cTn id="16" fill="hold">
                            <p:stCondLst>
                              <p:cond delay="0"/>
                            </p:stCondLst>
                            <p:childTnLst>
                              <p:par>
                                <p:cTn id="17" presetID="0" presetClass="path" presetSubtype="0" accel="50000" decel="50000" fill="hold" nodeType="clickEffect">
                                  <p:stCondLst>
                                    <p:cond delay="0"/>
                                  </p:stCondLst>
                                  <p:childTnLst>
                                    <p:animMotion origin="layout" path="M 3.88889E-6 -3.82716E-6 L -0.18073 0.33272 " pathEditMode="relative" rAng="0" ptsTypes="AA">
                                      <p:cBhvr>
                                        <p:cTn id="18" dur="1000" fill="hold"/>
                                        <p:tgtEl>
                                          <p:spTgt spid="749582"/>
                                        </p:tgtEl>
                                        <p:attrNameLst>
                                          <p:attrName>ppt_x</p:attrName>
                                          <p:attrName>ppt_y</p:attrName>
                                        </p:attrNameLst>
                                      </p:cBhvr>
                                      <p:rCtr x="-9045" y="16636"/>
                                    </p:animMotion>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nodeType="clickEffect">
                                  <p:stCondLst>
                                    <p:cond delay="0"/>
                                  </p:stCondLst>
                                  <p:childTnLst>
                                    <p:animMotion origin="layout" path="M -3.88889E-6 1.85185E-6 L 0.49671 0.23549 " pathEditMode="relative" rAng="0" ptsTypes="AA">
                                      <p:cBhvr>
                                        <p:cTn id="22" dur="1000" fill="hold"/>
                                        <p:tgtEl>
                                          <p:spTgt spid="749578"/>
                                        </p:tgtEl>
                                        <p:attrNameLst>
                                          <p:attrName>ppt_x</p:attrName>
                                          <p:attrName>ppt_y</p:attrName>
                                        </p:attrNameLst>
                                      </p:cBhvr>
                                      <p:rCtr x="24826" y="11759"/>
                                    </p:animMotion>
                                  </p:childTnLst>
                                </p:cTn>
                              </p:par>
                              <p:par>
                                <p:cTn id="23" presetID="0" presetClass="path" presetSubtype="0" accel="50000" decel="50000" fill="hold" grpId="0" nodeType="withEffect">
                                  <p:stCondLst>
                                    <p:cond delay="0"/>
                                  </p:stCondLst>
                                  <p:childTnLst>
                                    <p:animMotion origin="layout" path="M 8.33333E-7 2.59259E-6 L -0.40903 0.21574 " pathEditMode="relative" rAng="0" ptsTypes="AA">
                                      <p:cBhvr>
                                        <p:cTn id="24" dur="1000" fill="hold"/>
                                        <p:tgtEl>
                                          <p:spTgt spid="749603"/>
                                        </p:tgtEl>
                                        <p:attrNameLst>
                                          <p:attrName>ppt_x</p:attrName>
                                          <p:attrName>ppt_y</p:attrName>
                                        </p:attrNameLst>
                                      </p:cBhvr>
                                      <p:rCtr x="-20500" y="108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9577" grpId="0"/>
      <p:bldP spid="74960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图片 1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92082" y="492072"/>
            <a:ext cx="366860" cy="456338"/>
          </a:xfrm>
          <a:prstGeom prst="rect">
            <a:avLst/>
          </a:prstGeom>
        </p:spPr>
      </p:pic>
      <p:sp>
        <p:nvSpPr>
          <p:cNvPr id="19" name="文本框 14"/>
          <p:cNvSpPr txBox="1"/>
          <p:nvPr/>
        </p:nvSpPr>
        <p:spPr>
          <a:xfrm>
            <a:off x="611560" y="411510"/>
            <a:ext cx="1847212"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课堂练习</a:t>
            </a:r>
            <a:endParaRPr lang="zh-CN" altLang="en-US" sz="3200" b="1" dirty="0">
              <a:solidFill>
                <a:srgbClr val="875000"/>
              </a:solidFill>
              <a:latin typeface="幼圆" panose="02010509060101010101" pitchFamily="49" charset="-122"/>
              <a:ea typeface="幼圆" panose="02010509060101010101" pitchFamily="49" charset="-122"/>
            </a:endParaRPr>
          </a:p>
        </p:txBody>
      </p:sp>
      <p:sp>
        <p:nvSpPr>
          <p:cNvPr id="327682" name="Rectangle 3"/>
          <p:cNvSpPr/>
          <p:nvPr/>
        </p:nvSpPr>
        <p:spPr>
          <a:xfrm>
            <a:off x="572907" y="1195994"/>
            <a:ext cx="8391581" cy="3455434"/>
          </a:xfrm>
          <a:prstGeom prst="rect">
            <a:avLst/>
          </a:prstGeom>
          <a:noFill/>
          <a:ln w="9525">
            <a:noFill/>
          </a:ln>
        </p:spPr>
        <p:txBody>
          <a:bodyPr wrap="square" lIns="90000" tIns="46800" rIns="90000" bIns="46800" anchor="ctr">
            <a:spAutoFit/>
          </a:bodyPr>
          <a:lstStyle/>
          <a:p>
            <a:pPr indent="304800" defTabSz="0">
              <a:lnSpc>
                <a:spcPct val="130000"/>
              </a:lnSpc>
              <a:buFont typeface="Arial" panose="020B0604020202020204" pitchFamily="34" charset="0"/>
              <a:buNone/>
              <a:tabLst>
                <a:tab pos="2637155" algn="ctr"/>
              </a:tabLst>
            </a:pPr>
            <a:r>
              <a:rPr lang="en-US" altLang="zh-CN" sz="2800" dirty="0">
                <a:latin typeface="楷体" panose="02010609060101010101" pitchFamily="49" charset="-122"/>
                <a:ea typeface="楷体" panose="02010609060101010101" pitchFamily="49" charset="-122"/>
                <a:cs typeface="楷体" panose="02010609060101010101" pitchFamily="49" charset="-122"/>
              </a:rPr>
              <a:t>1. </a:t>
            </a:r>
            <a:r>
              <a:rPr lang="zh-CN" altLang="en-US" sz="2800" dirty="0">
                <a:latin typeface="楷体" panose="02010609060101010101" pitchFamily="49" charset="-122"/>
                <a:ea typeface="楷体" panose="02010609060101010101" pitchFamily="49" charset="-122"/>
                <a:cs typeface="楷体" panose="02010609060101010101" pitchFamily="49" charset="-122"/>
              </a:rPr>
              <a:t>一个小数从小数部分的某一位起， 一   </a:t>
            </a:r>
            <a:endParaRPr lang="zh-CN" altLang="en-US" sz="2800" dirty="0">
              <a:latin typeface="楷体" panose="02010609060101010101" pitchFamily="49" charset="-122"/>
              <a:ea typeface="楷体" panose="02010609060101010101" pitchFamily="49" charset="-122"/>
              <a:cs typeface="楷体" panose="02010609060101010101" pitchFamily="49" charset="-122"/>
            </a:endParaRPr>
          </a:p>
          <a:p>
            <a:pPr indent="304800" defTabSz="0">
              <a:lnSpc>
                <a:spcPct val="130000"/>
              </a:lnSpc>
              <a:buFont typeface="Arial" panose="020B0604020202020204" pitchFamily="34" charset="0"/>
              <a:buNone/>
              <a:tabLst>
                <a:tab pos="2637155" algn="ctr"/>
              </a:tabLst>
            </a:pPr>
            <a:r>
              <a:rPr lang="zh-CN" altLang="en-US" sz="2800" dirty="0">
                <a:latin typeface="楷体" panose="02010609060101010101" pitchFamily="49" charset="-122"/>
                <a:ea typeface="楷体" panose="02010609060101010101" pitchFamily="49" charset="-122"/>
                <a:cs typeface="楷体" panose="02010609060101010101" pitchFamily="49" charset="-122"/>
              </a:rPr>
              <a:t>    个数字或几个数字重复出现，这样的  </a:t>
            </a:r>
            <a:endParaRPr lang="zh-CN" altLang="en-US" sz="2800" dirty="0">
              <a:latin typeface="楷体" panose="02010609060101010101" pitchFamily="49" charset="-122"/>
              <a:ea typeface="楷体" panose="02010609060101010101" pitchFamily="49" charset="-122"/>
              <a:cs typeface="楷体" panose="02010609060101010101" pitchFamily="49" charset="-122"/>
            </a:endParaRPr>
          </a:p>
          <a:p>
            <a:pPr indent="304800" defTabSz="0">
              <a:lnSpc>
                <a:spcPct val="130000"/>
              </a:lnSpc>
              <a:buFont typeface="Arial" panose="020B0604020202020204" pitchFamily="34" charset="0"/>
              <a:buNone/>
              <a:tabLst>
                <a:tab pos="2637155" algn="ctr"/>
              </a:tabLst>
            </a:pPr>
            <a:r>
              <a:rPr lang="zh-CN" altLang="en-US" sz="2800" dirty="0">
                <a:latin typeface="楷体" panose="02010609060101010101" pitchFamily="49" charset="-122"/>
                <a:ea typeface="楷体" panose="02010609060101010101" pitchFamily="49" charset="-122"/>
                <a:cs typeface="楷体" panose="02010609060101010101" pitchFamily="49" charset="-122"/>
              </a:rPr>
              <a:t>    小数叫循环小数。（     ）</a:t>
            </a:r>
            <a:endParaRPr lang="zh-CN" altLang="en-US" sz="2800" dirty="0">
              <a:latin typeface="楷体" panose="02010609060101010101" pitchFamily="49" charset="-122"/>
              <a:ea typeface="楷体" panose="02010609060101010101" pitchFamily="49" charset="-122"/>
              <a:cs typeface="楷体" panose="02010609060101010101" pitchFamily="49" charset="-122"/>
            </a:endParaRPr>
          </a:p>
          <a:p>
            <a:pPr indent="304800" defTabSz="0">
              <a:lnSpc>
                <a:spcPct val="130000"/>
              </a:lnSpc>
              <a:buFont typeface="Arial" panose="020B0604020202020204" pitchFamily="34" charset="0"/>
              <a:buNone/>
              <a:tabLst>
                <a:tab pos="2637155" algn="ctr"/>
              </a:tabLst>
            </a:pPr>
            <a:r>
              <a:rPr lang="en-US" altLang="zh-CN" sz="2800" dirty="0">
                <a:latin typeface="楷体" panose="02010609060101010101" pitchFamily="49" charset="-122"/>
                <a:ea typeface="楷体" panose="02010609060101010101" pitchFamily="49" charset="-122"/>
                <a:cs typeface="楷体" panose="02010609060101010101" pitchFamily="49" charset="-122"/>
              </a:rPr>
              <a:t>2. 9.666</a:t>
            </a:r>
            <a:r>
              <a:rPr lang="zh-CN" altLang="en-US" sz="2800" dirty="0">
                <a:latin typeface="楷体" panose="02010609060101010101" pitchFamily="49" charset="-122"/>
                <a:ea typeface="楷体" panose="02010609060101010101" pitchFamily="49" charset="-122"/>
                <a:cs typeface="楷体" panose="02010609060101010101" pitchFamily="49" charset="-122"/>
              </a:rPr>
              <a:t>是循环小数。（     ）</a:t>
            </a:r>
            <a:endParaRPr lang="zh-CN" altLang="en-US" sz="2800" dirty="0">
              <a:latin typeface="楷体" panose="02010609060101010101" pitchFamily="49" charset="-122"/>
              <a:ea typeface="楷体" panose="02010609060101010101" pitchFamily="49" charset="-122"/>
              <a:cs typeface="楷体" panose="02010609060101010101" pitchFamily="49" charset="-122"/>
            </a:endParaRPr>
          </a:p>
          <a:p>
            <a:pPr indent="304800" defTabSz="0">
              <a:lnSpc>
                <a:spcPct val="130000"/>
              </a:lnSpc>
              <a:buFont typeface="Arial" panose="020B0604020202020204" pitchFamily="34" charset="0"/>
              <a:buNone/>
              <a:tabLst>
                <a:tab pos="2637155" algn="ctr"/>
              </a:tabLst>
            </a:pPr>
            <a:r>
              <a:rPr lang="en-US" altLang="zh-CN" sz="2800" dirty="0">
                <a:latin typeface="楷体" panose="02010609060101010101" pitchFamily="49" charset="-122"/>
                <a:ea typeface="楷体" panose="02010609060101010101" pitchFamily="49" charset="-122"/>
                <a:cs typeface="楷体" panose="02010609060101010101" pitchFamily="49" charset="-122"/>
              </a:rPr>
              <a:t>3. </a:t>
            </a:r>
            <a:r>
              <a:rPr lang="zh-CN" altLang="en-US" sz="2800" dirty="0">
                <a:latin typeface="楷体" panose="02010609060101010101" pitchFamily="49" charset="-122"/>
                <a:ea typeface="楷体" panose="02010609060101010101" pitchFamily="49" charset="-122"/>
                <a:cs typeface="楷体" panose="02010609060101010101" pitchFamily="49" charset="-122"/>
              </a:rPr>
              <a:t>循环小数是无限小数。 （     ）</a:t>
            </a:r>
            <a:endParaRPr lang="zh-CN" altLang="en-US" sz="2800" dirty="0">
              <a:latin typeface="楷体" panose="02010609060101010101" pitchFamily="49" charset="-122"/>
              <a:ea typeface="楷体" panose="02010609060101010101" pitchFamily="49" charset="-122"/>
              <a:cs typeface="楷体" panose="02010609060101010101" pitchFamily="49" charset="-122"/>
            </a:endParaRPr>
          </a:p>
          <a:p>
            <a:pPr indent="304800" defTabSz="0">
              <a:lnSpc>
                <a:spcPct val="130000"/>
              </a:lnSpc>
              <a:buFont typeface="Arial" panose="020B0604020202020204" pitchFamily="34" charset="0"/>
              <a:buNone/>
              <a:tabLst>
                <a:tab pos="2637155" algn="ctr"/>
              </a:tabLst>
            </a:pPr>
            <a:r>
              <a:rPr lang="en-US" altLang="zh-CN" sz="2800" dirty="0">
                <a:latin typeface="楷体" panose="02010609060101010101" pitchFamily="49" charset="-122"/>
                <a:ea typeface="楷体" panose="02010609060101010101" pitchFamily="49" charset="-122"/>
                <a:cs typeface="楷体" panose="02010609060101010101" pitchFamily="49" charset="-122"/>
              </a:rPr>
              <a:t>4. 3232.32</a:t>
            </a:r>
            <a:r>
              <a:rPr lang="zh-CN" altLang="en-US" sz="2800" dirty="0">
                <a:latin typeface="楷体" panose="02010609060101010101" pitchFamily="49" charset="-122"/>
                <a:ea typeface="楷体" panose="02010609060101010101" pitchFamily="49" charset="-122"/>
                <a:cs typeface="楷体" panose="02010609060101010101" pitchFamily="49" charset="-122"/>
              </a:rPr>
              <a:t>是有限小数，也是循环小数。</a:t>
            </a:r>
            <a:r>
              <a:rPr lang="zh-CN" altLang="en-US" sz="2800" dirty="0">
                <a:latin typeface="微软雅黑" panose="020B0503020204020204" charset="-122"/>
                <a:ea typeface="微软雅黑" panose="020B0503020204020204" charset="-122"/>
              </a:rPr>
              <a:t>  （     ）</a:t>
            </a:r>
            <a:r>
              <a:rPr lang="zh-CN" altLang="en-US" sz="2800" b="1" dirty="0">
                <a:latin typeface="微软雅黑" panose="020B0503020204020204" charset="-122"/>
                <a:ea typeface="微软雅黑" panose="020B0503020204020204" charset="-122"/>
              </a:rPr>
              <a:t>  </a:t>
            </a:r>
            <a:endParaRPr lang="zh-CN" altLang="en-US" sz="2800" b="1" dirty="0">
              <a:latin typeface="微软雅黑" panose="020B0503020204020204" charset="-122"/>
              <a:ea typeface="微软雅黑" panose="020B0503020204020204" charset="-122"/>
            </a:endParaRPr>
          </a:p>
        </p:txBody>
      </p:sp>
      <p:sp>
        <p:nvSpPr>
          <p:cNvPr id="327683" name="Rectangle 2"/>
          <p:cNvSpPr/>
          <p:nvPr/>
        </p:nvSpPr>
        <p:spPr>
          <a:xfrm>
            <a:off x="2458772" y="323355"/>
            <a:ext cx="5625291" cy="1052513"/>
          </a:xfrm>
          <a:prstGeom prst="rect">
            <a:avLst/>
          </a:prstGeom>
          <a:noFill/>
          <a:ln w="9525">
            <a:noFill/>
          </a:ln>
        </p:spPr>
        <p:txBody>
          <a:bodyPr anchor="ctr"/>
          <a:lstStyle/>
          <a:p>
            <a:pPr>
              <a:buFont typeface="Wingdings" panose="05000000000000000000" pitchFamily="2" charset="2"/>
              <a:buChar char="n"/>
            </a:pPr>
            <a:r>
              <a:rPr lang="en-US" altLang="zh-CN" sz="2800" b="1" dirty="0">
                <a:solidFill>
                  <a:srgbClr val="FE840A"/>
                </a:solidFill>
                <a:latin typeface="楷体" panose="02010609060101010101" pitchFamily="49" charset="-122"/>
                <a:ea typeface="楷体" panose="02010609060101010101" pitchFamily="49" charset="-122"/>
                <a:cs typeface="楷体" panose="02010609060101010101" pitchFamily="49" charset="-122"/>
              </a:rPr>
              <a:t> </a:t>
            </a:r>
            <a:r>
              <a:rPr lang="zh-CN" altLang="en-US" sz="2800" b="1" dirty="0">
                <a:solidFill>
                  <a:srgbClr val="FE840A"/>
                </a:solidFill>
                <a:latin typeface="楷体" panose="02010609060101010101" pitchFamily="49" charset="-122"/>
                <a:ea typeface="楷体" panose="02010609060101010101" pitchFamily="49" charset="-122"/>
                <a:cs typeface="楷体" panose="02010609060101010101" pitchFamily="49" charset="-122"/>
              </a:rPr>
              <a:t>判断正误</a:t>
            </a:r>
            <a:endParaRPr lang="zh-CN" altLang="en-US" sz="2800" b="1" dirty="0">
              <a:solidFill>
                <a:srgbClr val="FE840A"/>
              </a:solidFill>
              <a:latin typeface="楷体" panose="02010609060101010101" pitchFamily="49" charset="-122"/>
              <a:ea typeface="楷体" panose="02010609060101010101" pitchFamily="49" charset="-122"/>
              <a:cs typeface="楷体" panose="02010609060101010101" pitchFamily="49" charset="-122"/>
            </a:endParaRPr>
          </a:p>
        </p:txBody>
      </p:sp>
      <p:sp>
        <p:nvSpPr>
          <p:cNvPr id="16" name="文本框 15"/>
          <p:cNvSpPr txBox="1"/>
          <p:nvPr/>
        </p:nvSpPr>
        <p:spPr>
          <a:xfrm>
            <a:off x="5040630" y="2264093"/>
            <a:ext cx="1344613" cy="614362"/>
          </a:xfrm>
          <a:prstGeom prst="rect">
            <a:avLst/>
          </a:prstGeom>
          <a:noFill/>
          <a:ln w="9525">
            <a:noFill/>
          </a:ln>
        </p:spPr>
        <p:txBody>
          <a:bodyPr>
            <a:spAutoFit/>
          </a:bodyPr>
          <a:lstStyle/>
          <a:p>
            <a:pPr>
              <a:buFont typeface="Arial" panose="020B0604020202020204" pitchFamily="34" charset="0"/>
              <a:buNone/>
            </a:pPr>
            <a:r>
              <a:rPr lang="en-US" altLang="zh-CN" sz="3200" b="1" dirty="0">
                <a:solidFill>
                  <a:srgbClr val="FF0000"/>
                </a:solidFill>
                <a:latin typeface="微软雅黑" panose="020B0503020204020204" charset="-122"/>
                <a:ea typeface="微软雅黑" panose="020B0503020204020204" charset="-122"/>
              </a:rPr>
              <a:t>√</a:t>
            </a:r>
            <a:endParaRPr lang="en-US" altLang="zh-CN" sz="3200" b="1" dirty="0">
              <a:solidFill>
                <a:srgbClr val="FF0000"/>
              </a:solidFill>
              <a:latin typeface="微软雅黑" panose="020B0503020204020204" charset="-122"/>
              <a:ea typeface="微软雅黑" panose="020B0503020204020204" charset="-122"/>
            </a:endParaRPr>
          </a:p>
        </p:txBody>
      </p:sp>
      <p:sp>
        <p:nvSpPr>
          <p:cNvPr id="17" name="文本框 16"/>
          <p:cNvSpPr txBox="1"/>
          <p:nvPr/>
        </p:nvSpPr>
        <p:spPr>
          <a:xfrm>
            <a:off x="5737225" y="3507854"/>
            <a:ext cx="1346200" cy="612775"/>
          </a:xfrm>
          <a:prstGeom prst="rect">
            <a:avLst/>
          </a:prstGeom>
          <a:noFill/>
          <a:ln w="9525">
            <a:noFill/>
          </a:ln>
        </p:spPr>
        <p:txBody>
          <a:bodyPr>
            <a:spAutoFit/>
          </a:bodyPr>
          <a:lstStyle/>
          <a:p>
            <a:pPr>
              <a:buFont typeface="Arial" panose="020B0604020202020204" pitchFamily="34" charset="0"/>
              <a:buNone/>
            </a:pPr>
            <a:r>
              <a:rPr lang="en-US" altLang="zh-CN" sz="3200" b="1" dirty="0">
                <a:solidFill>
                  <a:srgbClr val="FF0000"/>
                </a:solidFill>
                <a:latin typeface="微软雅黑" panose="020B0503020204020204" charset="-122"/>
                <a:ea typeface="微软雅黑" panose="020B0503020204020204" charset="-122"/>
              </a:rPr>
              <a:t>√</a:t>
            </a:r>
            <a:endParaRPr lang="en-US" altLang="zh-CN" sz="3200" b="1" dirty="0">
              <a:solidFill>
                <a:srgbClr val="FF0000"/>
              </a:solidFill>
              <a:latin typeface="微软雅黑" panose="020B0503020204020204" charset="-122"/>
              <a:ea typeface="微软雅黑" panose="020B0503020204020204" charset="-122"/>
            </a:endParaRPr>
          </a:p>
        </p:txBody>
      </p:sp>
      <p:sp>
        <p:nvSpPr>
          <p:cNvPr id="21" name="文本框 20"/>
          <p:cNvSpPr txBox="1"/>
          <p:nvPr/>
        </p:nvSpPr>
        <p:spPr>
          <a:xfrm>
            <a:off x="5039360" y="2780983"/>
            <a:ext cx="1346200" cy="614362"/>
          </a:xfrm>
          <a:prstGeom prst="rect">
            <a:avLst/>
          </a:prstGeom>
          <a:noFill/>
          <a:ln w="9525">
            <a:noFill/>
          </a:ln>
        </p:spPr>
        <p:txBody>
          <a:bodyPr>
            <a:spAutoFit/>
          </a:bodyPr>
          <a:lstStyle/>
          <a:p>
            <a:pPr>
              <a:buFont typeface="Arial" panose="020B0604020202020204" pitchFamily="34" charset="0"/>
              <a:buNone/>
            </a:pPr>
            <a:r>
              <a:rPr lang="en-US" altLang="zh-CN" sz="3200" b="1" dirty="0">
                <a:solidFill>
                  <a:srgbClr val="FF0000"/>
                </a:solidFill>
                <a:latin typeface="微软雅黑" panose="020B0503020204020204" charset="-122"/>
                <a:ea typeface="微软雅黑" panose="020B0503020204020204" charset="-122"/>
              </a:rPr>
              <a:t>×</a:t>
            </a:r>
            <a:endParaRPr lang="en-US" altLang="zh-CN" sz="3200" b="1" dirty="0">
              <a:solidFill>
                <a:srgbClr val="FF0000"/>
              </a:solidFill>
              <a:latin typeface="微软雅黑" panose="020B0503020204020204" charset="-122"/>
              <a:ea typeface="微软雅黑" panose="020B0503020204020204" charset="-122"/>
            </a:endParaRPr>
          </a:p>
        </p:txBody>
      </p:sp>
      <p:sp>
        <p:nvSpPr>
          <p:cNvPr id="24" name="文本框 23"/>
          <p:cNvSpPr txBox="1"/>
          <p:nvPr/>
        </p:nvSpPr>
        <p:spPr>
          <a:xfrm>
            <a:off x="7853659" y="4120629"/>
            <a:ext cx="1110829" cy="584775"/>
          </a:xfrm>
          <a:prstGeom prst="rect">
            <a:avLst/>
          </a:prstGeom>
          <a:noFill/>
          <a:ln w="9525">
            <a:noFill/>
          </a:ln>
        </p:spPr>
        <p:txBody>
          <a:bodyPr wrap="square">
            <a:spAutoFit/>
          </a:bodyPr>
          <a:lstStyle/>
          <a:p>
            <a:pPr>
              <a:buFont typeface="Arial" panose="020B0604020202020204" pitchFamily="34" charset="0"/>
              <a:buNone/>
            </a:pPr>
            <a:r>
              <a:rPr lang="en-US" altLang="zh-CN" sz="3200" b="1" dirty="0">
                <a:solidFill>
                  <a:srgbClr val="FF0000"/>
                </a:solidFill>
                <a:latin typeface="微软雅黑" panose="020B0503020204020204" charset="-122"/>
                <a:ea typeface="微软雅黑" panose="020B0503020204020204" charset="-122"/>
              </a:rPr>
              <a:t>×</a:t>
            </a:r>
            <a:endParaRPr lang="en-US" altLang="zh-CN" sz="3200" b="1" dirty="0">
              <a:solidFill>
                <a:srgbClr val="FF0000"/>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ppt_x"/>
                                          </p:val>
                                        </p:tav>
                                        <p:tav tm="100000">
                                          <p:val>
                                            <p:strVal val="#ppt_x"/>
                                          </p:val>
                                        </p:tav>
                                      </p:tavLst>
                                    </p:anim>
                                    <p:anim calcmode="lin" valueType="num">
                                      <p:cBhvr additive="base">
                                        <p:cTn id="13"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ppt_x"/>
                                          </p:val>
                                        </p:tav>
                                        <p:tav tm="100000">
                                          <p:val>
                                            <p:strVal val="#ppt_x"/>
                                          </p:val>
                                        </p:tav>
                                      </p:tavLst>
                                    </p:anim>
                                    <p:anim calcmode="lin" valueType="num">
                                      <p:cBhvr additive="base">
                                        <p:cTn id="19"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additive="base">
                                        <p:cTn id="24" dur="500" fill="hold"/>
                                        <p:tgtEl>
                                          <p:spTgt spid="24"/>
                                        </p:tgtEl>
                                        <p:attrNameLst>
                                          <p:attrName>ppt_x</p:attrName>
                                        </p:attrNameLst>
                                      </p:cBhvr>
                                      <p:tavLst>
                                        <p:tav tm="0">
                                          <p:val>
                                            <p:strVal val="#ppt_x"/>
                                          </p:val>
                                        </p:tav>
                                        <p:tav tm="100000">
                                          <p:val>
                                            <p:strVal val="#ppt_x"/>
                                          </p:val>
                                        </p:tav>
                                      </p:tavLst>
                                    </p:anim>
                                    <p:anim calcmode="lin" valueType="num">
                                      <p:cBhvr additive="base">
                                        <p:cTn id="25"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1" grpId="0"/>
      <p:bldP spid="2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8706" name="Rectangle 5"/>
          <p:cNvSpPr/>
          <p:nvPr/>
        </p:nvSpPr>
        <p:spPr>
          <a:xfrm>
            <a:off x="539750" y="938530"/>
            <a:ext cx="7747000" cy="3590856"/>
          </a:xfrm>
          <a:prstGeom prst="rect">
            <a:avLst/>
          </a:prstGeom>
          <a:noFill/>
          <a:ln w="9525">
            <a:noFill/>
          </a:ln>
        </p:spPr>
        <p:txBody>
          <a:bodyPr wrap="square" lIns="90000" tIns="46800" rIns="90000" bIns="46800">
            <a:spAutoFit/>
          </a:bodyPr>
          <a:lstStyle/>
          <a:p>
            <a:pPr marL="342900" indent="-342900">
              <a:lnSpc>
                <a:spcPct val="130000"/>
              </a:lnSpc>
              <a:spcBef>
                <a:spcPct val="15000"/>
              </a:spcBef>
              <a:buFont typeface="Arial" panose="020B0604020202020204" pitchFamily="34" charset="0"/>
              <a:buAutoNum type="arabicPeriod"/>
            </a:pPr>
            <a:r>
              <a:rPr lang="zh-CN" altLang="en-US" sz="3200" b="1" dirty="0">
                <a:latin typeface="楷体" panose="02010609060101010101" pitchFamily="49" charset="-122"/>
                <a:ea typeface="楷体" panose="02010609060101010101" pitchFamily="49" charset="-122"/>
                <a:cs typeface="楷体" panose="02010609060101010101" pitchFamily="49" charset="-122"/>
              </a:rPr>
              <a:t>循环小数（  ）无限小数，无限小数  </a:t>
            </a:r>
            <a:endParaRPr lang="zh-CN" altLang="en-US" sz="3200" b="1" dirty="0">
              <a:latin typeface="楷体" panose="02010609060101010101" pitchFamily="49" charset="-122"/>
              <a:ea typeface="楷体" panose="02010609060101010101" pitchFamily="49" charset="-122"/>
              <a:cs typeface="楷体" panose="02010609060101010101" pitchFamily="49" charset="-122"/>
            </a:endParaRPr>
          </a:p>
          <a:p>
            <a:pPr marL="342900" indent="-342900">
              <a:lnSpc>
                <a:spcPct val="130000"/>
              </a:lnSpc>
              <a:spcBef>
                <a:spcPct val="15000"/>
              </a:spcBef>
              <a:buFont typeface="Arial" panose="020B0604020202020204" pitchFamily="34" charset="0"/>
              <a:buNone/>
            </a:pPr>
            <a:r>
              <a:rPr lang="zh-CN" altLang="en-US" sz="3200" b="1" dirty="0">
                <a:latin typeface="楷体" panose="02010609060101010101" pitchFamily="49" charset="-122"/>
                <a:ea typeface="楷体" panose="02010609060101010101" pitchFamily="49" charset="-122"/>
                <a:cs typeface="楷体" panose="02010609060101010101" pitchFamily="49" charset="-122"/>
              </a:rPr>
              <a:t>  （  ）循环小数。</a:t>
            </a:r>
            <a:endParaRPr lang="zh-CN" altLang="en-US" sz="3200" b="1" dirty="0">
              <a:latin typeface="楷体" panose="02010609060101010101" pitchFamily="49" charset="-122"/>
              <a:ea typeface="楷体" panose="02010609060101010101" pitchFamily="49" charset="-122"/>
              <a:cs typeface="楷体" panose="02010609060101010101" pitchFamily="49" charset="-122"/>
            </a:endParaRPr>
          </a:p>
          <a:p>
            <a:pPr marL="342900" indent="-342900">
              <a:lnSpc>
                <a:spcPct val="130000"/>
              </a:lnSpc>
              <a:spcBef>
                <a:spcPct val="15000"/>
              </a:spcBef>
              <a:buFont typeface="Arial" panose="020B0604020202020204" pitchFamily="34" charset="0"/>
              <a:buNone/>
            </a:pPr>
            <a:r>
              <a:rPr lang="zh-CN" altLang="en-US" sz="3200" b="1" dirty="0">
                <a:latin typeface="楷体" panose="02010609060101010101" pitchFamily="49" charset="-122"/>
                <a:ea typeface="楷体" panose="02010609060101010101" pitchFamily="49" charset="-122"/>
                <a:cs typeface="楷体" panose="02010609060101010101" pitchFamily="49" charset="-122"/>
              </a:rPr>
              <a:t>    </a:t>
            </a:r>
            <a:r>
              <a:rPr lang="en-US" altLang="zh-CN" sz="3200" b="1" dirty="0">
                <a:latin typeface="楷体" panose="02010609060101010101" pitchFamily="49" charset="-122"/>
                <a:ea typeface="楷体" panose="02010609060101010101" pitchFamily="49" charset="-122"/>
                <a:cs typeface="楷体" panose="02010609060101010101" pitchFamily="49" charset="-122"/>
              </a:rPr>
              <a:t>A.</a:t>
            </a:r>
            <a:r>
              <a:rPr lang="zh-CN" altLang="en-US" sz="3200" b="1" dirty="0">
                <a:latin typeface="楷体" panose="02010609060101010101" pitchFamily="49" charset="-122"/>
                <a:ea typeface="楷体" panose="02010609060101010101" pitchFamily="49" charset="-122"/>
                <a:cs typeface="楷体" panose="02010609060101010101" pitchFamily="49" charset="-122"/>
              </a:rPr>
              <a:t>是      </a:t>
            </a:r>
            <a:r>
              <a:rPr lang="en-US" altLang="zh-CN" sz="3200" b="1" dirty="0">
                <a:latin typeface="楷体" panose="02010609060101010101" pitchFamily="49" charset="-122"/>
                <a:ea typeface="楷体" panose="02010609060101010101" pitchFamily="49" charset="-122"/>
                <a:cs typeface="楷体" panose="02010609060101010101" pitchFamily="49" charset="-122"/>
              </a:rPr>
              <a:t>B.</a:t>
            </a:r>
            <a:r>
              <a:rPr lang="zh-CN" altLang="en-US" sz="3200" b="1" dirty="0">
                <a:latin typeface="楷体" panose="02010609060101010101" pitchFamily="49" charset="-122"/>
                <a:ea typeface="楷体" panose="02010609060101010101" pitchFamily="49" charset="-122"/>
                <a:cs typeface="楷体" panose="02010609060101010101" pitchFamily="49" charset="-122"/>
              </a:rPr>
              <a:t>不是     </a:t>
            </a:r>
            <a:r>
              <a:rPr lang="en-US" altLang="zh-CN" sz="3200" b="1" dirty="0">
                <a:latin typeface="楷体" panose="02010609060101010101" pitchFamily="49" charset="-122"/>
                <a:ea typeface="楷体" panose="02010609060101010101" pitchFamily="49" charset="-122"/>
                <a:cs typeface="楷体" panose="02010609060101010101" pitchFamily="49" charset="-122"/>
              </a:rPr>
              <a:t>C.</a:t>
            </a:r>
            <a:r>
              <a:rPr lang="zh-CN" altLang="en-US" sz="3200" b="1" dirty="0">
                <a:latin typeface="楷体" panose="02010609060101010101" pitchFamily="49" charset="-122"/>
                <a:ea typeface="楷体" panose="02010609060101010101" pitchFamily="49" charset="-122"/>
                <a:cs typeface="楷体" panose="02010609060101010101" pitchFamily="49" charset="-122"/>
              </a:rPr>
              <a:t>不一定是</a:t>
            </a:r>
            <a:endParaRPr lang="zh-CN" altLang="en-US" sz="3200" b="1" dirty="0">
              <a:latin typeface="楷体" panose="02010609060101010101" pitchFamily="49" charset="-122"/>
              <a:ea typeface="楷体" panose="02010609060101010101" pitchFamily="49" charset="-122"/>
              <a:cs typeface="楷体" panose="02010609060101010101" pitchFamily="49" charset="-122"/>
            </a:endParaRPr>
          </a:p>
          <a:p>
            <a:pPr marL="342900" indent="-342900">
              <a:lnSpc>
                <a:spcPct val="130000"/>
              </a:lnSpc>
              <a:spcBef>
                <a:spcPct val="15000"/>
              </a:spcBef>
              <a:buFont typeface="Arial" panose="020B0604020202020204" pitchFamily="34" charset="0"/>
              <a:buNone/>
            </a:pPr>
            <a:r>
              <a:rPr lang="en-US" altLang="zh-CN" sz="3200" b="1" dirty="0">
                <a:latin typeface="楷体" panose="02010609060101010101" pitchFamily="49" charset="-122"/>
                <a:ea typeface="楷体" panose="02010609060101010101" pitchFamily="49" charset="-122"/>
                <a:cs typeface="楷体" panose="02010609060101010101" pitchFamily="49" charset="-122"/>
              </a:rPr>
              <a:t>2. 3.223223    </a:t>
            </a:r>
            <a:r>
              <a:rPr lang="zh-CN" altLang="en-US" sz="3200" b="1" dirty="0">
                <a:latin typeface="楷体" panose="02010609060101010101" pitchFamily="49" charset="-122"/>
                <a:ea typeface="楷体" panose="02010609060101010101" pitchFamily="49" charset="-122"/>
                <a:cs typeface="楷体" panose="02010609060101010101" pitchFamily="49" charset="-122"/>
              </a:rPr>
              <a:t>的循环节是（  ）。</a:t>
            </a:r>
            <a:endParaRPr lang="zh-CN" altLang="en-US" sz="3200" b="1" dirty="0">
              <a:latin typeface="楷体" panose="02010609060101010101" pitchFamily="49" charset="-122"/>
              <a:ea typeface="楷体" panose="02010609060101010101" pitchFamily="49" charset="-122"/>
              <a:cs typeface="楷体" panose="02010609060101010101" pitchFamily="49" charset="-122"/>
            </a:endParaRPr>
          </a:p>
          <a:p>
            <a:pPr marL="342900" indent="-342900">
              <a:lnSpc>
                <a:spcPct val="130000"/>
              </a:lnSpc>
              <a:spcBef>
                <a:spcPct val="15000"/>
              </a:spcBef>
              <a:buFont typeface="Arial" panose="020B0604020202020204" pitchFamily="34" charset="0"/>
              <a:buNone/>
            </a:pPr>
            <a:r>
              <a:rPr lang="zh-CN" altLang="en-US" sz="3200" b="1" dirty="0">
                <a:latin typeface="楷体" panose="02010609060101010101" pitchFamily="49" charset="-122"/>
                <a:ea typeface="楷体" panose="02010609060101010101" pitchFamily="49" charset="-122"/>
                <a:cs typeface="楷体" panose="02010609060101010101" pitchFamily="49" charset="-122"/>
              </a:rPr>
              <a:t>    </a:t>
            </a:r>
            <a:r>
              <a:rPr lang="en-US" altLang="zh-CN" sz="3200" b="1" dirty="0">
                <a:latin typeface="楷体" panose="02010609060101010101" pitchFamily="49" charset="-122"/>
                <a:ea typeface="楷体" panose="02010609060101010101" pitchFamily="49" charset="-122"/>
                <a:cs typeface="楷体" panose="02010609060101010101" pitchFamily="49" charset="-122"/>
              </a:rPr>
              <a:t>A.233      B.223       C.322</a:t>
            </a:r>
            <a:endParaRPr lang="en-US" altLang="zh-CN" sz="3200" b="1" dirty="0">
              <a:latin typeface="楷体" panose="02010609060101010101" pitchFamily="49" charset="-122"/>
              <a:ea typeface="楷体" panose="02010609060101010101" pitchFamily="49" charset="-122"/>
              <a:cs typeface="楷体" panose="02010609060101010101" pitchFamily="49" charset="-122"/>
            </a:endParaRPr>
          </a:p>
        </p:txBody>
      </p:sp>
      <p:sp>
        <p:nvSpPr>
          <p:cNvPr id="752646" name="Rectangle 6"/>
          <p:cNvSpPr/>
          <p:nvPr/>
        </p:nvSpPr>
        <p:spPr>
          <a:xfrm>
            <a:off x="3089910" y="1011555"/>
            <a:ext cx="435610" cy="584835"/>
          </a:xfrm>
          <a:prstGeom prst="rect">
            <a:avLst/>
          </a:prstGeom>
          <a:noFill/>
          <a:ln w="9525">
            <a:noFill/>
          </a:ln>
        </p:spPr>
        <p:txBody>
          <a:bodyPr wrap="square" lIns="90000" tIns="46800" rIns="90000" bIns="46800">
            <a:spAutoFit/>
          </a:bodyPr>
          <a:lstStyle/>
          <a:p>
            <a:pPr algn="ctr">
              <a:spcBef>
                <a:spcPct val="30000"/>
              </a:spcBef>
              <a:buFont typeface="Arial" panose="020B0604020202020204" pitchFamily="34" charset="0"/>
              <a:buNone/>
            </a:pPr>
            <a:r>
              <a:rPr lang="en-US" altLang="zh-CN" sz="3200" b="1" dirty="0">
                <a:solidFill>
                  <a:srgbClr val="FF0000"/>
                </a:solidFill>
                <a:latin typeface="楷体" panose="02010609060101010101" pitchFamily="49" charset="-122"/>
                <a:ea typeface="楷体" panose="02010609060101010101" pitchFamily="49" charset="-122"/>
              </a:rPr>
              <a:t>A</a:t>
            </a:r>
            <a:endParaRPr lang="en-US" altLang="zh-CN" sz="3200" b="1" dirty="0">
              <a:solidFill>
                <a:srgbClr val="FF0000"/>
              </a:solidFill>
              <a:latin typeface="楷体" panose="02010609060101010101" pitchFamily="49" charset="-122"/>
              <a:ea typeface="楷体" panose="02010609060101010101" pitchFamily="49" charset="-122"/>
            </a:endParaRPr>
          </a:p>
        </p:txBody>
      </p:sp>
      <p:sp>
        <p:nvSpPr>
          <p:cNvPr id="752647" name="Rectangle 7"/>
          <p:cNvSpPr/>
          <p:nvPr/>
        </p:nvSpPr>
        <p:spPr>
          <a:xfrm>
            <a:off x="1475105" y="1699260"/>
            <a:ext cx="422910" cy="584835"/>
          </a:xfrm>
          <a:prstGeom prst="rect">
            <a:avLst/>
          </a:prstGeom>
          <a:noFill/>
          <a:ln w="9525">
            <a:noFill/>
          </a:ln>
        </p:spPr>
        <p:txBody>
          <a:bodyPr wrap="square" lIns="90000" tIns="46800" rIns="90000" bIns="46800">
            <a:spAutoFit/>
          </a:bodyPr>
          <a:lstStyle/>
          <a:p>
            <a:pPr algn="ctr">
              <a:spcBef>
                <a:spcPct val="30000"/>
              </a:spcBef>
              <a:buFont typeface="Arial" panose="020B0604020202020204" pitchFamily="34" charset="0"/>
              <a:buNone/>
            </a:pPr>
            <a:r>
              <a:rPr lang="en-US" altLang="zh-CN" sz="3200" b="1" dirty="0">
                <a:solidFill>
                  <a:srgbClr val="FF0000"/>
                </a:solidFill>
                <a:latin typeface="楷体" panose="02010609060101010101" pitchFamily="49" charset="-122"/>
                <a:ea typeface="楷体" panose="02010609060101010101" pitchFamily="49" charset="-122"/>
              </a:rPr>
              <a:t>C</a:t>
            </a:r>
            <a:endParaRPr lang="en-US" altLang="zh-CN" sz="3200" b="1" dirty="0">
              <a:solidFill>
                <a:srgbClr val="FF0000"/>
              </a:solidFill>
              <a:latin typeface="楷体" panose="02010609060101010101" pitchFamily="49" charset="-122"/>
              <a:ea typeface="楷体" panose="02010609060101010101" pitchFamily="49" charset="-122"/>
            </a:endParaRPr>
          </a:p>
        </p:txBody>
      </p:sp>
      <p:sp>
        <p:nvSpPr>
          <p:cNvPr id="752648" name="Rectangle 8"/>
          <p:cNvSpPr/>
          <p:nvPr/>
        </p:nvSpPr>
        <p:spPr>
          <a:xfrm>
            <a:off x="6156042" y="3100436"/>
            <a:ext cx="406400" cy="584835"/>
          </a:xfrm>
          <a:prstGeom prst="rect">
            <a:avLst/>
          </a:prstGeom>
          <a:noFill/>
          <a:ln w="9525">
            <a:noFill/>
          </a:ln>
        </p:spPr>
        <p:txBody>
          <a:bodyPr wrap="square" lIns="90000" tIns="46800" rIns="90000" bIns="46800">
            <a:spAutoFit/>
          </a:bodyPr>
          <a:lstStyle/>
          <a:p>
            <a:pPr algn="ctr">
              <a:spcBef>
                <a:spcPct val="30000"/>
              </a:spcBef>
              <a:buFont typeface="Arial" panose="020B0604020202020204" pitchFamily="34" charset="0"/>
              <a:buNone/>
            </a:pPr>
            <a:r>
              <a:rPr lang="en-US" altLang="zh-CN" sz="3200" b="1" dirty="0">
                <a:solidFill>
                  <a:srgbClr val="FF0000"/>
                </a:solidFill>
                <a:latin typeface="楷体" panose="02010609060101010101" pitchFamily="49" charset="-122"/>
                <a:ea typeface="楷体" panose="02010609060101010101" pitchFamily="49" charset="-122"/>
              </a:rPr>
              <a:t>B</a:t>
            </a:r>
            <a:endParaRPr lang="en-US" altLang="zh-CN" sz="3200" b="1" dirty="0">
              <a:solidFill>
                <a:srgbClr val="FF0000"/>
              </a:solidFill>
              <a:latin typeface="楷体" panose="02010609060101010101" pitchFamily="49" charset="-122"/>
              <a:ea typeface="楷体" panose="02010609060101010101" pitchFamily="49" charset="-122"/>
            </a:endParaRPr>
          </a:p>
        </p:txBody>
      </p:sp>
      <p:sp>
        <p:nvSpPr>
          <p:cNvPr id="328710" name="Rectangle 9"/>
          <p:cNvSpPr/>
          <p:nvPr/>
        </p:nvSpPr>
        <p:spPr>
          <a:xfrm>
            <a:off x="2965417" y="3003798"/>
            <a:ext cx="537845" cy="584835"/>
          </a:xfrm>
          <a:prstGeom prst="rect">
            <a:avLst/>
          </a:prstGeom>
          <a:noFill/>
          <a:ln w="9525">
            <a:noFill/>
          </a:ln>
        </p:spPr>
        <p:txBody>
          <a:bodyPr wrap="square" lIns="90000" tIns="46800" rIns="90000" bIns="46800">
            <a:spAutoFit/>
          </a:bodyPr>
          <a:lstStyle/>
          <a:p>
            <a:pPr algn="ctr">
              <a:buFont typeface="Arial" panose="020B0604020202020204" pitchFamily="34" charset="0"/>
              <a:buNone/>
            </a:pPr>
            <a:r>
              <a:rPr lang="en-US" altLang="zh-CN" sz="3200" b="1" dirty="0">
                <a:latin typeface="微软雅黑" panose="020B0503020204020204" charset="-122"/>
                <a:ea typeface="微软雅黑" panose="020B0503020204020204" charset="-122"/>
              </a:rPr>
              <a:t>…</a:t>
            </a:r>
            <a:endParaRPr lang="en-US" altLang="zh-CN" sz="3200" b="1" dirty="0">
              <a:latin typeface="微软雅黑" panose="020B0503020204020204" charset="-122"/>
              <a:ea typeface="微软雅黑" panose="020B0503020204020204" charset="-122"/>
            </a:endParaRPr>
          </a:p>
        </p:txBody>
      </p:sp>
      <p:sp>
        <p:nvSpPr>
          <p:cNvPr id="328711" name="Rectangle 2"/>
          <p:cNvSpPr/>
          <p:nvPr/>
        </p:nvSpPr>
        <p:spPr>
          <a:xfrm>
            <a:off x="539750" y="430530"/>
            <a:ext cx="8355965" cy="690880"/>
          </a:xfrm>
          <a:prstGeom prst="rect">
            <a:avLst/>
          </a:prstGeom>
          <a:noFill/>
          <a:ln w="9525">
            <a:noFill/>
          </a:ln>
        </p:spPr>
        <p:txBody>
          <a:bodyPr anchor="ctr"/>
          <a:lstStyle/>
          <a:p>
            <a:pPr>
              <a:buFont typeface="Wingdings" panose="05000000000000000000" pitchFamily="2" charset="2"/>
              <a:buChar char="n"/>
            </a:pPr>
            <a:r>
              <a:rPr lang="en-US" altLang="zh-CN" sz="3200" b="1" dirty="0">
                <a:solidFill>
                  <a:srgbClr val="FE840A"/>
                </a:solidFill>
                <a:latin typeface="楷体" panose="02010609060101010101" pitchFamily="49" charset="-122"/>
                <a:ea typeface="楷体" panose="02010609060101010101" pitchFamily="49" charset="-122"/>
                <a:cs typeface="楷体" panose="02010609060101010101" pitchFamily="49" charset="-122"/>
              </a:rPr>
              <a:t> </a:t>
            </a:r>
            <a:r>
              <a:rPr lang="zh-CN" altLang="en-US" sz="3200" b="1" dirty="0">
                <a:solidFill>
                  <a:srgbClr val="FE840A"/>
                </a:solidFill>
                <a:latin typeface="楷体" panose="02010609060101010101" pitchFamily="49" charset="-122"/>
                <a:ea typeface="楷体" panose="02010609060101010101" pitchFamily="49" charset="-122"/>
                <a:cs typeface="楷体" panose="02010609060101010101" pitchFamily="49" charset="-122"/>
              </a:rPr>
              <a:t>选一选</a:t>
            </a:r>
            <a:endParaRPr lang="zh-CN" altLang="en-US" sz="3200" b="1" dirty="0">
              <a:solidFill>
                <a:srgbClr val="FE840A"/>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752646"/>
                                        </p:tgtEl>
                                        <p:attrNameLst>
                                          <p:attrName>style.visibility</p:attrName>
                                        </p:attrNameLst>
                                      </p:cBhvr>
                                      <p:to>
                                        <p:strVal val="visible"/>
                                      </p:to>
                                    </p:set>
                                    <p:set>
                                      <p:cBhvr>
                                        <p:cTn id="7" dur="228" fill="hold">
                                          <p:stCondLst>
                                            <p:cond delay="0"/>
                                          </p:stCondLst>
                                        </p:cTn>
                                        <p:tgtEl>
                                          <p:spTgt spid="752646"/>
                                        </p:tgtEl>
                                        <p:attrNameLst>
                                          <p:attrName>style.rotation</p:attrName>
                                        </p:attrNameLst>
                                      </p:cBhvr>
                                      <p:to>
                                        <p:strVal val="-45.0"/>
                                      </p:to>
                                    </p:set>
                                    <p:anim calcmode="lin" valueType="num">
                                      <p:cBhvr>
                                        <p:cTn id="8" dur="228" fill="hold">
                                          <p:stCondLst>
                                            <p:cond delay="228"/>
                                          </p:stCondLst>
                                        </p:cTn>
                                        <p:tgtEl>
                                          <p:spTgt spid="752646"/>
                                        </p:tgtEl>
                                        <p:attrNameLst>
                                          <p:attrName>style.rotation</p:attrName>
                                        </p:attrNameLst>
                                      </p:cBhvr>
                                      <p:tavLst>
                                        <p:tav tm="0">
                                          <p:val>
                                            <p:fltVal val="-45"/>
                                          </p:val>
                                        </p:tav>
                                        <p:tav tm="69900">
                                          <p:val>
                                            <p:fltVal val="45"/>
                                          </p:val>
                                        </p:tav>
                                        <p:tav tm="100000">
                                          <p:val>
                                            <p:fltVal val="0"/>
                                          </p:val>
                                        </p:tav>
                                      </p:tavLst>
                                    </p:anim>
                                    <p:anim calcmode="lin" valueType="num">
                                      <p:cBhvr>
                                        <p:cTn id="9" dur="228" fill="hold">
                                          <p:stCondLst>
                                            <p:cond delay="0"/>
                                          </p:stCondLst>
                                        </p:cTn>
                                        <p:tgtEl>
                                          <p:spTgt spid="752646"/>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8"/>
                                          </p:stCondLst>
                                        </p:cTn>
                                        <p:tgtEl>
                                          <p:spTgt spid="752646"/>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752646"/>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38" presetClass="entr" presetSubtype="0" accel="50000" fill="hold" grpId="0" nodeType="clickEffect">
                                  <p:stCondLst>
                                    <p:cond delay="0"/>
                                  </p:stCondLst>
                                  <p:iterate type="lt">
                                    <p:tmPct val="50000"/>
                                  </p:iterate>
                                  <p:childTnLst>
                                    <p:set>
                                      <p:cBhvr>
                                        <p:cTn id="15" dur="1" fill="hold">
                                          <p:stCondLst>
                                            <p:cond delay="0"/>
                                          </p:stCondLst>
                                        </p:cTn>
                                        <p:tgtEl>
                                          <p:spTgt spid="752647"/>
                                        </p:tgtEl>
                                        <p:attrNameLst>
                                          <p:attrName>style.visibility</p:attrName>
                                        </p:attrNameLst>
                                      </p:cBhvr>
                                      <p:to>
                                        <p:strVal val="visible"/>
                                      </p:to>
                                    </p:set>
                                    <p:set>
                                      <p:cBhvr>
                                        <p:cTn id="16" dur="228" fill="hold">
                                          <p:stCondLst>
                                            <p:cond delay="0"/>
                                          </p:stCondLst>
                                        </p:cTn>
                                        <p:tgtEl>
                                          <p:spTgt spid="752647"/>
                                        </p:tgtEl>
                                        <p:attrNameLst>
                                          <p:attrName>style.rotation</p:attrName>
                                        </p:attrNameLst>
                                      </p:cBhvr>
                                      <p:to>
                                        <p:strVal val="-45.0"/>
                                      </p:to>
                                    </p:set>
                                    <p:anim calcmode="lin" valueType="num">
                                      <p:cBhvr>
                                        <p:cTn id="17" dur="228" fill="hold">
                                          <p:stCondLst>
                                            <p:cond delay="228"/>
                                          </p:stCondLst>
                                        </p:cTn>
                                        <p:tgtEl>
                                          <p:spTgt spid="752647"/>
                                        </p:tgtEl>
                                        <p:attrNameLst>
                                          <p:attrName>style.rotation</p:attrName>
                                        </p:attrNameLst>
                                      </p:cBhvr>
                                      <p:tavLst>
                                        <p:tav tm="0">
                                          <p:val>
                                            <p:fltVal val="-45"/>
                                          </p:val>
                                        </p:tav>
                                        <p:tav tm="69900">
                                          <p:val>
                                            <p:fltVal val="45"/>
                                          </p:val>
                                        </p:tav>
                                        <p:tav tm="100000">
                                          <p:val>
                                            <p:fltVal val="0"/>
                                          </p:val>
                                        </p:tav>
                                      </p:tavLst>
                                    </p:anim>
                                    <p:anim calcmode="lin" valueType="num">
                                      <p:cBhvr>
                                        <p:cTn id="18" dur="228" fill="hold">
                                          <p:stCondLst>
                                            <p:cond delay="0"/>
                                          </p:stCondLst>
                                        </p:cTn>
                                        <p:tgtEl>
                                          <p:spTgt spid="752647"/>
                                        </p:tgtEl>
                                        <p:attrNameLst>
                                          <p:attrName>ppt_y</p:attrName>
                                        </p:attrNameLst>
                                      </p:cBhvr>
                                      <p:tavLst>
                                        <p:tav tm="0">
                                          <p:val>
                                            <p:strVal val="#ppt_y-1"/>
                                          </p:val>
                                        </p:tav>
                                        <p:tav tm="100000">
                                          <p:val>
                                            <p:strVal val="#ppt_y-(0.354*#ppt_w-0.172*#ppt_h)"/>
                                          </p:val>
                                        </p:tav>
                                      </p:tavLst>
                                    </p:anim>
                                    <p:anim calcmode="lin" valueType="num">
                                      <p:cBhvr>
                                        <p:cTn id="19" dur="78" decel="50000" autoRev="1" fill="hold">
                                          <p:stCondLst>
                                            <p:cond delay="228"/>
                                          </p:stCondLst>
                                        </p:cTn>
                                        <p:tgtEl>
                                          <p:spTgt spid="752647"/>
                                        </p:tgtEl>
                                        <p:attrNameLst>
                                          <p:attrName>ppt_y</p:attrName>
                                        </p:attrNameLst>
                                      </p:cBhvr>
                                      <p:tavLst>
                                        <p:tav tm="0">
                                          <p:val>
                                            <p:strVal val="#ppt_y-(0.354*#ppt_w-0.172*#ppt_h)"/>
                                          </p:val>
                                        </p:tav>
                                        <p:tav tm="100000">
                                          <p:val>
                                            <p:strVal val="#ppt_y-(0.354*#ppt_w-0.172*#ppt_h)-#ppt_h/2"/>
                                          </p:val>
                                        </p:tav>
                                      </p:tavLst>
                                    </p:anim>
                                    <p:anim calcmode="lin" valueType="num">
                                      <p:cBhvr>
                                        <p:cTn id="20" dur="68" fill="hold">
                                          <p:stCondLst>
                                            <p:cond delay="432"/>
                                          </p:stCondLst>
                                        </p:cTn>
                                        <p:tgtEl>
                                          <p:spTgt spid="752647"/>
                                        </p:tgtEl>
                                        <p:attrNameLst>
                                          <p:attrName>ppt_y</p:attrName>
                                        </p:attrNameLst>
                                      </p:cBhvr>
                                      <p:tavLst>
                                        <p:tav tm="0">
                                          <p:val>
                                            <p:strVal val="#ppt_y-(0.354*#ppt_w-0.172*#ppt_h)"/>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8" presetClass="entr" presetSubtype="0" accel="50000" fill="hold" grpId="0" nodeType="clickEffect">
                                  <p:stCondLst>
                                    <p:cond delay="0"/>
                                  </p:stCondLst>
                                  <p:iterate type="lt">
                                    <p:tmPct val="50000"/>
                                  </p:iterate>
                                  <p:childTnLst>
                                    <p:set>
                                      <p:cBhvr>
                                        <p:cTn id="24" dur="1" fill="hold">
                                          <p:stCondLst>
                                            <p:cond delay="0"/>
                                          </p:stCondLst>
                                        </p:cTn>
                                        <p:tgtEl>
                                          <p:spTgt spid="752648"/>
                                        </p:tgtEl>
                                        <p:attrNameLst>
                                          <p:attrName>style.visibility</p:attrName>
                                        </p:attrNameLst>
                                      </p:cBhvr>
                                      <p:to>
                                        <p:strVal val="visible"/>
                                      </p:to>
                                    </p:set>
                                    <p:set>
                                      <p:cBhvr>
                                        <p:cTn id="25" dur="228" fill="hold">
                                          <p:stCondLst>
                                            <p:cond delay="0"/>
                                          </p:stCondLst>
                                        </p:cTn>
                                        <p:tgtEl>
                                          <p:spTgt spid="752648"/>
                                        </p:tgtEl>
                                        <p:attrNameLst>
                                          <p:attrName>style.rotation</p:attrName>
                                        </p:attrNameLst>
                                      </p:cBhvr>
                                      <p:to>
                                        <p:strVal val="-45.0"/>
                                      </p:to>
                                    </p:set>
                                    <p:anim calcmode="lin" valueType="num">
                                      <p:cBhvr>
                                        <p:cTn id="26" dur="228" fill="hold">
                                          <p:stCondLst>
                                            <p:cond delay="228"/>
                                          </p:stCondLst>
                                        </p:cTn>
                                        <p:tgtEl>
                                          <p:spTgt spid="752648"/>
                                        </p:tgtEl>
                                        <p:attrNameLst>
                                          <p:attrName>style.rotation</p:attrName>
                                        </p:attrNameLst>
                                      </p:cBhvr>
                                      <p:tavLst>
                                        <p:tav tm="0">
                                          <p:val>
                                            <p:fltVal val="-45"/>
                                          </p:val>
                                        </p:tav>
                                        <p:tav tm="69900">
                                          <p:val>
                                            <p:fltVal val="45"/>
                                          </p:val>
                                        </p:tav>
                                        <p:tav tm="100000">
                                          <p:val>
                                            <p:fltVal val="0"/>
                                          </p:val>
                                        </p:tav>
                                      </p:tavLst>
                                    </p:anim>
                                    <p:anim calcmode="lin" valueType="num">
                                      <p:cBhvr>
                                        <p:cTn id="27" dur="228" fill="hold">
                                          <p:stCondLst>
                                            <p:cond delay="0"/>
                                          </p:stCondLst>
                                        </p:cTn>
                                        <p:tgtEl>
                                          <p:spTgt spid="752648"/>
                                        </p:tgtEl>
                                        <p:attrNameLst>
                                          <p:attrName>ppt_y</p:attrName>
                                        </p:attrNameLst>
                                      </p:cBhvr>
                                      <p:tavLst>
                                        <p:tav tm="0">
                                          <p:val>
                                            <p:strVal val="#ppt_y-1"/>
                                          </p:val>
                                        </p:tav>
                                        <p:tav tm="100000">
                                          <p:val>
                                            <p:strVal val="#ppt_y-(0.354*#ppt_w-0.172*#ppt_h)"/>
                                          </p:val>
                                        </p:tav>
                                      </p:tavLst>
                                    </p:anim>
                                    <p:anim calcmode="lin" valueType="num">
                                      <p:cBhvr>
                                        <p:cTn id="28" dur="78" decel="50000" autoRev="1" fill="hold">
                                          <p:stCondLst>
                                            <p:cond delay="228"/>
                                          </p:stCondLst>
                                        </p:cTn>
                                        <p:tgtEl>
                                          <p:spTgt spid="752648"/>
                                        </p:tgtEl>
                                        <p:attrNameLst>
                                          <p:attrName>ppt_y</p:attrName>
                                        </p:attrNameLst>
                                      </p:cBhvr>
                                      <p:tavLst>
                                        <p:tav tm="0">
                                          <p:val>
                                            <p:strVal val="#ppt_y-(0.354*#ppt_w-0.172*#ppt_h)"/>
                                          </p:val>
                                        </p:tav>
                                        <p:tav tm="100000">
                                          <p:val>
                                            <p:strVal val="#ppt_y-(0.354*#ppt_w-0.172*#ppt_h)-#ppt_h/2"/>
                                          </p:val>
                                        </p:tav>
                                      </p:tavLst>
                                    </p:anim>
                                    <p:anim calcmode="lin" valueType="num">
                                      <p:cBhvr>
                                        <p:cTn id="29" dur="68" fill="hold">
                                          <p:stCondLst>
                                            <p:cond delay="432"/>
                                          </p:stCondLst>
                                        </p:cTn>
                                        <p:tgtEl>
                                          <p:spTgt spid="752648"/>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2646" grpId="0"/>
      <p:bldP spid="752647" grpId="0"/>
      <p:bldP spid="752648"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68526" y="1347614"/>
            <a:ext cx="7632700" cy="2676525"/>
          </a:xfrm>
          <a:prstGeom prst="rect">
            <a:avLst/>
          </a:prstGeom>
          <a:noFill/>
          <a:ln w="9525">
            <a:noFill/>
          </a:ln>
        </p:spPr>
        <p:txBody>
          <a:bodyPr wrap="square">
            <a:spAutoFit/>
          </a:bodyPr>
          <a:lstStyle/>
          <a:p>
            <a:pPr indent="0"/>
            <a:r>
              <a:rPr lang="zh-CN" sz="2400" b="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1</a:t>
            </a:r>
            <a:r>
              <a:rPr lang="zh-CN" sz="2400" b="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7.02828…</a:t>
            </a:r>
            <a:r>
              <a:rPr lang="zh-CN" sz="2400" b="0">
                <a:solidFill>
                  <a:srgbClr val="000000"/>
                </a:solidFill>
                <a:latin typeface="楷体" panose="02010609060101010101" pitchFamily="49" charset="-122"/>
                <a:ea typeface="楷体" panose="02010609060101010101" pitchFamily="49" charset="-122"/>
                <a:cs typeface="楷体" panose="02010609060101010101" pitchFamily="49" charset="-122"/>
              </a:rPr>
              <a:t>的循环节是</a:t>
            </a: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________    </a:t>
            </a:r>
            <a:endParaRPr lang="zh-CN" sz="2400" b="0">
              <a:solidFill>
                <a:srgbClr val="000000"/>
              </a:solidFill>
              <a:latin typeface="楷体" panose="02010609060101010101" pitchFamily="49" charset="-122"/>
              <a:ea typeface="楷体" panose="02010609060101010101" pitchFamily="49" charset="-122"/>
              <a:cs typeface="楷体" panose="02010609060101010101" pitchFamily="49" charset="-122"/>
            </a:endParaRPr>
          </a:p>
          <a:p>
            <a:pPr indent="0"/>
            <a:r>
              <a:rPr lang="zh-CN" sz="2400" b="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2</a:t>
            </a:r>
            <a:r>
              <a:rPr lang="zh-CN" sz="2400" b="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9.03126126…</a:t>
            </a:r>
            <a:r>
              <a:rPr lang="zh-CN" sz="2400" b="0">
                <a:solidFill>
                  <a:srgbClr val="000000"/>
                </a:solidFill>
                <a:latin typeface="楷体" panose="02010609060101010101" pitchFamily="49" charset="-122"/>
                <a:ea typeface="楷体" panose="02010609060101010101" pitchFamily="49" charset="-122"/>
                <a:cs typeface="楷体" panose="02010609060101010101" pitchFamily="49" charset="-122"/>
              </a:rPr>
              <a:t>的循环节是</a:t>
            </a: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________    </a:t>
            </a:r>
            <a:endPar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endParaRPr>
          </a:p>
          <a:p>
            <a:pPr indent="0"/>
            <a:r>
              <a:rPr lang="zh-CN" alt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en-US" altLang="zh-CN" sz="2400" b="0">
                <a:solidFill>
                  <a:srgbClr val="000000"/>
                </a:solidFill>
                <a:latin typeface="楷体" panose="02010609060101010101" pitchFamily="49" charset="-122"/>
                <a:ea typeface="楷体" panose="02010609060101010101" pitchFamily="49" charset="-122"/>
                <a:cs typeface="楷体" panose="02010609060101010101" pitchFamily="49" charset="-122"/>
              </a:rPr>
              <a:t>3</a:t>
            </a:r>
            <a:r>
              <a:rPr lang="zh-CN" alt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4.7÷3</a:t>
            </a:r>
            <a:r>
              <a:rPr lang="zh-CN" sz="2400" b="0">
                <a:solidFill>
                  <a:srgbClr val="000000"/>
                </a:solidFill>
                <a:latin typeface="楷体" panose="02010609060101010101" pitchFamily="49" charset="-122"/>
                <a:ea typeface="楷体" panose="02010609060101010101" pitchFamily="49" charset="-122"/>
                <a:cs typeface="楷体" panose="02010609060101010101" pitchFamily="49" charset="-122"/>
              </a:rPr>
              <a:t>的商用循环小数表示是</a:t>
            </a: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________  </a:t>
            </a:r>
            <a:r>
              <a:rPr lang="zh-CN" sz="2400" b="0">
                <a:solidFill>
                  <a:srgbClr val="000000"/>
                </a:solidFill>
                <a:latin typeface="楷体" panose="02010609060101010101" pitchFamily="49" charset="-122"/>
                <a:ea typeface="楷体" panose="02010609060101010101" pitchFamily="49" charset="-122"/>
                <a:cs typeface="楷体" panose="02010609060101010101" pitchFamily="49" charset="-122"/>
              </a:rPr>
              <a:t>， 保留两位小数是</a:t>
            </a: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________</a:t>
            </a:r>
            <a:r>
              <a:rPr lang="zh-CN" sz="2400" b="0">
                <a:solidFill>
                  <a:srgbClr val="000000"/>
                </a:solidFill>
                <a:latin typeface="楷体" panose="02010609060101010101" pitchFamily="49" charset="-122"/>
                <a:ea typeface="楷体" panose="02010609060101010101" pitchFamily="49" charset="-122"/>
                <a:cs typeface="楷体" panose="02010609060101010101" pitchFamily="49" charset="-122"/>
              </a:rPr>
              <a:t>。    </a:t>
            </a:r>
            <a:endPar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endParaRPr>
          </a:p>
          <a:p>
            <a:pPr indent="0"/>
            <a:r>
              <a:rPr lang="zh-CN" alt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en-US" altLang="zh-CN" sz="2400" b="0">
                <a:solidFill>
                  <a:srgbClr val="000000"/>
                </a:solidFill>
                <a:latin typeface="楷体" panose="02010609060101010101" pitchFamily="49" charset="-122"/>
                <a:ea typeface="楷体" panose="02010609060101010101" pitchFamily="49" charset="-122"/>
                <a:cs typeface="楷体" panose="02010609060101010101" pitchFamily="49" charset="-122"/>
              </a:rPr>
              <a:t>4</a:t>
            </a:r>
            <a:r>
              <a:rPr lang="zh-CN" alt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4.50202…</a:t>
            </a:r>
            <a:r>
              <a:rPr lang="zh-CN" sz="2400" b="0">
                <a:solidFill>
                  <a:srgbClr val="000000"/>
                </a:solidFill>
                <a:latin typeface="楷体" panose="02010609060101010101" pitchFamily="49" charset="-122"/>
                <a:ea typeface="楷体" panose="02010609060101010101" pitchFamily="49" charset="-122"/>
                <a:cs typeface="楷体" panose="02010609060101010101" pitchFamily="49" charset="-122"/>
              </a:rPr>
              <a:t>是</a:t>
            </a: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________</a:t>
            </a:r>
            <a:r>
              <a:rPr lang="zh-CN" sz="2400" b="0">
                <a:solidFill>
                  <a:srgbClr val="000000"/>
                </a:solidFill>
                <a:latin typeface="楷体" panose="02010609060101010101" pitchFamily="49" charset="-122"/>
                <a:ea typeface="楷体" panose="02010609060101010101" pitchFamily="49" charset="-122"/>
                <a:cs typeface="楷体" panose="02010609060101010101" pitchFamily="49" charset="-122"/>
              </a:rPr>
              <a:t>小数，保留整数约是</a:t>
            </a: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________</a:t>
            </a:r>
            <a:r>
              <a:rPr lang="zh-CN" sz="2400" b="0">
                <a:solidFill>
                  <a:srgbClr val="000000"/>
                </a:solidFill>
                <a:latin typeface="楷体" panose="02010609060101010101" pitchFamily="49" charset="-122"/>
                <a:ea typeface="楷体" panose="02010609060101010101" pitchFamily="49" charset="-122"/>
                <a:cs typeface="楷体" panose="02010609060101010101" pitchFamily="49" charset="-122"/>
              </a:rPr>
              <a:t>，保留一位小数约是</a:t>
            </a: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________</a:t>
            </a:r>
            <a:r>
              <a:rPr lang="zh-CN" sz="2400" b="0">
                <a:solidFill>
                  <a:srgbClr val="000000"/>
                </a:solidFill>
                <a:latin typeface="楷体" panose="02010609060101010101" pitchFamily="49" charset="-122"/>
                <a:ea typeface="楷体" panose="02010609060101010101" pitchFamily="49" charset="-122"/>
                <a:cs typeface="楷体" panose="02010609060101010101" pitchFamily="49" charset="-122"/>
              </a:rPr>
              <a:t>，保留两位小数约是</a:t>
            </a: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________</a:t>
            </a:r>
            <a:r>
              <a:rPr lang="zh-CN" sz="2400" b="0">
                <a:solidFill>
                  <a:srgbClr val="000000"/>
                </a:solidFill>
                <a:latin typeface="楷体" panose="02010609060101010101" pitchFamily="49" charset="-122"/>
                <a:ea typeface="楷体" panose="02010609060101010101" pitchFamily="49" charset="-122"/>
                <a:cs typeface="楷体" panose="02010609060101010101" pitchFamily="49" charset="-122"/>
              </a:rPr>
              <a:t>。    </a:t>
            </a:r>
            <a:endParaRPr lang="zh-CN" altLang="en-US" sz="2400" b="0">
              <a:solidFill>
                <a:srgbClr val="00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4" name="文本框 3"/>
          <p:cNvSpPr txBox="1"/>
          <p:nvPr/>
        </p:nvSpPr>
        <p:spPr>
          <a:xfrm>
            <a:off x="4716016" y="1347614"/>
            <a:ext cx="3809945" cy="460375"/>
          </a:xfrm>
          <a:prstGeom prst="rect">
            <a:avLst/>
          </a:prstGeom>
          <a:noFill/>
          <a:ln w="9525">
            <a:noFill/>
          </a:ln>
        </p:spPr>
        <p:txBody>
          <a:bodyPr wrap="square">
            <a:spAutoFit/>
          </a:bodyPr>
          <a:lstStyle/>
          <a:p>
            <a:pPr indent="0"/>
            <a:r>
              <a:rPr lang="en-US" sz="2400" b="0">
                <a:solidFill>
                  <a:srgbClr val="FF0000"/>
                </a:solidFill>
                <a:latin typeface="楷体" panose="02010609060101010101" pitchFamily="49" charset="-122"/>
                <a:ea typeface="楷体" panose="02010609060101010101" pitchFamily="49" charset="-122"/>
                <a:cs typeface="Times New Roman" panose="02020603050405020304" charset="0"/>
              </a:rPr>
              <a:t>28</a:t>
            </a:r>
            <a:endParaRPr lang="en-US" altLang="en-US" sz="2400" b="0">
              <a:solidFill>
                <a:srgbClr val="FF0000"/>
              </a:solidFill>
              <a:latin typeface="楷体" panose="02010609060101010101" pitchFamily="49" charset="-122"/>
              <a:ea typeface="楷体" panose="02010609060101010101" pitchFamily="49" charset="-122"/>
              <a:cs typeface="Times New Roman" panose="02020603050405020304" charset="0"/>
            </a:endParaRPr>
          </a:p>
        </p:txBody>
      </p:sp>
      <p:sp>
        <p:nvSpPr>
          <p:cNvPr id="5" name="文本框 4"/>
          <p:cNvSpPr txBox="1"/>
          <p:nvPr/>
        </p:nvSpPr>
        <p:spPr>
          <a:xfrm>
            <a:off x="5019546" y="1721629"/>
            <a:ext cx="3506415" cy="460375"/>
          </a:xfrm>
          <a:prstGeom prst="rect">
            <a:avLst/>
          </a:prstGeom>
          <a:noFill/>
          <a:ln w="9525">
            <a:noFill/>
          </a:ln>
        </p:spPr>
        <p:txBody>
          <a:bodyPr wrap="square">
            <a:spAutoFit/>
          </a:bodyPr>
          <a:lstStyle/>
          <a:p>
            <a:pPr indent="0"/>
            <a:r>
              <a:rPr lang="en-US" sz="2400" b="0">
                <a:solidFill>
                  <a:srgbClr val="FF0000"/>
                </a:solidFill>
                <a:latin typeface="楷体" panose="02010609060101010101" pitchFamily="49" charset="-122"/>
                <a:ea typeface="楷体" panose="02010609060101010101" pitchFamily="49" charset="-122"/>
                <a:cs typeface="Times New Roman" panose="02020603050405020304" charset="0"/>
              </a:rPr>
              <a:t>126</a:t>
            </a:r>
            <a:endParaRPr lang="en-US" altLang="en-US" sz="2400" b="0">
              <a:solidFill>
                <a:srgbClr val="FF0000"/>
              </a:solidFill>
              <a:latin typeface="楷体" panose="02010609060101010101" pitchFamily="49" charset="-122"/>
              <a:ea typeface="楷体" panose="02010609060101010101" pitchFamily="49" charset="-122"/>
              <a:cs typeface="Times New Roman" panose="02020603050405020304" charset="0"/>
            </a:endParaRPr>
          </a:p>
        </p:txBody>
      </p:sp>
      <p:sp>
        <p:nvSpPr>
          <p:cNvPr id="6" name="文本框 5"/>
          <p:cNvSpPr txBox="1"/>
          <p:nvPr/>
        </p:nvSpPr>
        <p:spPr>
          <a:xfrm>
            <a:off x="5411530" y="2079134"/>
            <a:ext cx="2196465" cy="460375"/>
          </a:xfrm>
          <a:prstGeom prst="rect">
            <a:avLst/>
          </a:prstGeom>
          <a:noFill/>
          <a:ln w="9525">
            <a:noFill/>
          </a:ln>
        </p:spPr>
        <p:txBody>
          <a:bodyPr wrap="square">
            <a:spAutoFit/>
          </a:bodyPr>
          <a:lstStyle/>
          <a:p>
            <a:pPr indent="0"/>
            <a:r>
              <a:rPr lang="en-US" sz="2400" b="0" dirty="0">
                <a:solidFill>
                  <a:srgbClr val="FF0000"/>
                </a:solidFill>
                <a:latin typeface="楷体" panose="02010609060101010101" pitchFamily="49" charset="-122"/>
                <a:ea typeface="楷体" panose="02010609060101010101" pitchFamily="49" charset="-122"/>
                <a:cs typeface="Times New Roman" panose="02020603050405020304" charset="0"/>
              </a:rPr>
              <a:t>1.5666</a:t>
            </a:r>
            <a:r>
              <a:rPr lang="en-US" altLang="zh-CN" sz="2400" b="0" dirty="0">
                <a:solidFill>
                  <a:srgbClr val="FF0000"/>
                </a:solidFill>
                <a:latin typeface="楷体" panose="02010609060101010101" pitchFamily="49" charset="-122"/>
                <a:ea typeface="楷体" panose="02010609060101010101" pitchFamily="49" charset="-122"/>
                <a:cs typeface="Times New Roman" panose="02020603050405020304" charset="0"/>
              </a:rPr>
              <a:t>…</a:t>
            </a:r>
            <a:endParaRPr lang="en-US" altLang="en-US" sz="2400" b="0" dirty="0">
              <a:solidFill>
                <a:srgbClr val="FF0000"/>
              </a:solidFill>
              <a:latin typeface="楷体" panose="02010609060101010101" pitchFamily="49" charset="-122"/>
              <a:ea typeface="楷体" panose="02010609060101010101" pitchFamily="49" charset="-122"/>
              <a:cs typeface="Times New Roman" panose="02020603050405020304" charset="0"/>
            </a:endParaRPr>
          </a:p>
        </p:txBody>
      </p:sp>
      <p:sp>
        <p:nvSpPr>
          <p:cNvPr id="7" name="文本框 6"/>
          <p:cNvSpPr txBox="1"/>
          <p:nvPr/>
        </p:nvSpPr>
        <p:spPr>
          <a:xfrm>
            <a:off x="2379851" y="2455689"/>
            <a:ext cx="5080000" cy="460375"/>
          </a:xfrm>
          <a:prstGeom prst="rect">
            <a:avLst/>
          </a:prstGeom>
          <a:noFill/>
          <a:ln w="9525">
            <a:noFill/>
          </a:ln>
        </p:spPr>
        <p:txBody>
          <a:bodyPr>
            <a:spAutoFit/>
          </a:bodyPr>
          <a:lstStyle/>
          <a:p>
            <a:pPr indent="0"/>
            <a:r>
              <a:rPr lang="en-US" sz="2400" b="0">
                <a:solidFill>
                  <a:srgbClr val="FF0000"/>
                </a:solidFill>
                <a:latin typeface="楷体" panose="02010609060101010101" pitchFamily="49" charset="-122"/>
                <a:ea typeface="楷体" panose="02010609060101010101" pitchFamily="49" charset="-122"/>
                <a:cs typeface="Times New Roman" panose="02020603050405020304" charset="0"/>
              </a:rPr>
              <a:t>1.57</a:t>
            </a:r>
            <a:endParaRPr lang="en-US" altLang="en-US" sz="2400" b="0">
              <a:solidFill>
                <a:srgbClr val="FF0000"/>
              </a:solidFill>
              <a:latin typeface="楷体" panose="02010609060101010101" pitchFamily="49" charset="-122"/>
              <a:ea typeface="楷体" panose="02010609060101010101" pitchFamily="49" charset="-122"/>
              <a:cs typeface="Times New Roman" panose="02020603050405020304" charset="0"/>
            </a:endParaRPr>
          </a:p>
        </p:txBody>
      </p:sp>
      <p:sp>
        <p:nvSpPr>
          <p:cNvPr id="8" name="文本框 7"/>
          <p:cNvSpPr txBox="1"/>
          <p:nvPr/>
        </p:nvSpPr>
        <p:spPr>
          <a:xfrm>
            <a:off x="3221226" y="2810654"/>
            <a:ext cx="5080000" cy="460375"/>
          </a:xfrm>
          <a:prstGeom prst="rect">
            <a:avLst/>
          </a:prstGeom>
          <a:noFill/>
          <a:ln w="9525">
            <a:noFill/>
          </a:ln>
        </p:spPr>
        <p:txBody>
          <a:bodyPr>
            <a:spAutoFit/>
          </a:bodyPr>
          <a:lstStyle/>
          <a:p>
            <a:pPr indent="0"/>
            <a:r>
              <a:rPr lang="zh-CN" altLang="en-US" sz="2400" b="0">
                <a:solidFill>
                  <a:srgbClr val="FF0000"/>
                </a:solidFill>
                <a:latin typeface="楷体" panose="02010609060101010101" pitchFamily="49" charset="-122"/>
                <a:ea typeface="楷体" panose="02010609060101010101" pitchFamily="49" charset="-122"/>
                <a:cs typeface="Times New Roman" panose="02020603050405020304" charset="0"/>
              </a:rPr>
              <a:t>循环</a:t>
            </a:r>
            <a:endParaRPr lang="zh-CN" altLang="en-US" sz="2400" b="0">
              <a:solidFill>
                <a:srgbClr val="FF0000"/>
              </a:solidFill>
              <a:latin typeface="楷体" panose="02010609060101010101" pitchFamily="49" charset="-122"/>
              <a:ea typeface="楷体" panose="02010609060101010101" pitchFamily="49" charset="-122"/>
              <a:cs typeface="Times New Roman" panose="02020603050405020304" charset="0"/>
            </a:endParaRPr>
          </a:p>
        </p:txBody>
      </p:sp>
      <p:sp>
        <p:nvSpPr>
          <p:cNvPr id="9" name="文本框 8"/>
          <p:cNvSpPr txBox="1"/>
          <p:nvPr/>
        </p:nvSpPr>
        <p:spPr>
          <a:xfrm>
            <a:off x="939671" y="3138314"/>
            <a:ext cx="5080000" cy="460375"/>
          </a:xfrm>
          <a:prstGeom prst="rect">
            <a:avLst/>
          </a:prstGeom>
          <a:noFill/>
          <a:ln w="9525">
            <a:noFill/>
          </a:ln>
        </p:spPr>
        <p:txBody>
          <a:bodyPr>
            <a:spAutoFit/>
          </a:bodyPr>
          <a:lstStyle/>
          <a:p>
            <a:pPr indent="0"/>
            <a:r>
              <a:rPr lang="en-US" altLang="zh-CN" sz="2400" b="0">
                <a:solidFill>
                  <a:srgbClr val="FF0000"/>
                </a:solidFill>
                <a:latin typeface="楷体" panose="02010609060101010101" pitchFamily="49" charset="-122"/>
                <a:ea typeface="楷体" panose="02010609060101010101" pitchFamily="49" charset="-122"/>
                <a:cs typeface="Times New Roman" panose="02020603050405020304" charset="0"/>
              </a:rPr>
              <a:t>5</a:t>
            </a:r>
            <a:endParaRPr lang="en-US" altLang="zh-CN" sz="2400" b="0">
              <a:solidFill>
                <a:srgbClr val="FF0000"/>
              </a:solidFill>
              <a:latin typeface="楷体" panose="02010609060101010101" pitchFamily="49" charset="-122"/>
              <a:ea typeface="楷体" panose="02010609060101010101" pitchFamily="49" charset="-122"/>
              <a:cs typeface="Times New Roman" panose="02020603050405020304" charset="0"/>
            </a:endParaRPr>
          </a:p>
        </p:txBody>
      </p:sp>
      <p:sp>
        <p:nvSpPr>
          <p:cNvPr id="10" name="文本框 9"/>
          <p:cNvSpPr txBox="1"/>
          <p:nvPr/>
        </p:nvSpPr>
        <p:spPr>
          <a:xfrm>
            <a:off x="4850001" y="3138314"/>
            <a:ext cx="3675960" cy="460375"/>
          </a:xfrm>
          <a:prstGeom prst="rect">
            <a:avLst/>
          </a:prstGeom>
          <a:noFill/>
          <a:ln w="9525">
            <a:noFill/>
          </a:ln>
        </p:spPr>
        <p:txBody>
          <a:bodyPr wrap="square">
            <a:spAutoFit/>
          </a:bodyPr>
          <a:lstStyle/>
          <a:p>
            <a:pPr indent="0"/>
            <a:r>
              <a:rPr lang="en-US" altLang="zh-CN" sz="2400" b="0">
                <a:solidFill>
                  <a:srgbClr val="FF0000"/>
                </a:solidFill>
                <a:latin typeface="楷体" panose="02010609060101010101" pitchFamily="49" charset="-122"/>
                <a:ea typeface="楷体" panose="02010609060101010101" pitchFamily="49" charset="-122"/>
                <a:cs typeface="Times New Roman" panose="02020603050405020304" charset="0"/>
              </a:rPr>
              <a:t>4.5</a:t>
            </a:r>
            <a:endParaRPr lang="en-US" altLang="zh-CN" sz="2400" b="0">
              <a:solidFill>
                <a:srgbClr val="FF0000"/>
              </a:solidFill>
              <a:latin typeface="楷体" panose="02010609060101010101" pitchFamily="49" charset="-122"/>
              <a:ea typeface="楷体" panose="02010609060101010101" pitchFamily="49" charset="-122"/>
              <a:cs typeface="Times New Roman" panose="02020603050405020304" charset="0"/>
            </a:endParaRPr>
          </a:p>
        </p:txBody>
      </p:sp>
      <p:sp>
        <p:nvSpPr>
          <p:cNvPr id="11" name="文本框 10"/>
          <p:cNvSpPr txBox="1"/>
          <p:nvPr/>
        </p:nvSpPr>
        <p:spPr>
          <a:xfrm>
            <a:off x="1453386" y="3563764"/>
            <a:ext cx="5080000" cy="460375"/>
          </a:xfrm>
          <a:prstGeom prst="rect">
            <a:avLst/>
          </a:prstGeom>
          <a:noFill/>
          <a:ln w="9525">
            <a:noFill/>
          </a:ln>
        </p:spPr>
        <p:txBody>
          <a:bodyPr>
            <a:spAutoFit/>
          </a:bodyPr>
          <a:lstStyle/>
          <a:p>
            <a:pPr indent="0"/>
            <a:r>
              <a:rPr lang="en-US" altLang="zh-CN" sz="2400" b="0">
                <a:solidFill>
                  <a:srgbClr val="FF0000"/>
                </a:solidFill>
                <a:latin typeface="楷体" panose="02010609060101010101" pitchFamily="49" charset="-122"/>
                <a:ea typeface="楷体" panose="02010609060101010101" pitchFamily="49" charset="-122"/>
                <a:cs typeface="Times New Roman" panose="02020603050405020304" charset="0"/>
              </a:rPr>
              <a:t>4.50</a:t>
            </a:r>
            <a:endParaRPr lang="en-US" altLang="zh-CN" sz="2400" b="0">
              <a:solidFill>
                <a:srgbClr val="FF0000"/>
              </a:solidFill>
              <a:latin typeface="楷体" panose="02010609060101010101" pitchFamily="49" charset="-122"/>
              <a:ea typeface="楷体" panose="02010609060101010101" pitchFamily="49" charset="-122"/>
              <a:cs typeface="Times New Roman" panose="02020603050405020304" charset="0"/>
            </a:endParaRPr>
          </a:p>
        </p:txBody>
      </p:sp>
      <p:sp>
        <p:nvSpPr>
          <p:cNvPr id="12" name="Rectangle 2"/>
          <p:cNvSpPr/>
          <p:nvPr/>
        </p:nvSpPr>
        <p:spPr>
          <a:xfrm>
            <a:off x="539750" y="430530"/>
            <a:ext cx="8355965" cy="690880"/>
          </a:xfrm>
          <a:prstGeom prst="rect">
            <a:avLst/>
          </a:prstGeom>
          <a:noFill/>
          <a:ln w="9525">
            <a:noFill/>
          </a:ln>
        </p:spPr>
        <p:txBody>
          <a:bodyPr anchor="ctr"/>
          <a:lstStyle/>
          <a:p>
            <a:pPr>
              <a:buFont typeface="Wingdings" panose="05000000000000000000" pitchFamily="2" charset="2"/>
              <a:buChar char="n"/>
            </a:pPr>
            <a:r>
              <a:rPr lang="en-US" altLang="zh-CN" sz="3200" b="1" dirty="0">
                <a:solidFill>
                  <a:srgbClr val="FE840A"/>
                </a:solidFill>
                <a:latin typeface="楷体" panose="02010609060101010101" pitchFamily="49" charset="-122"/>
                <a:ea typeface="楷体" panose="02010609060101010101" pitchFamily="49" charset="-122"/>
                <a:cs typeface="楷体" panose="02010609060101010101" pitchFamily="49" charset="-122"/>
              </a:rPr>
              <a:t> </a:t>
            </a:r>
            <a:r>
              <a:rPr lang="zh-CN" altLang="en-US" sz="3200" b="1" dirty="0">
                <a:solidFill>
                  <a:srgbClr val="FE840A"/>
                </a:solidFill>
                <a:latin typeface="楷体" panose="02010609060101010101" pitchFamily="49" charset="-122"/>
                <a:ea typeface="楷体" panose="02010609060101010101" pitchFamily="49" charset="-122"/>
                <a:cs typeface="楷体" panose="02010609060101010101" pitchFamily="49" charset="-122"/>
              </a:rPr>
              <a:t>填一填。</a:t>
            </a:r>
            <a:endParaRPr lang="zh-CN" altLang="en-US" sz="3200" b="1" dirty="0">
              <a:solidFill>
                <a:srgbClr val="FE840A"/>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500"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14"/>
          <p:cNvSpPr txBox="1"/>
          <p:nvPr/>
        </p:nvSpPr>
        <p:spPr>
          <a:xfrm>
            <a:off x="611560" y="439395"/>
            <a:ext cx="1847212"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课前导入</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92082" y="492072"/>
            <a:ext cx="366860" cy="456339"/>
          </a:xfrm>
          <a:prstGeom prst="rect">
            <a:avLst/>
          </a:prstGeom>
        </p:spPr>
      </p:pic>
      <p:pic>
        <p:nvPicPr>
          <p:cNvPr id="23" name="图片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7536933" y="1956123"/>
            <a:ext cx="882898" cy="1265255"/>
          </a:xfrm>
          <a:prstGeom prst="rect">
            <a:avLst/>
          </a:prstGeom>
        </p:spPr>
      </p:pic>
      <p:sp>
        <p:nvSpPr>
          <p:cNvPr id="3" name="AutoShape 27"/>
          <p:cNvSpPr/>
          <p:nvPr/>
        </p:nvSpPr>
        <p:spPr>
          <a:xfrm>
            <a:off x="1607343" y="1347614"/>
            <a:ext cx="5929313" cy="785812"/>
          </a:xfrm>
          <a:prstGeom prst="wedgeRoundRectCallout">
            <a:avLst>
              <a:gd name="adj1" fmla="val 49641"/>
              <a:gd name="adj2" fmla="val 81923"/>
              <a:gd name="adj3" fmla="val 16667"/>
            </a:avLst>
          </a:prstGeom>
          <a:solidFill>
            <a:srgbClr val="92D050"/>
          </a:solidFill>
          <a:ln w="19050" cap="flat" cmpd="sng">
            <a:solidFill>
              <a:srgbClr val="3399FF"/>
            </a:solidFill>
            <a:prstDash val="solid"/>
            <a:miter/>
            <a:headEnd type="none" w="med" len="med"/>
            <a:tailEnd type="none" w="med" len="med"/>
          </a:ln>
        </p:spPr>
        <p:txBody>
          <a:bodyPr/>
          <a:lstStyle/>
          <a:p>
            <a:pPr algn="just"/>
            <a:endParaRPr lang="zh-CN" altLang="zh-CN" sz="2000" dirty="0">
              <a:latin typeface="楷体_GB2312" panose="02010609030101010101" pitchFamily="49" charset="-122"/>
            </a:endParaRPr>
          </a:p>
          <a:p>
            <a:endParaRPr lang="zh-CN" altLang="zh-CN" dirty="0">
              <a:latin typeface="Arial" panose="020B0604020202020204" pitchFamily="34" charset="0"/>
            </a:endParaRPr>
          </a:p>
        </p:txBody>
      </p:sp>
      <p:sp>
        <p:nvSpPr>
          <p:cNvPr id="16" name="Text Box 6"/>
          <p:cNvSpPr/>
          <p:nvPr/>
        </p:nvSpPr>
        <p:spPr>
          <a:xfrm>
            <a:off x="1209040" y="2868295"/>
            <a:ext cx="6445250" cy="1290386"/>
          </a:xfrm>
          <a:prstGeom prst="roundRect">
            <a:avLst>
              <a:gd name="adj" fmla="val 12106"/>
            </a:avLst>
          </a:prstGeom>
          <a:solidFill>
            <a:schemeClr val="bg1"/>
          </a:solidFill>
          <a:ln w="9525">
            <a:noFill/>
          </a:ln>
        </p:spPr>
        <p:txBody>
          <a:bodyPr wrap="square">
            <a:spAutoFit/>
          </a:bodyPr>
          <a:lstStyle/>
          <a:p>
            <a:r>
              <a:rPr lang="zh-CN" altLang="en-US" sz="2400"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计算结果需要取近似值时</a:t>
            </a:r>
            <a:r>
              <a:rPr lang="en-US" altLang="zh-CN" sz="2400"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只需要比要保留的小数位数多除出一位</a:t>
            </a:r>
            <a:r>
              <a:rPr lang="en-US" altLang="zh-CN" sz="2400"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再用“四舍五入”法省略尾数。（符合正常计算的近似值）</a:t>
            </a:r>
            <a:endParaRPr lang="zh-CN" altLang="en-US" sz="2400"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2" name="TextBox 1"/>
          <p:cNvSpPr txBox="1"/>
          <p:nvPr/>
        </p:nvSpPr>
        <p:spPr>
          <a:xfrm>
            <a:off x="1534318" y="1448896"/>
            <a:ext cx="6002655" cy="583565"/>
          </a:xfrm>
          <a:prstGeom prst="rect">
            <a:avLst/>
          </a:prstGeom>
          <a:noFill/>
          <a:ln w="9525">
            <a:noFill/>
          </a:ln>
        </p:spPr>
        <p:txBody>
          <a:bodyPr wrap="square">
            <a:spAutoFit/>
          </a:bodyPr>
          <a:lstStyle/>
          <a:p>
            <a:r>
              <a:rPr lang="zh-CN" altLang="en-US" sz="3200" dirty="0">
                <a:latin typeface="楷体" panose="02010609060101010101" pitchFamily="49" charset="-122"/>
                <a:ea typeface="楷体" panose="02010609060101010101" pitchFamily="49" charset="-122"/>
              </a:rPr>
              <a:t>你还记得求商的近似值的方法吗？</a:t>
            </a:r>
            <a:endParaRPr lang="zh-CN" altLang="en-US" sz="3200"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arn(inVertical)">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6" grpId="0" bldLvl="0" animBg="1"/>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12090" y="1212850"/>
            <a:ext cx="8739505" cy="3310890"/>
          </a:xfrm>
          <a:prstGeom prst="rect">
            <a:avLst/>
          </a:prstGeom>
        </p:spPr>
      </p:pic>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2193" y="492071"/>
            <a:ext cx="366860" cy="456339"/>
          </a:xfrm>
          <a:prstGeom prst="rect">
            <a:avLst/>
          </a:prstGeom>
        </p:spPr>
      </p:pic>
      <p:sp>
        <p:nvSpPr>
          <p:cNvPr id="12" name="文本框 14"/>
          <p:cNvSpPr txBox="1"/>
          <p:nvPr/>
        </p:nvSpPr>
        <p:spPr>
          <a:xfrm>
            <a:off x="611560" y="411510"/>
            <a:ext cx="1847212"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课堂小结</a:t>
            </a:r>
            <a:endParaRPr lang="zh-CN" altLang="en-US" sz="3200" b="1" dirty="0">
              <a:solidFill>
                <a:srgbClr val="875000"/>
              </a:solidFill>
              <a:latin typeface="幼圆" panose="02010509060101010101" pitchFamily="49" charset="-122"/>
              <a:ea typeface="幼圆" panose="02010509060101010101" pitchFamily="49" charset="-122"/>
            </a:endParaRPr>
          </a:p>
        </p:txBody>
      </p:sp>
      <p:sp>
        <p:nvSpPr>
          <p:cNvPr id="10" name="Text Box 42"/>
          <p:cNvSpPr txBox="1"/>
          <p:nvPr/>
        </p:nvSpPr>
        <p:spPr>
          <a:xfrm>
            <a:off x="2077720" y="1633855"/>
            <a:ext cx="2707005" cy="533400"/>
          </a:xfrm>
          <a:prstGeom prst="rect">
            <a:avLst/>
          </a:prstGeom>
          <a:noFill/>
          <a:ln w="28575" cap="flat" cmpd="sng">
            <a:solidFill>
              <a:schemeClr val="tx1"/>
            </a:solidFill>
            <a:prstDash val="solid"/>
            <a:miter/>
            <a:headEnd type="none" w="med" len="med"/>
            <a:tailEnd type="none" w="med" len="med"/>
          </a:ln>
        </p:spPr>
        <p:txBody>
          <a:bodyPr/>
          <a:lstStyle/>
          <a:p>
            <a:r>
              <a:rPr lang="zh-CN" altLang="en-US" sz="2800" dirty="0">
                <a:latin typeface="楷体" panose="02010609060101010101" pitchFamily="49" charset="-122"/>
                <a:ea typeface="楷体" panose="02010609060101010101" pitchFamily="49" charset="-122"/>
              </a:rPr>
              <a:t>有限小数   </a:t>
            </a:r>
            <a:r>
              <a:rPr lang="en-US" altLang="zh-CN" sz="2800">
                <a:latin typeface="楷体" panose="02010609060101010101" pitchFamily="49" charset="-122"/>
                <a:ea typeface="楷体" panose="02010609060101010101" pitchFamily="49" charset="-122"/>
              </a:rPr>
              <a:t>0.3</a:t>
            </a:r>
            <a:endParaRPr lang="en-US" altLang="zh-CN" sz="2800">
              <a:latin typeface="楷体" panose="02010609060101010101" pitchFamily="49" charset="-122"/>
              <a:ea typeface="楷体" panose="02010609060101010101" pitchFamily="49" charset="-122"/>
            </a:endParaRPr>
          </a:p>
        </p:txBody>
      </p:sp>
      <p:sp>
        <p:nvSpPr>
          <p:cNvPr id="11" name="Text Box 40"/>
          <p:cNvSpPr txBox="1"/>
          <p:nvPr/>
        </p:nvSpPr>
        <p:spPr>
          <a:xfrm>
            <a:off x="2077720" y="2938780"/>
            <a:ext cx="1666875" cy="533400"/>
          </a:xfrm>
          <a:prstGeom prst="rect">
            <a:avLst/>
          </a:prstGeom>
          <a:noFill/>
          <a:ln w="28575" cap="flat" cmpd="sng">
            <a:solidFill>
              <a:schemeClr val="tx1"/>
            </a:solidFill>
            <a:prstDash val="solid"/>
            <a:miter/>
            <a:headEnd type="none" w="med" len="med"/>
            <a:tailEnd type="none" w="med" len="med"/>
          </a:ln>
        </p:spPr>
        <p:txBody>
          <a:bodyPr/>
          <a:lstStyle/>
          <a:p>
            <a:r>
              <a:rPr lang="zh-CN" altLang="en-US" sz="2800" dirty="0">
                <a:latin typeface="楷体" panose="02010609060101010101" pitchFamily="49" charset="-122"/>
                <a:ea typeface="楷体" panose="02010609060101010101" pitchFamily="49" charset="-122"/>
              </a:rPr>
              <a:t>无限小数  </a:t>
            </a:r>
            <a:endParaRPr lang="zh-CN" altLang="en-US" sz="2800" dirty="0">
              <a:latin typeface="楷体" panose="02010609060101010101" pitchFamily="49" charset="-122"/>
              <a:ea typeface="楷体" panose="02010609060101010101" pitchFamily="49" charset="-122"/>
            </a:endParaRPr>
          </a:p>
        </p:txBody>
      </p:sp>
      <p:sp>
        <p:nvSpPr>
          <p:cNvPr id="35847" name="Text Box 38"/>
          <p:cNvSpPr txBox="1"/>
          <p:nvPr/>
        </p:nvSpPr>
        <p:spPr>
          <a:xfrm>
            <a:off x="1069975" y="2032635"/>
            <a:ext cx="575945" cy="1007745"/>
          </a:xfrm>
          <a:prstGeom prst="rect">
            <a:avLst/>
          </a:prstGeom>
          <a:noFill/>
          <a:ln w="28575" cap="flat" cmpd="sng">
            <a:solidFill>
              <a:schemeClr val="tx1"/>
            </a:solidFill>
            <a:prstDash val="solid"/>
            <a:miter/>
            <a:headEnd type="none" w="med" len="med"/>
            <a:tailEnd type="none" w="med" len="med"/>
          </a:ln>
        </p:spPr>
        <p:txBody>
          <a:bodyPr/>
          <a:lstStyle/>
          <a:p>
            <a:r>
              <a:rPr lang="zh-CN" altLang="en-US" sz="2800" dirty="0">
                <a:latin typeface="楷体" panose="02010609060101010101" pitchFamily="49" charset="-122"/>
                <a:ea typeface="楷体" panose="02010609060101010101" pitchFamily="49" charset="-122"/>
              </a:rPr>
              <a:t>小</a:t>
            </a:r>
            <a:endParaRPr lang="zh-CN" altLang="en-US" sz="2800" dirty="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数</a:t>
            </a:r>
            <a:endParaRPr lang="zh-CN" altLang="en-US" sz="2800" dirty="0">
              <a:latin typeface="楷体" panose="02010609060101010101" pitchFamily="49" charset="-122"/>
              <a:ea typeface="楷体" panose="02010609060101010101" pitchFamily="49" charset="-122"/>
            </a:endParaRPr>
          </a:p>
        </p:txBody>
      </p:sp>
      <p:grpSp>
        <p:nvGrpSpPr>
          <p:cNvPr id="15" name="Group 51"/>
          <p:cNvGrpSpPr/>
          <p:nvPr/>
        </p:nvGrpSpPr>
        <p:grpSpPr>
          <a:xfrm>
            <a:off x="3794125" y="2646680"/>
            <a:ext cx="581025" cy="1116330"/>
            <a:chOff x="2555" y="1594"/>
            <a:chExt cx="366" cy="703"/>
          </a:xfrm>
        </p:grpSpPr>
        <p:sp>
          <p:nvSpPr>
            <p:cNvPr id="35849" name="Line 36"/>
            <p:cNvSpPr/>
            <p:nvPr/>
          </p:nvSpPr>
          <p:spPr>
            <a:xfrm>
              <a:off x="2777" y="2297"/>
              <a:ext cx="144" cy="0"/>
            </a:xfrm>
            <a:prstGeom prst="line">
              <a:avLst/>
            </a:prstGeom>
            <a:ln w="28575" cap="flat" cmpd="sng">
              <a:solidFill>
                <a:schemeClr val="tx1"/>
              </a:solidFill>
              <a:prstDash val="solid"/>
              <a:headEnd type="none" w="med" len="med"/>
              <a:tailEnd type="none" w="med" len="med"/>
            </a:ln>
          </p:spPr>
        </p:sp>
        <p:sp>
          <p:nvSpPr>
            <p:cNvPr id="35850" name="Line 35"/>
            <p:cNvSpPr/>
            <p:nvPr/>
          </p:nvSpPr>
          <p:spPr>
            <a:xfrm>
              <a:off x="2555" y="1933"/>
              <a:ext cx="234" cy="0"/>
            </a:xfrm>
            <a:prstGeom prst="line">
              <a:avLst/>
            </a:prstGeom>
            <a:ln w="28575" cap="flat" cmpd="sng">
              <a:solidFill>
                <a:schemeClr val="tx1"/>
              </a:solidFill>
              <a:prstDash val="solid"/>
              <a:headEnd type="none" w="med" len="med"/>
              <a:tailEnd type="none" w="med" len="med"/>
            </a:ln>
          </p:spPr>
        </p:sp>
        <p:sp>
          <p:nvSpPr>
            <p:cNvPr id="3" name="Line 34"/>
            <p:cNvSpPr>
              <a:spLocks noChangeShapeType="1"/>
            </p:cNvSpPr>
            <p:nvPr/>
          </p:nvSpPr>
          <p:spPr bwMode="auto">
            <a:xfrm>
              <a:off x="2777" y="1594"/>
              <a:ext cx="0" cy="703"/>
            </a:xfrm>
            <a:prstGeom prst="line">
              <a:avLst/>
            </a:prstGeom>
            <a:ln w="28575">
              <a:solidFill>
                <a:schemeClr val="tx1"/>
              </a:solidFill>
            </a:ln>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endParaRPr>
            </a:p>
          </p:txBody>
        </p:sp>
        <p:sp>
          <p:nvSpPr>
            <p:cNvPr id="35852" name="Line 33"/>
            <p:cNvSpPr/>
            <p:nvPr/>
          </p:nvSpPr>
          <p:spPr>
            <a:xfrm>
              <a:off x="2777" y="1594"/>
              <a:ext cx="144" cy="0"/>
            </a:xfrm>
            <a:prstGeom prst="line">
              <a:avLst/>
            </a:prstGeom>
            <a:ln w="28575" cap="flat" cmpd="sng">
              <a:solidFill>
                <a:schemeClr val="tx1"/>
              </a:solidFill>
              <a:prstDash val="solid"/>
              <a:headEnd type="none" w="med" len="med"/>
              <a:tailEnd type="none" w="med" len="med"/>
            </a:ln>
          </p:spPr>
        </p:sp>
      </p:grpSp>
      <p:grpSp>
        <p:nvGrpSpPr>
          <p:cNvPr id="4" name="Group 50"/>
          <p:cNvGrpSpPr/>
          <p:nvPr/>
        </p:nvGrpSpPr>
        <p:grpSpPr>
          <a:xfrm>
            <a:off x="1645920" y="1832610"/>
            <a:ext cx="401955" cy="1352550"/>
            <a:chOff x="1202" y="1081"/>
            <a:chExt cx="253" cy="852"/>
          </a:xfrm>
        </p:grpSpPr>
        <p:sp>
          <p:nvSpPr>
            <p:cNvPr id="35854" name="Line 37"/>
            <p:cNvSpPr/>
            <p:nvPr/>
          </p:nvSpPr>
          <p:spPr>
            <a:xfrm>
              <a:off x="1383" y="1081"/>
              <a:ext cx="72" cy="0"/>
            </a:xfrm>
            <a:prstGeom prst="line">
              <a:avLst/>
            </a:prstGeom>
            <a:ln w="28575" cap="flat" cmpd="sng">
              <a:solidFill>
                <a:schemeClr val="tx1"/>
              </a:solidFill>
              <a:prstDash val="solid"/>
              <a:headEnd type="none" w="med" len="med"/>
              <a:tailEnd type="none" w="med" len="med"/>
            </a:ln>
          </p:spPr>
        </p:sp>
        <p:sp>
          <p:nvSpPr>
            <p:cNvPr id="35855" name="Line 32"/>
            <p:cNvSpPr/>
            <p:nvPr/>
          </p:nvSpPr>
          <p:spPr>
            <a:xfrm>
              <a:off x="1383" y="1933"/>
              <a:ext cx="72" cy="0"/>
            </a:xfrm>
            <a:prstGeom prst="line">
              <a:avLst/>
            </a:prstGeom>
            <a:ln w="28575" cap="flat" cmpd="sng">
              <a:solidFill>
                <a:schemeClr val="tx1"/>
              </a:solidFill>
              <a:prstDash val="solid"/>
              <a:headEnd type="none" w="med" len="med"/>
              <a:tailEnd type="none" w="med" len="med"/>
            </a:ln>
          </p:spPr>
        </p:sp>
        <p:sp>
          <p:nvSpPr>
            <p:cNvPr id="35856" name="Line 31"/>
            <p:cNvSpPr/>
            <p:nvPr/>
          </p:nvSpPr>
          <p:spPr>
            <a:xfrm>
              <a:off x="1383" y="1081"/>
              <a:ext cx="0" cy="852"/>
            </a:xfrm>
            <a:prstGeom prst="line">
              <a:avLst/>
            </a:prstGeom>
            <a:ln w="28575" cap="flat" cmpd="sng">
              <a:solidFill>
                <a:schemeClr val="tx1"/>
              </a:solidFill>
              <a:prstDash val="solid"/>
              <a:headEnd type="none" w="med" len="med"/>
              <a:tailEnd type="none" w="med" len="med"/>
            </a:ln>
          </p:spPr>
        </p:sp>
        <p:sp>
          <p:nvSpPr>
            <p:cNvPr id="35857" name="Line 30"/>
            <p:cNvSpPr/>
            <p:nvPr/>
          </p:nvSpPr>
          <p:spPr>
            <a:xfrm>
              <a:off x="1202" y="1518"/>
              <a:ext cx="181" cy="0"/>
            </a:xfrm>
            <a:prstGeom prst="line">
              <a:avLst/>
            </a:prstGeom>
            <a:ln w="28575" cap="flat" cmpd="sng">
              <a:solidFill>
                <a:schemeClr val="tx1"/>
              </a:solidFill>
              <a:prstDash val="solid"/>
              <a:headEnd type="none" w="med" len="med"/>
              <a:tailEnd type="none" w="med" len="med"/>
            </a:ln>
          </p:spPr>
        </p:sp>
      </p:grpSp>
      <p:grpSp>
        <p:nvGrpSpPr>
          <p:cNvPr id="5" name="Group 54"/>
          <p:cNvGrpSpPr/>
          <p:nvPr/>
        </p:nvGrpSpPr>
        <p:grpSpPr>
          <a:xfrm>
            <a:off x="4420870" y="2383155"/>
            <a:ext cx="3850005" cy="555625"/>
            <a:chOff x="2950" y="1428"/>
            <a:chExt cx="2425" cy="350"/>
          </a:xfrm>
        </p:grpSpPr>
        <p:sp>
          <p:nvSpPr>
            <p:cNvPr id="6" name="Text Box 41"/>
            <p:cNvSpPr txBox="1">
              <a:spLocks noChangeArrowheads="1"/>
            </p:cNvSpPr>
            <p:nvPr/>
          </p:nvSpPr>
          <p:spPr bwMode="auto">
            <a:xfrm>
              <a:off x="2950" y="1428"/>
              <a:ext cx="2425" cy="350"/>
            </a:xfrm>
            <a:prstGeom prst="rect">
              <a:avLst/>
            </a:prstGeom>
          </p:spPr>
          <p:style>
            <a:lnRef idx="2">
              <a:schemeClr val="dk1"/>
            </a:lnRef>
            <a:fillRef idx="1">
              <a:schemeClr val="lt1"/>
            </a:fillRef>
            <a:effectRef idx="0">
              <a:schemeClr val="dk1"/>
            </a:effectRef>
            <a:fontRef idx="minor">
              <a:schemeClr val="dk1"/>
            </a:fontRef>
          </p:style>
          <p: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ea typeface="宋体" panose="02010600030101010101" pitchFamily="2" charset="-122"/>
                  <a:cs typeface="+mn-cs"/>
                </a:defRPr>
              </a:lvl5pPr>
            </a:lstStyle>
            <a:p>
              <a:pPr lvl="0" fontAlgn="base"/>
              <a:r>
                <a:rPr lang="zh-CN" altLang="en-US" sz="2800" strike="noStrike" noProof="1">
                  <a:latin typeface="楷体" panose="02010609060101010101" pitchFamily="49" charset="-122"/>
                  <a:ea typeface="楷体" panose="02010609060101010101" pitchFamily="49" charset="-122"/>
                </a:rPr>
                <a:t>循环小数  </a:t>
              </a:r>
              <a:r>
                <a:rPr lang="en-US" altLang="zh-CN" sz="2800" strike="noStrike" noProof="1">
                  <a:latin typeface="楷体" panose="02010609060101010101" pitchFamily="49" charset="-122"/>
                  <a:ea typeface="楷体" panose="02010609060101010101" pitchFamily="49" charset="-122"/>
                </a:rPr>
                <a:t>3.2121</a:t>
              </a:r>
              <a:endParaRPr lang="en-US" altLang="zh-CN" sz="2800" strike="noStrike" noProof="1">
                <a:latin typeface="楷体" panose="02010609060101010101" pitchFamily="49" charset="-122"/>
                <a:ea typeface="楷体" panose="02010609060101010101" pitchFamily="49" charset="-122"/>
              </a:endParaRPr>
            </a:p>
          </p:txBody>
        </p:sp>
        <p:sp>
          <p:nvSpPr>
            <p:cNvPr id="35860" name="Rectangle 52"/>
            <p:cNvSpPr/>
            <p:nvPr/>
          </p:nvSpPr>
          <p:spPr>
            <a:xfrm>
              <a:off x="4734" y="1479"/>
              <a:ext cx="260" cy="234"/>
            </a:xfrm>
            <a:prstGeom prst="rect">
              <a:avLst/>
            </a:prstGeom>
            <a:noFill/>
            <a:ln w="9525">
              <a:noFill/>
            </a:ln>
          </p:spPr>
          <p:txBody>
            <a:bodyPr wrap="none" lIns="90000" tIns="46800" rIns="90000" bIns="46800">
              <a:spAutoFit/>
            </a:bodyPr>
            <a:lstStyle/>
            <a:p>
              <a:r>
                <a:rPr lang="en-US" altLang="zh-CN" dirty="0">
                  <a:latin typeface="楷体" panose="02010609060101010101" pitchFamily="49" charset="-122"/>
                  <a:ea typeface="楷体" panose="02010609060101010101" pitchFamily="49" charset="-122"/>
                </a:rPr>
                <a:t>…</a:t>
              </a:r>
              <a:endParaRPr lang="en-US" altLang="zh-CN" dirty="0">
                <a:latin typeface="楷体" panose="02010609060101010101" pitchFamily="49" charset="-122"/>
                <a:ea typeface="楷体" panose="02010609060101010101" pitchFamily="49" charset="-122"/>
              </a:endParaRPr>
            </a:p>
          </p:txBody>
        </p:sp>
      </p:grpSp>
      <p:grpSp>
        <p:nvGrpSpPr>
          <p:cNvPr id="32" name="Group 55"/>
          <p:cNvGrpSpPr/>
          <p:nvPr/>
        </p:nvGrpSpPr>
        <p:grpSpPr>
          <a:xfrm>
            <a:off x="4413250" y="3103880"/>
            <a:ext cx="3103245" cy="1162050"/>
            <a:chOff x="2945" y="1882"/>
            <a:chExt cx="1955" cy="732"/>
          </a:xfrm>
        </p:grpSpPr>
        <p:sp>
          <p:nvSpPr>
            <p:cNvPr id="33" name="Text Box 39"/>
            <p:cNvSpPr txBox="1">
              <a:spLocks noChangeArrowheads="1"/>
            </p:cNvSpPr>
            <p:nvPr/>
          </p:nvSpPr>
          <p:spPr bwMode="auto">
            <a:xfrm>
              <a:off x="2945" y="1882"/>
              <a:ext cx="1955" cy="732"/>
            </a:xfrm>
            <a:prstGeom prst="rect">
              <a:avLst/>
            </a:prstGeom>
          </p:spPr>
          <p:style>
            <a:lnRef idx="2">
              <a:schemeClr val="dk1"/>
            </a:lnRef>
            <a:fillRef idx="1">
              <a:schemeClr val="lt1"/>
            </a:fillRef>
            <a:effectRef idx="0">
              <a:schemeClr val="dk1"/>
            </a:effectRef>
            <a:fontRef idx="minor">
              <a:schemeClr val="dk1"/>
            </a:fontRef>
          </p:style>
          <p: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ea typeface="宋体" panose="02010600030101010101" pitchFamily="2" charset="-122"/>
                  <a:cs typeface="+mn-cs"/>
                </a:defRPr>
              </a:lvl5pPr>
            </a:lstStyle>
            <a:p>
              <a:pPr lvl="0" fontAlgn="base"/>
              <a:r>
                <a:rPr lang="zh-CN" altLang="en-US" sz="2800" strike="noStrike" noProof="1">
                  <a:solidFill>
                    <a:srgbClr val="000000"/>
                  </a:solidFill>
                  <a:latin typeface="楷体" panose="02010609060101010101" pitchFamily="49" charset="-122"/>
                  <a:ea typeface="楷体" panose="02010609060101010101" pitchFamily="49" charset="-122"/>
                </a:rPr>
                <a:t>无限不循环小数</a:t>
              </a:r>
              <a:endParaRPr lang="zh-CN" altLang="en-US" sz="2800" strike="noStrike" noProof="1">
                <a:solidFill>
                  <a:srgbClr val="000000"/>
                </a:solidFill>
                <a:latin typeface="楷体" panose="02010609060101010101" pitchFamily="49" charset="-122"/>
                <a:ea typeface="楷体" panose="02010609060101010101" pitchFamily="49" charset="-122"/>
              </a:endParaRPr>
            </a:p>
            <a:p>
              <a:pPr lvl="0" fontAlgn="base"/>
              <a:r>
                <a:rPr lang="en-US" altLang="zh-CN" sz="2800" strike="noStrike" noProof="1">
                  <a:solidFill>
                    <a:srgbClr val="000000"/>
                  </a:solidFill>
                  <a:latin typeface="楷体" panose="02010609060101010101" pitchFamily="49" charset="-122"/>
                  <a:ea typeface="楷体" panose="02010609060101010101" pitchFamily="49" charset="-122"/>
                </a:rPr>
                <a:t>3.1415926</a:t>
              </a:r>
              <a:endParaRPr lang="en-US" altLang="zh-CN" sz="2800" strike="noStrike" noProof="1">
                <a:solidFill>
                  <a:srgbClr val="000000"/>
                </a:solidFill>
                <a:latin typeface="楷体" panose="02010609060101010101" pitchFamily="49" charset="-122"/>
                <a:ea typeface="楷体" panose="02010609060101010101" pitchFamily="49" charset="-122"/>
              </a:endParaRPr>
            </a:p>
          </p:txBody>
        </p:sp>
        <p:sp>
          <p:nvSpPr>
            <p:cNvPr id="35863" name="Rectangle 53"/>
            <p:cNvSpPr/>
            <p:nvPr/>
          </p:nvSpPr>
          <p:spPr>
            <a:xfrm>
              <a:off x="3998" y="2185"/>
              <a:ext cx="260" cy="234"/>
            </a:xfrm>
            <a:prstGeom prst="rect">
              <a:avLst/>
            </a:prstGeom>
            <a:noFill/>
            <a:ln w="9525">
              <a:noFill/>
            </a:ln>
          </p:spPr>
          <p:txBody>
            <a:bodyPr wrap="none" lIns="90000" tIns="46800" rIns="90000" bIns="46800">
              <a:spAutoFit/>
            </a:bodyPr>
            <a:lstStyle/>
            <a:p>
              <a:r>
                <a:rPr lang="en-US" altLang="zh-CN" dirty="0">
                  <a:latin typeface="楷体" panose="02010609060101010101" pitchFamily="49" charset="-122"/>
                  <a:ea typeface="楷体" panose="02010609060101010101" pitchFamily="49" charset="-122"/>
                </a:rPr>
                <a:t>…</a:t>
              </a:r>
              <a:endParaRPr lang="en-US" altLang="zh-CN" dirty="0">
                <a:latin typeface="楷体" panose="02010609060101010101" pitchFamily="49" charset="-122"/>
                <a:ea typeface="楷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847"/>
                                        </p:tgtEl>
                                        <p:attrNameLst>
                                          <p:attrName>style.visibility</p:attrName>
                                        </p:attrNameLst>
                                      </p:cBhvr>
                                      <p:to>
                                        <p:strVal val="visible"/>
                                      </p:to>
                                    </p:set>
                                    <p:animEffect transition="in" filter="blinds(horizontal)">
                                      <p:cBhvr>
                                        <p:cTn id="7" dur="500"/>
                                        <p:tgtEl>
                                          <p:spTgt spid="3584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linds(horizontal)">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linds(horizontal)">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blinds(horizontal)">
                                      <p:cBhvr>
                                        <p:cTn id="3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35847"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4370" name="Rectangle 8"/>
          <p:cNvSpPr/>
          <p:nvPr/>
        </p:nvSpPr>
        <p:spPr>
          <a:xfrm>
            <a:off x="685800" y="419249"/>
            <a:ext cx="7918648" cy="1938992"/>
          </a:xfrm>
          <a:prstGeom prst="rect">
            <a:avLst/>
          </a:prstGeom>
          <a:noFill/>
          <a:ln w="9525">
            <a:noFill/>
          </a:ln>
        </p:spPr>
        <p:txBody>
          <a:bodyPr wrap="square" anchor="ctr">
            <a:spAutoFit/>
          </a:bodyPr>
          <a:lstStyle/>
          <a:p>
            <a:pPr>
              <a:lnSpc>
                <a:spcPct val="125000"/>
              </a:lnSpc>
              <a:buFont typeface="Arial" panose="020B0604020202020204" pitchFamily="34" charset="0"/>
              <a:buNone/>
            </a:pPr>
            <a:r>
              <a:rPr lang="zh-CN" altLang="en-US" sz="3200" b="1" dirty="0">
                <a:latin typeface="楷体" panose="02010609060101010101" pitchFamily="49" charset="-122"/>
                <a:ea typeface="楷体" panose="02010609060101010101" pitchFamily="49" charset="-122"/>
                <a:cs typeface="楷体" panose="02010609060101010101" pitchFamily="49" charset="-122"/>
              </a:rPr>
              <a:t>    在我们平时接触到的一些自然现象或生活中哪些现象是按照一定顺序依次不断进行着的？ </a:t>
            </a:r>
            <a:endParaRPr lang="zh-CN" altLang="en-US" sz="3200" b="1" dirty="0">
              <a:latin typeface="楷体" panose="02010609060101010101" pitchFamily="49" charset="-122"/>
              <a:ea typeface="楷体" panose="02010609060101010101" pitchFamily="49" charset="-122"/>
              <a:cs typeface="楷体" panose="02010609060101010101" pitchFamily="49" charset="-122"/>
            </a:endParaRPr>
          </a:p>
        </p:txBody>
      </p:sp>
      <p:sp>
        <p:nvSpPr>
          <p:cNvPr id="825353" name="Text Box 9"/>
          <p:cNvSpPr txBox="1"/>
          <p:nvPr/>
        </p:nvSpPr>
        <p:spPr>
          <a:xfrm>
            <a:off x="1387475" y="2519363"/>
            <a:ext cx="5724525" cy="2404745"/>
          </a:xfrm>
          <a:prstGeom prst="rect">
            <a:avLst/>
          </a:prstGeom>
          <a:noFill/>
          <a:ln w="9525">
            <a:noFill/>
          </a:ln>
        </p:spPr>
        <p:txBody>
          <a:bodyPr>
            <a:spAutoFit/>
          </a:bodyPr>
          <a:lstStyle/>
          <a:p>
            <a:pPr>
              <a:lnSpc>
                <a:spcPct val="80000"/>
              </a:lnSpc>
              <a:spcBef>
                <a:spcPct val="50000"/>
              </a:spcBef>
              <a:buFont typeface="Arial" panose="020B0604020202020204" pitchFamily="34" charset="0"/>
              <a:buNone/>
            </a:pPr>
            <a:r>
              <a:rPr lang="zh-CN" altLang="en-US" sz="3200" b="1" dirty="0">
                <a:solidFill>
                  <a:srgbClr val="0000DC"/>
                </a:solidFill>
                <a:latin typeface="楷体" panose="02010609060101010101" pitchFamily="49" charset="-122"/>
                <a:ea typeface="楷体" panose="02010609060101010101" pitchFamily="49" charset="-122"/>
                <a:cs typeface="楷体" panose="02010609060101010101" pitchFamily="49" charset="-122"/>
              </a:rPr>
              <a:t>四季的排列顺序，</a:t>
            </a:r>
            <a:endParaRPr lang="zh-CN" altLang="en-US" sz="3200" b="1" dirty="0">
              <a:solidFill>
                <a:srgbClr val="0000DC"/>
              </a:solidFill>
              <a:latin typeface="楷体" panose="02010609060101010101" pitchFamily="49" charset="-122"/>
              <a:ea typeface="楷体" panose="02010609060101010101" pitchFamily="49" charset="-122"/>
              <a:cs typeface="楷体" panose="02010609060101010101" pitchFamily="49" charset="-122"/>
            </a:endParaRPr>
          </a:p>
          <a:p>
            <a:pPr>
              <a:lnSpc>
                <a:spcPct val="80000"/>
              </a:lnSpc>
              <a:spcBef>
                <a:spcPct val="50000"/>
              </a:spcBef>
              <a:buFont typeface="Arial" panose="020B0604020202020204" pitchFamily="34" charset="0"/>
              <a:buNone/>
            </a:pPr>
            <a:r>
              <a:rPr lang="zh-CN" altLang="en-US" sz="3200" b="1" dirty="0">
                <a:solidFill>
                  <a:srgbClr val="0000DC"/>
                </a:solidFill>
                <a:latin typeface="楷体" panose="02010609060101010101" pitchFamily="49" charset="-122"/>
                <a:ea typeface="楷体" panose="02010609060101010101" pitchFamily="49" charset="-122"/>
                <a:cs typeface="楷体" panose="02010609060101010101" pitchFamily="49" charset="-122"/>
              </a:rPr>
              <a:t>一个星期的</a:t>
            </a:r>
            <a:r>
              <a:rPr lang="en-US" altLang="zh-CN" sz="3200" b="1" dirty="0">
                <a:solidFill>
                  <a:srgbClr val="0000DC"/>
                </a:solidFill>
                <a:latin typeface="楷体" panose="02010609060101010101" pitchFamily="49" charset="-122"/>
                <a:ea typeface="楷体" panose="02010609060101010101" pitchFamily="49" charset="-122"/>
                <a:cs typeface="楷体" panose="02010609060101010101" pitchFamily="49" charset="-122"/>
              </a:rPr>
              <a:t>7</a:t>
            </a:r>
            <a:r>
              <a:rPr lang="zh-CN" altLang="en-US" sz="3200" b="1" dirty="0">
                <a:solidFill>
                  <a:srgbClr val="0000DC"/>
                </a:solidFill>
                <a:latin typeface="楷体" panose="02010609060101010101" pitchFamily="49" charset="-122"/>
                <a:ea typeface="楷体" panose="02010609060101010101" pitchFamily="49" charset="-122"/>
                <a:cs typeface="楷体" panose="02010609060101010101" pitchFamily="49" charset="-122"/>
              </a:rPr>
              <a:t>天的排列顺序，</a:t>
            </a:r>
            <a:endParaRPr lang="zh-CN" altLang="en-US" sz="3200" b="1" dirty="0">
              <a:solidFill>
                <a:srgbClr val="0000DC"/>
              </a:solidFill>
              <a:latin typeface="楷体" panose="02010609060101010101" pitchFamily="49" charset="-122"/>
              <a:ea typeface="楷体" panose="02010609060101010101" pitchFamily="49" charset="-122"/>
              <a:cs typeface="楷体" panose="02010609060101010101" pitchFamily="49" charset="-122"/>
            </a:endParaRPr>
          </a:p>
          <a:p>
            <a:pPr>
              <a:lnSpc>
                <a:spcPct val="80000"/>
              </a:lnSpc>
              <a:spcBef>
                <a:spcPct val="50000"/>
              </a:spcBef>
              <a:buFont typeface="Arial" panose="020B0604020202020204" pitchFamily="34" charset="0"/>
              <a:buNone/>
            </a:pPr>
            <a:r>
              <a:rPr lang="zh-CN" altLang="en-US" sz="3200" b="1" dirty="0">
                <a:solidFill>
                  <a:srgbClr val="0000DC"/>
                </a:solidFill>
                <a:latin typeface="楷体" panose="02010609060101010101" pitchFamily="49" charset="-122"/>
                <a:ea typeface="楷体" panose="02010609060101010101" pitchFamily="49" charset="-122"/>
                <a:cs typeface="楷体" panose="02010609060101010101" pitchFamily="49" charset="-122"/>
              </a:rPr>
              <a:t>一年</a:t>
            </a:r>
            <a:r>
              <a:rPr lang="en-US" altLang="zh-CN" sz="3200" b="1" dirty="0">
                <a:solidFill>
                  <a:srgbClr val="0000DC"/>
                </a:solidFill>
                <a:latin typeface="楷体" panose="02010609060101010101" pitchFamily="49" charset="-122"/>
                <a:ea typeface="楷体" panose="02010609060101010101" pitchFamily="49" charset="-122"/>
                <a:cs typeface="楷体" panose="02010609060101010101" pitchFamily="49" charset="-122"/>
              </a:rPr>
              <a:t>12</a:t>
            </a:r>
            <a:r>
              <a:rPr lang="zh-CN" altLang="en-US" sz="3200" b="1" dirty="0">
                <a:solidFill>
                  <a:srgbClr val="0000DC"/>
                </a:solidFill>
                <a:latin typeface="楷体" panose="02010609060101010101" pitchFamily="49" charset="-122"/>
                <a:ea typeface="楷体" panose="02010609060101010101" pitchFamily="49" charset="-122"/>
                <a:cs typeface="楷体" panose="02010609060101010101" pitchFamily="49" charset="-122"/>
              </a:rPr>
              <a:t>个月的排序，</a:t>
            </a:r>
            <a:endParaRPr lang="zh-CN" altLang="en-US" sz="3200" b="1" dirty="0">
              <a:solidFill>
                <a:srgbClr val="0000DC"/>
              </a:solidFill>
              <a:latin typeface="楷体" panose="02010609060101010101" pitchFamily="49" charset="-122"/>
              <a:ea typeface="楷体" panose="02010609060101010101" pitchFamily="49" charset="-122"/>
              <a:cs typeface="楷体" panose="02010609060101010101" pitchFamily="49" charset="-122"/>
            </a:endParaRPr>
          </a:p>
          <a:p>
            <a:pPr>
              <a:lnSpc>
                <a:spcPct val="80000"/>
              </a:lnSpc>
              <a:spcBef>
                <a:spcPct val="50000"/>
              </a:spcBef>
              <a:buFont typeface="Arial" panose="020B0604020202020204" pitchFamily="34" charset="0"/>
              <a:buNone/>
            </a:pPr>
            <a:r>
              <a:rPr lang="zh-CN" altLang="en-US" sz="3200" b="1" dirty="0">
                <a:solidFill>
                  <a:srgbClr val="0000DC"/>
                </a:solidFill>
                <a:latin typeface="楷体" panose="02010609060101010101" pitchFamily="49" charset="-122"/>
                <a:ea typeface="楷体" panose="02010609060101010101" pitchFamily="49" charset="-122"/>
                <a:cs typeface="楷体" panose="02010609060101010101" pitchFamily="49" charset="-122"/>
              </a:rPr>
              <a:t>        </a:t>
            </a:r>
            <a:r>
              <a:rPr lang="en-US" altLang="zh-CN" sz="3200" b="1" dirty="0">
                <a:solidFill>
                  <a:srgbClr val="0000DC"/>
                </a:solidFill>
                <a:latin typeface="楷体" panose="02010609060101010101" pitchFamily="49" charset="-122"/>
                <a:ea typeface="楷体" panose="02010609060101010101" pitchFamily="49" charset="-122"/>
                <a:cs typeface="楷体" panose="02010609060101010101" pitchFamily="49" charset="-122"/>
              </a:rPr>
              <a:t>……</a:t>
            </a:r>
            <a:endParaRPr lang="en-US" altLang="zh-CN" sz="3200" b="1" dirty="0">
              <a:solidFill>
                <a:srgbClr val="0000DC"/>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25353"/>
                                        </p:tgtEl>
                                        <p:attrNameLst>
                                          <p:attrName>style.visibility</p:attrName>
                                        </p:attrNameLst>
                                      </p:cBhvr>
                                      <p:to>
                                        <p:strVal val="visible"/>
                                      </p:to>
                                    </p:set>
                                    <p:animEffect transition="in" filter="wipe(up)">
                                      <p:cBhvr>
                                        <p:cTn id="7" dur="2000"/>
                                        <p:tgtEl>
                                          <p:spTgt spid="8253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5353"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26376" name="Rectangle 8"/>
          <p:cNvSpPr/>
          <p:nvPr/>
        </p:nvSpPr>
        <p:spPr>
          <a:xfrm>
            <a:off x="608965" y="2817009"/>
            <a:ext cx="7740968" cy="1938992"/>
          </a:xfrm>
          <a:prstGeom prst="rect">
            <a:avLst/>
          </a:prstGeom>
          <a:noFill/>
          <a:ln w="9525">
            <a:noFill/>
          </a:ln>
        </p:spPr>
        <p:txBody>
          <a:bodyPr wrap="square" anchor="ctr">
            <a:spAutoFit/>
          </a:bodyPr>
          <a:lstStyle/>
          <a:p>
            <a:pPr>
              <a:lnSpc>
                <a:spcPct val="125000"/>
              </a:lnSpc>
              <a:buFont typeface="Arial" panose="020B0604020202020204" pitchFamily="34" charset="0"/>
              <a:buNone/>
            </a:pPr>
            <a:r>
              <a:rPr lang="en-US" altLang="zh-CN" sz="3200" b="1" dirty="0">
                <a:latin typeface="楷体" panose="02010609060101010101" pitchFamily="49" charset="-122"/>
                <a:ea typeface="楷体" panose="02010609060101010101" pitchFamily="49" charset="-122"/>
                <a:cs typeface="楷体" panose="02010609060101010101" pitchFamily="49" charset="-122"/>
              </a:rPr>
              <a:t>     </a:t>
            </a:r>
            <a:r>
              <a:rPr lang="zh-CN" altLang="en-US" sz="3200" b="1" dirty="0">
                <a:latin typeface="楷体" panose="02010609060101010101" pitchFamily="49" charset="-122"/>
                <a:ea typeface="楷体" panose="02010609060101010101" pitchFamily="49" charset="-122"/>
                <a:cs typeface="楷体" panose="02010609060101010101" pitchFamily="49" charset="-122"/>
              </a:rPr>
              <a:t>我们所说的这么多现象有什么共同点？</a:t>
            </a:r>
            <a:endParaRPr lang="zh-CN" altLang="en-US" sz="3200" b="1" dirty="0">
              <a:latin typeface="楷体" panose="02010609060101010101" pitchFamily="49" charset="-122"/>
              <a:ea typeface="楷体" panose="02010609060101010101" pitchFamily="49" charset="-122"/>
              <a:cs typeface="楷体" panose="02010609060101010101" pitchFamily="49" charset="-122"/>
            </a:endParaRPr>
          </a:p>
          <a:p>
            <a:pPr>
              <a:lnSpc>
                <a:spcPct val="125000"/>
              </a:lnSpc>
              <a:buFont typeface="Arial" panose="020B0604020202020204" pitchFamily="34" charset="0"/>
              <a:buNone/>
            </a:pPr>
            <a:r>
              <a:rPr lang="zh-CN" altLang="en-US" sz="3200" b="1" dirty="0">
                <a:latin typeface="楷体" panose="02010609060101010101" pitchFamily="49" charset="-122"/>
                <a:ea typeface="楷体" panose="02010609060101010101" pitchFamily="49" charset="-122"/>
                <a:cs typeface="楷体" panose="02010609060101010101" pitchFamily="49" charset="-122"/>
              </a:rPr>
              <a:t>     像这样“</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依次不断重复出现</a:t>
            </a:r>
            <a:r>
              <a:rPr lang="zh-CN" altLang="en-US" sz="3200" b="1" dirty="0">
                <a:latin typeface="楷体" panose="02010609060101010101" pitchFamily="49" charset="-122"/>
                <a:ea typeface="楷体" panose="02010609060101010101" pitchFamily="49" charset="-122"/>
                <a:cs typeface="楷体" panose="02010609060101010101" pitchFamily="49" charset="-122"/>
              </a:rPr>
              <a:t>”的现象叫做“</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循环</a:t>
            </a:r>
            <a:r>
              <a:rPr lang="zh-CN" altLang="en-US" sz="3200" b="1" dirty="0">
                <a:latin typeface="楷体" panose="02010609060101010101" pitchFamily="49" charset="-122"/>
                <a:ea typeface="楷体" panose="02010609060101010101" pitchFamily="49" charset="-122"/>
                <a:cs typeface="楷体" panose="02010609060101010101" pitchFamily="49" charset="-122"/>
              </a:rPr>
              <a:t>”。 </a:t>
            </a:r>
            <a:r>
              <a:rPr lang="zh-CN" altLang="en-US" sz="3200" b="1" dirty="0">
                <a:latin typeface="微软雅黑" panose="020B0503020204020204" charset="-122"/>
                <a:ea typeface="微软雅黑" panose="020B0503020204020204" charset="-122"/>
              </a:rPr>
              <a:t>  </a:t>
            </a:r>
            <a:endParaRPr lang="zh-CN" altLang="en-US" sz="3200" b="1" dirty="0">
              <a:latin typeface="微软雅黑" panose="020B0503020204020204" charset="-122"/>
              <a:ea typeface="微软雅黑" panose="020B0503020204020204" charset="-122"/>
            </a:endParaRPr>
          </a:p>
        </p:txBody>
      </p:sp>
      <p:sp>
        <p:nvSpPr>
          <p:cNvPr id="315395" name="Text Box 23"/>
          <p:cNvSpPr txBox="1"/>
          <p:nvPr/>
        </p:nvSpPr>
        <p:spPr>
          <a:xfrm>
            <a:off x="865505" y="473710"/>
            <a:ext cx="5724525" cy="2404745"/>
          </a:xfrm>
          <a:prstGeom prst="rect">
            <a:avLst/>
          </a:prstGeom>
          <a:noFill/>
          <a:ln w="9525">
            <a:noFill/>
          </a:ln>
        </p:spPr>
        <p:txBody>
          <a:bodyPr>
            <a:spAutoFit/>
          </a:bodyPr>
          <a:lstStyle/>
          <a:p>
            <a:pPr>
              <a:lnSpc>
                <a:spcPct val="80000"/>
              </a:lnSpc>
              <a:spcBef>
                <a:spcPct val="50000"/>
              </a:spcBef>
              <a:buFont typeface="Arial" panose="020B0604020202020204" pitchFamily="34" charset="0"/>
              <a:buNone/>
            </a:pPr>
            <a:r>
              <a:rPr lang="zh-CN" altLang="en-US" sz="3200" b="1" dirty="0">
                <a:solidFill>
                  <a:srgbClr val="0000DC"/>
                </a:solidFill>
                <a:latin typeface="楷体" panose="02010609060101010101" pitchFamily="49" charset="-122"/>
                <a:ea typeface="楷体" panose="02010609060101010101" pitchFamily="49" charset="-122"/>
                <a:cs typeface="楷体" panose="02010609060101010101" pitchFamily="49" charset="-122"/>
              </a:rPr>
              <a:t>四季的排列顺序，</a:t>
            </a:r>
            <a:endParaRPr lang="zh-CN" altLang="en-US" sz="3200" b="1" dirty="0">
              <a:solidFill>
                <a:srgbClr val="0000DC"/>
              </a:solidFill>
              <a:latin typeface="楷体" panose="02010609060101010101" pitchFamily="49" charset="-122"/>
              <a:ea typeface="楷体" panose="02010609060101010101" pitchFamily="49" charset="-122"/>
              <a:cs typeface="楷体" panose="02010609060101010101" pitchFamily="49" charset="-122"/>
            </a:endParaRPr>
          </a:p>
          <a:p>
            <a:pPr>
              <a:lnSpc>
                <a:spcPct val="80000"/>
              </a:lnSpc>
              <a:spcBef>
                <a:spcPct val="50000"/>
              </a:spcBef>
              <a:buFont typeface="Arial" panose="020B0604020202020204" pitchFamily="34" charset="0"/>
              <a:buNone/>
            </a:pPr>
            <a:r>
              <a:rPr lang="zh-CN" altLang="en-US" sz="3200" b="1" dirty="0">
                <a:solidFill>
                  <a:srgbClr val="0000DC"/>
                </a:solidFill>
                <a:latin typeface="楷体" panose="02010609060101010101" pitchFamily="49" charset="-122"/>
                <a:ea typeface="楷体" panose="02010609060101010101" pitchFamily="49" charset="-122"/>
                <a:cs typeface="楷体" panose="02010609060101010101" pitchFamily="49" charset="-122"/>
              </a:rPr>
              <a:t>一个星期的</a:t>
            </a:r>
            <a:r>
              <a:rPr lang="en-US" altLang="zh-CN" sz="3200" b="1" dirty="0">
                <a:solidFill>
                  <a:srgbClr val="0000DC"/>
                </a:solidFill>
                <a:latin typeface="楷体" panose="02010609060101010101" pitchFamily="49" charset="-122"/>
                <a:ea typeface="楷体" panose="02010609060101010101" pitchFamily="49" charset="-122"/>
                <a:cs typeface="楷体" panose="02010609060101010101" pitchFamily="49" charset="-122"/>
              </a:rPr>
              <a:t>7</a:t>
            </a:r>
            <a:r>
              <a:rPr lang="zh-CN" altLang="en-US" sz="3200" b="1" dirty="0">
                <a:solidFill>
                  <a:srgbClr val="0000DC"/>
                </a:solidFill>
                <a:latin typeface="楷体" panose="02010609060101010101" pitchFamily="49" charset="-122"/>
                <a:ea typeface="楷体" panose="02010609060101010101" pitchFamily="49" charset="-122"/>
                <a:cs typeface="楷体" panose="02010609060101010101" pitchFamily="49" charset="-122"/>
              </a:rPr>
              <a:t>天的排列顺序，</a:t>
            </a:r>
            <a:endParaRPr lang="zh-CN" altLang="en-US" sz="3200" b="1" dirty="0">
              <a:solidFill>
                <a:srgbClr val="0000DC"/>
              </a:solidFill>
              <a:latin typeface="楷体" panose="02010609060101010101" pitchFamily="49" charset="-122"/>
              <a:ea typeface="楷体" panose="02010609060101010101" pitchFamily="49" charset="-122"/>
              <a:cs typeface="楷体" panose="02010609060101010101" pitchFamily="49" charset="-122"/>
            </a:endParaRPr>
          </a:p>
          <a:p>
            <a:pPr>
              <a:lnSpc>
                <a:spcPct val="80000"/>
              </a:lnSpc>
              <a:spcBef>
                <a:spcPct val="50000"/>
              </a:spcBef>
              <a:buFont typeface="Arial" panose="020B0604020202020204" pitchFamily="34" charset="0"/>
              <a:buNone/>
            </a:pPr>
            <a:r>
              <a:rPr lang="zh-CN" altLang="en-US" sz="3200" b="1" dirty="0">
                <a:solidFill>
                  <a:srgbClr val="0000DC"/>
                </a:solidFill>
                <a:latin typeface="楷体" panose="02010609060101010101" pitchFamily="49" charset="-122"/>
                <a:ea typeface="楷体" panose="02010609060101010101" pitchFamily="49" charset="-122"/>
                <a:cs typeface="楷体" panose="02010609060101010101" pitchFamily="49" charset="-122"/>
              </a:rPr>
              <a:t>一年</a:t>
            </a:r>
            <a:r>
              <a:rPr lang="en-US" altLang="zh-CN" sz="3200" b="1" dirty="0">
                <a:solidFill>
                  <a:srgbClr val="0000DC"/>
                </a:solidFill>
                <a:latin typeface="楷体" panose="02010609060101010101" pitchFamily="49" charset="-122"/>
                <a:ea typeface="楷体" panose="02010609060101010101" pitchFamily="49" charset="-122"/>
                <a:cs typeface="楷体" panose="02010609060101010101" pitchFamily="49" charset="-122"/>
              </a:rPr>
              <a:t>12</a:t>
            </a:r>
            <a:r>
              <a:rPr lang="zh-CN" altLang="en-US" sz="3200" b="1" dirty="0">
                <a:solidFill>
                  <a:srgbClr val="0000DC"/>
                </a:solidFill>
                <a:latin typeface="楷体" panose="02010609060101010101" pitchFamily="49" charset="-122"/>
                <a:ea typeface="楷体" panose="02010609060101010101" pitchFamily="49" charset="-122"/>
                <a:cs typeface="楷体" panose="02010609060101010101" pitchFamily="49" charset="-122"/>
              </a:rPr>
              <a:t>个月的排序，</a:t>
            </a:r>
            <a:endParaRPr lang="zh-CN" altLang="en-US" sz="3200" b="1" dirty="0">
              <a:solidFill>
                <a:srgbClr val="0000DC"/>
              </a:solidFill>
              <a:latin typeface="楷体" panose="02010609060101010101" pitchFamily="49" charset="-122"/>
              <a:ea typeface="楷体" panose="02010609060101010101" pitchFamily="49" charset="-122"/>
              <a:cs typeface="楷体" panose="02010609060101010101" pitchFamily="49" charset="-122"/>
            </a:endParaRPr>
          </a:p>
          <a:p>
            <a:pPr>
              <a:lnSpc>
                <a:spcPct val="80000"/>
              </a:lnSpc>
              <a:spcBef>
                <a:spcPct val="50000"/>
              </a:spcBef>
              <a:buFont typeface="Arial" panose="020B0604020202020204" pitchFamily="34" charset="0"/>
              <a:buNone/>
            </a:pPr>
            <a:r>
              <a:rPr lang="zh-CN" altLang="en-US" sz="3200" b="1" dirty="0">
                <a:solidFill>
                  <a:srgbClr val="0000DC"/>
                </a:solidFill>
                <a:latin typeface="楷体" panose="02010609060101010101" pitchFamily="49" charset="-122"/>
                <a:ea typeface="楷体" panose="02010609060101010101" pitchFamily="49" charset="-122"/>
                <a:cs typeface="楷体" panose="02010609060101010101" pitchFamily="49" charset="-122"/>
              </a:rPr>
              <a:t>        </a:t>
            </a:r>
            <a:r>
              <a:rPr lang="en-US" altLang="zh-CN" sz="3200" b="1" dirty="0">
                <a:solidFill>
                  <a:srgbClr val="0000DC"/>
                </a:solidFill>
                <a:latin typeface="楷体" panose="02010609060101010101" pitchFamily="49" charset="-122"/>
                <a:ea typeface="楷体" panose="02010609060101010101" pitchFamily="49" charset="-122"/>
                <a:cs typeface="楷体" panose="02010609060101010101" pitchFamily="49" charset="-122"/>
              </a:rPr>
              <a:t>……</a:t>
            </a:r>
            <a:endParaRPr lang="en-US" altLang="zh-CN" sz="3200" b="1" dirty="0">
              <a:solidFill>
                <a:srgbClr val="0000DC"/>
              </a:solidFill>
              <a:latin typeface="楷体" panose="02010609060101010101" pitchFamily="49" charset="-122"/>
              <a:ea typeface="楷体" panose="02010609060101010101" pitchFamily="49" charset="-122"/>
              <a:cs typeface="楷体" panose="02010609060101010101" pitchFamily="49" charset="-122"/>
            </a:endParaRPr>
          </a:p>
        </p:txBody>
      </p:sp>
      <p:sp>
        <p:nvSpPr>
          <p:cNvPr id="4" name="云形 1"/>
          <p:cNvSpPr/>
          <p:nvPr/>
        </p:nvSpPr>
        <p:spPr>
          <a:xfrm>
            <a:off x="4246245" y="42228"/>
            <a:ext cx="4103688" cy="2154237"/>
          </a:xfrm>
          <a:custGeom>
            <a:avLst/>
            <a:gdLst>
              <a:gd name="txL" fmla="*/ 0 w 43200"/>
              <a:gd name="txT" fmla="*/ 0 h 43200"/>
              <a:gd name="txR" fmla="*/ 43200 w 43200"/>
              <a:gd name="txB" fmla="*/ 43200 h 43200"/>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43200" h="43200">
                <a:moveTo>
                  <a:pt x="3900" y="14370"/>
                </a:moveTo>
                <a:cubicBezTo>
                  <a:pt x="3629" y="11657"/>
                  <a:pt x="4261" y="8921"/>
                  <a:pt x="5623" y="6907"/>
                </a:cubicBezTo>
                <a:cubicBezTo>
                  <a:pt x="7775" y="3726"/>
                  <a:pt x="11264" y="3017"/>
                  <a:pt x="14005" y="5202"/>
                </a:cubicBezTo>
                <a:cubicBezTo>
                  <a:pt x="15678" y="909"/>
                  <a:pt x="19914" y="22"/>
                  <a:pt x="22456" y="3432"/>
                </a:cubicBezTo>
                <a:cubicBezTo>
                  <a:pt x="23097" y="1683"/>
                  <a:pt x="24328" y="474"/>
                  <a:pt x="25749" y="200"/>
                </a:cubicBezTo>
                <a:cubicBezTo>
                  <a:pt x="27313" y="-102"/>
                  <a:pt x="28875" y="770"/>
                  <a:pt x="29833" y="2481"/>
                </a:cubicBezTo>
                <a:cubicBezTo>
                  <a:pt x="31215" y="267"/>
                  <a:pt x="33501" y="-460"/>
                  <a:pt x="35463" y="690"/>
                </a:cubicBezTo>
                <a:cubicBezTo>
                  <a:pt x="36958" y="1566"/>
                  <a:pt x="38030" y="3400"/>
                  <a:pt x="38318" y="5576"/>
                </a:cubicBezTo>
                <a:cubicBezTo>
                  <a:pt x="40046" y="6218"/>
                  <a:pt x="41422" y="7998"/>
                  <a:pt x="41982" y="10318"/>
                </a:cubicBezTo>
                <a:cubicBezTo>
                  <a:pt x="42389" y="12002"/>
                  <a:pt x="42331" y="13831"/>
                  <a:pt x="41818" y="15460"/>
                </a:cubicBezTo>
                <a:cubicBezTo>
                  <a:pt x="43079" y="17694"/>
                  <a:pt x="43520" y="20590"/>
                  <a:pt x="43016" y="23322"/>
                </a:cubicBezTo>
                <a:cubicBezTo>
                  <a:pt x="42346" y="26954"/>
                  <a:pt x="40128" y="29674"/>
                  <a:pt x="37404" y="30204"/>
                </a:cubicBezTo>
                <a:cubicBezTo>
                  <a:pt x="37391" y="32471"/>
                  <a:pt x="36658" y="34621"/>
                  <a:pt x="35395" y="36101"/>
                </a:cubicBezTo>
                <a:cubicBezTo>
                  <a:pt x="33476" y="38350"/>
                  <a:pt x="30704" y="38639"/>
                  <a:pt x="28555" y="36815"/>
                </a:cubicBezTo>
                <a:cubicBezTo>
                  <a:pt x="27860" y="39948"/>
                  <a:pt x="25999" y="42343"/>
                  <a:pt x="23667" y="43106"/>
                </a:cubicBezTo>
                <a:cubicBezTo>
                  <a:pt x="20919" y="44005"/>
                  <a:pt x="18051" y="42473"/>
                  <a:pt x="16480" y="39266"/>
                </a:cubicBezTo>
                <a:cubicBezTo>
                  <a:pt x="12772" y="42310"/>
                  <a:pt x="7956" y="40599"/>
                  <a:pt x="5804" y="35472"/>
                </a:cubicBezTo>
                <a:cubicBezTo>
                  <a:pt x="3690" y="35809"/>
                  <a:pt x="1705" y="34024"/>
                  <a:pt x="1110" y="31250"/>
                </a:cubicBezTo>
                <a:cubicBezTo>
                  <a:pt x="679" y="29243"/>
                  <a:pt x="1060" y="27077"/>
                  <a:pt x="2113" y="25551"/>
                </a:cubicBezTo>
                <a:cubicBezTo>
                  <a:pt x="619" y="24354"/>
                  <a:pt x="-213" y="22057"/>
                  <a:pt x="-5" y="19704"/>
                </a:cubicBezTo>
                <a:cubicBezTo>
                  <a:pt x="239" y="16949"/>
                  <a:pt x="1845" y="14791"/>
                  <a:pt x="3863" y="14507"/>
                </a:cubicBezTo>
                <a:cubicBezTo>
                  <a:pt x="3875" y="14461"/>
                  <a:pt x="3888" y="14416"/>
                  <a:pt x="3900" y="14370"/>
                </a:cubicBezTo>
                <a:close/>
              </a:path>
              <a:path w="43200" h="43200" fill="none">
                <a:moveTo>
                  <a:pt x="4693" y="26177"/>
                </a:moveTo>
                <a:cubicBezTo>
                  <a:pt x="3809" y="26271"/>
                  <a:pt x="2925" y="25993"/>
                  <a:pt x="2160" y="25380"/>
                </a:cubicBezTo>
                <a:moveTo>
                  <a:pt x="6928" y="34899"/>
                </a:moveTo>
                <a:cubicBezTo>
                  <a:pt x="6573" y="35092"/>
                  <a:pt x="6200" y="35220"/>
                  <a:pt x="5820" y="35280"/>
                </a:cubicBezTo>
                <a:moveTo>
                  <a:pt x="16478" y="39090"/>
                </a:moveTo>
                <a:cubicBezTo>
                  <a:pt x="16211" y="38544"/>
                  <a:pt x="15987" y="37961"/>
                  <a:pt x="15810" y="37350"/>
                </a:cubicBezTo>
                <a:moveTo>
                  <a:pt x="28827" y="34751"/>
                </a:moveTo>
                <a:cubicBezTo>
                  <a:pt x="28788" y="35398"/>
                  <a:pt x="28698" y="36038"/>
                  <a:pt x="28560" y="36660"/>
                </a:cubicBezTo>
                <a:moveTo>
                  <a:pt x="34129" y="22954"/>
                </a:moveTo>
                <a:cubicBezTo>
                  <a:pt x="36133" y="24282"/>
                  <a:pt x="37398" y="27058"/>
                  <a:pt x="37380" y="30090"/>
                </a:cubicBezTo>
                <a:moveTo>
                  <a:pt x="41798" y="15354"/>
                </a:moveTo>
                <a:cubicBezTo>
                  <a:pt x="41473" y="16386"/>
                  <a:pt x="40978" y="17302"/>
                  <a:pt x="40350" y="18030"/>
                </a:cubicBezTo>
                <a:moveTo>
                  <a:pt x="38324" y="5426"/>
                </a:moveTo>
                <a:cubicBezTo>
                  <a:pt x="38379" y="5843"/>
                  <a:pt x="38405" y="6266"/>
                  <a:pt x="38400" y="6690"/>
                </a:cubicBezTo>
                <a:moveTo>
                  <a:pt x="29078" y="3952"/>
                </a:moveTo>
                <a:cubicBezTo>
                  <a:pt x="29267" y="3369"/>
                  <a:pt x="29516" y="2826"/>
                  <a:pt x="29820" y="2340"/>
                </a:cubicBezTo>
                <a:moveTo>
                  <a:pt x="22141" y="4720"/>
                </a:moveTo>
                <a:cubicBezTo>
                  <a:pt x="22218" y="4238"/>
                  <a:pt x="22339" y="3771"/>
                  <a:pt x="22500" y="3330"/>
                </a:cubicBezTo>
                <a:moveTo>
                  <a:pt x="14000" y="5192"/>
                </a:moveTo>
                <a:cubicBezTo>
                  <a:pt x="14472" y="5568"/>
                  <a:pt x="14908" y="6021"/>
                  <a:pt x="15300" y="6540"/>
                </a:cubicBezTo>
                <a:moveTo>
                  <a:pt x="4127" y="15789"/>
                </a:moveTo>
                <a:cubicBezTo>
                  <a:pt x="4024" y="15325"/>
                  <a:pt x="3948" y="14851"/>
                  <a:pt x="3900" y="14370"/>
                </a:cubicBezTo>
              </a:path>
            </a:pathLst>
          </a:custGeom>
          <a:solidFill>
            <a:srgbClr val="BBE0E3"/>
          </a:solidFill>
          <a:ln w="25400" cap="flat" cmpd="sng">
            <a:solidFill>
              <a:srgbClr val="89A4A7"/>
            </a:solidFill>
            <a:prstDash val="solid"/>
            <a:miter/>
            <a:headEnd type="none" w="med" len="med"/>
            <a:tailEnd type="none" w="med" len="med"/>
          </a:ln>
        </p:spPr>
        <p:txBody>
          <a:bodyPr anchor="ctr"/>
          <a:lstStyle/>
          <a:p>
            <a:pPr algn="ctr">
              <a:buFont typeface="Arial" panose="020B0604020202020204" pitchFamily="34" charset="0"/>
              <a:buNone/>
            </a:pPr>
            <a:r>
              <a:rPr lang="zh-CN" altLang="en-US" sz="2400" b="1" dirty="0">
                <a:solidFill>
                  <a:srgbClr val="000000"/>
                </a:solidFill>
                <a:latin typeface="楷体" panose="02010609060101010101" pitchFamily="49" charset="-122"/>
                <a:ea typeface="楷体" panose="02010609060101010101" pitchFamily="49" charset="-122"/>
                <a:cs typeface="楷体" panose="02010609060101010101" pitchFamily="49" charset="-122"/>
              </a:rPr>
              <a:t>在数学中是不是也存在这样的“循环”的现象呢？</a:t>
            </a:r>
            <a:endParaRPr lang="zh-CN" altLang="en-US" sz="2400" b="1" dirty="0">
              <a:solidFill>
                <a:srgbClr val="0000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2637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6376" grpId="0"/>
      <p:bldP spid="4"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 name="文本框 1"/>
          <p:cNvSpPr txBox="1"/>
          <p:nvPr/>
        </p:nvSpPr>
        <p:spPr>
          <a:xfrm>
            <a:off x="6012160" y="1139590"/>
            <a:ext cx="697627" cy="400110"/>
          </a:xfrm>
          <a:prstGeom prst="rect">
            <a:avLst/>
          </a:prstGeom>
          <a:noFill/>
        </p:spPr>
        <p:txBody>
          <a:bodyPr wrap="none" rtlCol="0">
            <a:spAutoFit/>
          </a:bodyPr>
          <a:lstStyle/>
          <a:p>
            <a:r>
              <a:rPr lang="zh-CN" altLang="en-US" sz="2000" dirty="0">
                <a:solidFill>
                  <a:schemeClr val="bg1"/>
                </a:solidFill>
                <a:latin typeface="黑体" panose="02010609060101010101" pitchFamily="49" charset="-122"/>
                <a:ea typeface="黑体" panose="02010609060101010101" pitchFamily="49" charset="-122"/>
              </a:rPr>
              <a:t>九折</a:t>
            </a:r>
            <a:endParaRPr kumimoji="1" lang="zh-CN" altLang="en-US" sz="2000" dirty="0">
              <a:solidFill>
                <a:schemeClr val="bg1"/>
              </a:solidFill>
              <a:latin typeface="黑体" panose="02010609060101010101" pitchFamily="49" charset="-122"/>
              <a:ea typeface="黑体" panose="02010609060101010101" pitchFamily="49"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92083" y="479078"/>
            <a:ext cx="366860" cy="456339"/>
          </a:xfrm>
          <a:prstGeom prst="rect">
            <a:avLst/>
          </a:prstGeom>
        </p:spPr>
      </p:pic>
      <p:sp>
        <p:nvSpPr>
          <p:cNvPr id="23" name="文本框 14"/>
          <p:cNvSpPr txBox="1"/>
          <p:nvPr/>
        </p:nvSpPr>
        <p:spPr>
          <a:xfrm>
            <a:off x="611560" y="439395"/>
            <a:ext cx="1847212"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探究新知</a:t>
            </a:r>
            <a:endParaRPr lang="zh-CN" altLang="en-US" sz="3200" b="1" dirty="0">
              <a:solidFill>
                <a:srgbClr val="875000"/>
              </a:solidFill>
              <a:latin typeface="幼圆" panose="02010509060101010101" pitchFamily="49" charset="-122"/>
              <a:ea typeface="幼圆" panose="02010509060101010101" pitchFamily="49" charset="-122"/>
            </a:endParaRPr>
          </a:p>
        </p:txBody>
      </p:sp>
      <p:sp>
        <p:nvSpPr>
          <p:cNvPr id="21508" name="矩形 8"/>
          <p:cNvSpPr/>
          <p:nvPr/>
        </p:nvSpPr>
        <p:spPr>
          <a:xfrm>
            <a:off x="1691680" y="1035644"/>
            <a:ext cx="5904655" cy="2389406"/>
          </a:xfrm>
          <a:prstGeom prst="cloudCallout">
            <a:avLst>
              <a:gd name="adj1" fmla="val -36047"/>
              <a:gd name="adj2" fmla="val 59143"/>
            </a:avLst>
          </a:prstGeom>
          <a:noFill/>
          <a:ln w="38100" cap="flat" cmpd="sng">
            <a:solidFill>
              <a:srgbClr val="FF0000"/>
            </a:solidFill>
            <a:prstDash val="solid"/>
            <a:miter/>
            <a:headEnd type="none" w="med" len="med"/>
            <a:tailEnd type="none" w="med" len="med"/>
          </a:ln>
        </p:spPr>
        <p:txBody>
          <a:bodyPr wrap="square">
            <a:spAutoFit/>
          </a:bodyPr>
          <a:lstStyle/>
          <a:p>
            <a:r>
              <a:rPr lang="zh-CN" altLang="en-US" sz="4800" dirty="0">
                <a:latin typeface="楷体" panose="02010609060101010101" pitchFamily="49" charset="-122"/>
                <a:ea typeface="楷体" panose="02010609060101010101" pitchFamily="49" charset="-122"/>
                <a:cs typeface="楷体" panose="02010609060101010101" pitchFamily="49" charset="-122"/>
              </a:rPr>
              <a:t>计算</a:t>
            </a:r>
            <a:r>
              <a:rPr lang="en-US" altLang="zh-CN" sz="4800">
                <a:latin typeface="楷体" panose="02010609060101010101" pitchFamily="49" charset="-122"/>
                <a:ea typeface="楷体" panose="02010609060101010101" pitchFamily="49" charset="-122"/>
                <a:cs typeface="楷体" panose="02010609060101010101" pitchFamily="49" charset="-122"/>
              </a:rPr>
              <a:t>2÷6,</a:t>
            </a:r>
            <a:r>
              <a:rPr lang="zh-CN" altLang="en-US" sz="4800" dirty="0">
                <a:latin typeface="楷体" panose="02010609060101010101" pitchFamily="49" charset="-122"/>
                <a:ea typeface="楷体" panose="02010609060101010101" pitchFamily="49" charset="-122"/>
                <a:cs typeface="楷体" panose="02010609060101010101" pitchFamily="49" charset="-122"/>
              </a:rPr>
              <a:t>你发现了什么</a:t>
            </a:r>
            <a:r>
              <a:rPr lang="en-US" altLang="zh-CN" sz="4800">
                <a:latin typeface="楷体" panose="02010609060101010101" pitchFamily="49" charset="-122"/>
                <a:ea typeface="楷体" panose="02010609060101010101" pitchFamily="49" charset="-122"/>
                <a:cs typeface="楷体" panose="02010609060101010101" pitchFamily="49" charset="-122"/>
              </a:rPr>
              <a:t>?</a:t>
            </a:r>
            <a:endParaRPr lang="zh-CN" altLang="en-US" sz="4800" dirty="0">
              <a:latin typeface="楷体" panose="02010609060101010101" pitchFamily="49" charset="-122"/>
              <a:ea typeface="楷体" panose="02010609060101010101" pitchFamily="49" charset="-122"/>
              <a:cs typeface="楷体" panose="02010609060101010101" pitchFamily="49" charset="-122"/>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31640" y="3170002"/>
            <a:ext cx="882898" cy="126525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AutoShape 27"/>
          <p:cNvSpPr/>
          <p:nvPr/>
        </p:nvSpPr>
        <p:spPr>
          <a:xfrm>
            <a:off x="378143" y="501968"/>
            <a:ext cx="1898650" cy="790575"/>
          </a:xfrm>
          <a:prstGeom prst="wedgeRoundRectCallout">
            <a:avLst>
              <a:gd name="adj1" fmla="val 49472"/>
              <a:gd name="adj2" fmla="val 15912"/>
              <a:gd name="adj3" fmla="val 16667"/>
            </a:avLst>
          </a:prstGeom>
          <a:noFill/>
          <a:ln w="19050">
            <a:noFill/>
          </a:ln>
        </p:spPr>
        <p:txBody>
          <a:bodyPr/>
          <a:lstStyle/>
          <a:p>
            <a:pPr algn="ctr"/>
            <a:r>
              <a:rPr lang="en-US" altLang="zh-CN" sz="3600" dirty="0">
                <a:solidFill>
                  <a:srgbClr val="FF0000"/>
                </a:solidFill>
                <a:latin typeface="楷体" panose="02010609060101010101" pitchFamily="49" charset="-122"/>
                <a:ea typeface="楷体" panose="02010609060101010101" pitchFamily="49" charset="-122"/>
              </a:rPr>
              <a:t>【</a:t>
            </a:r>
            <a:r>
              <a:rPr lang="zh-CN" altLang="en-US" sz="3600" dirty="0">
                <a:solidFill>
                  <a:srgbClr val="FF0000"/>
                </a:solidFill>
                <a:latin typeface="楷体" panose="02010609060101010101" pitchFamily="49" charset="-122"/>
                <a:ea typeface="楷体" panose="02010609060101010101" pitchFamily="49" charset="-122"/>
              </a:rPr>
              <a:t>发现</a:t>
            </a:r>
            <a:r>
              <a:rPr lang="en-US" altLang="zh-CN" sz="3600" dirty="0">
                <a:solidFill>
                  <a:srgbClr val="FF0000"/>
                </a:solidFill>
                <a:latin typeface="楷体" panose="02010609060101010101" pitchFamily="49" charset="-122"/>
                <a:ea typeface="楷体" panose="02010609060101010101" pitchFamily="49" charset="-122"/>
              </a:rPr>
              <a:t>】</a:t>
            </a:r>
            <a:endParaRPr lang="zh-CN" altLang="en-US" sz="3600" dirty="0">
              <a:solidFill>
                <a:srgbClr val="FF0000"/>
              </a:solidFill>
              <a:latin typeface="华文新魏" panose="02010800040101010101" pitchFamily="2" charset="-122"/>
              <a:ea typeface="华文新魏" panose="02010800040101010101" pitchFamily="2" charset="-122"/>
            </a:endParaRPr>
          </a:p>
        </p:txBody>
      </p:sp>
      <p:sp>
        <p:nvSpPr>
          <p:cNvPr id="10" name="TextBox 14"/>
          <p:cNvSpPr/>
          <p:nvPr/>
        </p:nvSpPr>
        <p:spPr>
          <a:xfrm>
            <a:off x="2618899" y="563007"/>
            <a:ext cx="3500437" cy="646801"/>
          </a:xfrm>
          <a:prstGeom prst="roundRect">
            <a:avLst>
              <a:gd name="adj" fmla="val 16667"/>
            </a:avLst>
          </a:prstGeom>
          <a:noFill/>
          <a:ln w="9525">
            <a:noFill/>
          </a:ln>
        </p:spPr>
        <p:txBody>
          <a:bodyPr>
            <a:spAutoFit/>
          </a:bodyPr>
          <a:lstStyle/>
          <a:p>
            <a:r>
              <a:rPr lang="en-US" altLang="zh-CN" sz="3200" dirty="0">
                <a:solidFill>
                  <a:srgbClr val="00B050"/>
                </a:solidFill>
                <a:latin typeface="楷体" panose="02010609060101010101" pitchFamily="49" charset="-122"/>
                <a:ea typeface="楷体" panose="02010609060101010101" pitchFamily="49" charset="-122"/>
                <a:cs typeface="楷体" panose="02010609060101010101" pitchFamily="49" charset="-122"/>
              </a:rPr>
              <a:t>2÷6</a:t>
            </a:r>
            <a:endParaRPr lang="zh-CN" altLang="en-US" sz="3200" dirty="0">
              <a:solidFill>
                <a:srgbClr val="00B050"/>
              </a:solidFill>
              <a:latin typeface="楷体" panose="02010609060101010101" pitchFamily="49" charset="-122"/>
              <a:ea typeface="楷体" panose="02010609060101010101" pitchFamily="49" charset="-122"/>
              <a:cs typeface="楷体" panose="02010609060101010101" pitchFamily="49" charset="-122"/>
            </a:endParaRPr>
          </a:p>
        </p:txBody>
      </p:sp>
      <p:graphicFrame>
        <p:nvGraphicFramePr>
          <p:cNvPr id="108547" name="Object 3"/>
          <p:cNvGraphicFramePr>
            <a:graphicFrameLocks noChangeAspect="1"/>
          </p:cNvGraphicFramePr>
          <p:nvPr/>
        </p:nvGraphicFramePr>
        <p:xfrm>
          <a:off x="2864168" y="1478280"/>
          <a:ext cx="3009900" cy="3465513"/>
        </p:xfrm>
        <a:graphic>
          <a:graphicData uri="http://schemas.openxmlformats.org/presentationml/2006/ole">
            <mc:AlternateContent xmlns:mc="http://schemas.openxmlformats.org/markup-compatibility/2006">
              <mc:Choice xmlns:v="urn:schemas-microsoft-com:vml" Requires="v">
                <p:oleObj spid="_x0000_s3091" name="" r:id="rId1" imgW="927100" imgH="2362200" progId="Equation.DSMT4">
                  <p:embed/>
                </p:oleObj>
              </mc:Choice>
              <mc:Fallback>
                <p:oleObj name="" r:id="rId1" imgW="927100" imgH="2362200" progId="Equation.DSMT4">
                  <p:embed/>
                  <p:pic>
                    <p:nvPicPr>
                      <p:cNvPr id="0" name="图片 3075"/>
                      <p:cNvPicPr/>
                      <p:nvPr/>
                    </p:nvPicPr>
                    <p:blipFill>
                      <a:blip r:embed="rId2"/>
                      <a:stretch>
                        <a:fillRect/>
                      </a:stretch>
                    </p:blipFill>
                    <p:spPr>
                      <a:xfrm>
                        <a:off x="2864168" y="1478280"/>
                        <a:ext cx="3009900" cy="3465513"/>
                      </a:xfrm>
                      <a:prstGeom prst="rect">
                        <a:avLst/>
                      </a:prstGeom>
                      <a:noFill/>
                      <a:ln w="38100">
                        <a:noFill/>
                        <a:miter/>
                      </a:ln>
                    </p:spPr>
                  </p:pic>
                </p:oleObj>
              </mc:Fallback>
            </mc:AlternateContent>
          </a:graphicData>
        </a:graphic>
      </p:graphicFrame>
      <p:cxnSp>
        <p:nvCxnSpPr>
          <p:cNvPr id="11" name="直接箭头连接符 10"/>
          <p:cNvCxnSpPr/>
          <p:nvPr/>
        </p:nvCxnSpPr>
        <p:spPr>
          <a:xfrm rot="10800000">
            <a:off x="5293043" y="1656080"/>
            <a:ext cx="714375" cy="15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rot="10800000">
            <a:off x="5221605" y="4729480"/>
            <a:ext cx="714375" cy="15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3221355" y="2656205"/>
            <a:ext cx="822325" cy="15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6007418" y="1574165"/>
            <a:ext cx="2571750" cy="953135"/>
          </a:xfrm>
          <a:prstGeom prst="rect">
            <a:avLst/>
          </a:prstGeom>
          <a:noFill/>
          <a:ln w="9525" cap="flat" cmpd="sng">
            <a:solidFill>
              <a:schemeClr val="tx1"/>
            </a:solidFill>
            <a:prstDash val="sysDash"/>
            <a:miter/>
            <a:headEnd type="none" w="med" len="med"/>
            <a:tailEnd type="none" w="med" len="med"/>
          </a:ln>
        </p:spPr>
        <p:txBody>
          <a:bodyPr>
            <a:spAutoFit/>
          </a:bodyPr>
          <a:lstStyle/>
          <a:p>
            <a:r>
              <a:rPr lang="zh-CN" altLang="en-US" sz="2800" dirty="0">
                <a:latin typeface="楷体" panose="02010609060101010101" pitchFamily="49" charset="-122"/>
                <a:ea typeface="楷体" panose="02010609060101010101" pitchFamily="49" charset="-122"/>
                <a:cs typeface="楷体" panose="02010609060101010101" pitchFamily="49" charset="-122"/>
              </a:rPr>
              <a:t>商的小数部分总是重复出现</a:t>
            </a:r>
            <a:r>
              <a:rPr lang="en-US" altLang="zh-CN" sz="2800" dirty="0">
                <a:latin typeface="楷体" panose="02010609060101010101" pitchFamily="49" charset="-122"/>
                <a:ea typeface="楷体" panose="02010609060101010101" pitchFamily="49" charset="-122"/>
                <a:cs typeface="楷体" panose="02010609060101010101" pitchFamily="49" charset="-122"/>
              </a:rPr>
              <a:t>3</a:t>
            </a:r>
            <a:r>
              <a:rPr lang="zh-CN" altLang="en-US" sz="2800" dirty="0">
                <a:latin typeface="楷体" panose="02010609060101010101" pitchFamily="49" charset="-122"/>
                <a:ea typeface="楷体" panose="02010609060101010101" pitchFamily="49" charset="-122"/>
                <a:cs typeface="楷体" panose="02010609060101010101" pitchFamily="49" charset="-122"/>
              </a:rPr>
              <a:t>。</a:t>
            </a:r>
            <a:endParaRPr lang="zh-CN" altLang="en-US" sz="2800" dirty="0">
              <a:latin typeface="楷体" panose="02010609060101010101" pitchFamily="49" charset="-122"/>
              <a:ea typeface="楷体" panose="02010609060101010101" pitchFamily="49" charset="-122"/>
              <a:cs typeface="楷体" panose="02010609060101010101" pitchFamily="49" charset="-122"/>
            </a:endParaRPr>
          </a:p>
        </p:txBody>
      </p:sp>
      <p:sp>
        <p:nvSpPr>
          <p:cNvPr id="16" name="TextBox 15"/>
          <p:cNvSpPr txBox="1"/>
          <p:nvPr/>
        </p:nvSpPr>
        <p:spPr>
          <a:xfrm flipH="1">
            <a:off x="509905" y="2300605"/>
            <a:ext cx="2425700" cy="583565"/>
          </a:xfrm>
          <a:prstGeom prst="rect">
            <a:avLst/>
          </a:prstGeom>
          <a:noFill/>
          <a:ln w="9525" cap="flat" cmpd="sng">
            <a:solidFill>
              <a:schemeClr val="tx1"/>
            </a:solidFill>
            <a:prstDash val="sysDash"/>
            <a:miter/>
            <a:headEnd type="none" w="med" len="med"/>
            <a:tailEnd type="none" w="med" len="med"/>
          </a:ln>
        </p:spPr>
        <p:txBody>
          <a:bodyPr wrap="square">
            <a:spAutoFit/>
          </a:bodyPr>
          <a:lstStyle/>
          <a:p>
            <a:r>
              <a:rPr lang="zh-CN" altLang="en-US" sz="3200" dirty="0">
                <a:latin typeface="楷体" panose="02010609060101010101" pitchFamily="49" charset="-122"/>
                <a:ea typeface="楷体" panose="02010609060101010101" pitchFamily="49" charset="-122"/>
                <a:cs typeface="楷体" panose="02010609060101010101" pitchFamily="49" charset="-122"/>
              </a:rPr>
              <a:t>余数出现</a:t>
            </a:r>
            <a:r>
              <a:rPr lang="en-US" altLang="zh-CN" sz="3200" dirty="0">
                <a:latin typeface="楷体" panose="02010609060101010101" pitchFamily="49" charset="-122"/>
                <a:ea typeface="楷体" panose="02010609060101010101" pitchFamily="49" charset="-122"/>
                <a:cs typeface="楷体" panose="02010609060101010101" pitchFamily="49" charset="-122"/>
              </a:rPr>
              <a:t>2</a:t>
            </a:r>
            <a:r>
              <a:rPr lang="zh-CN" altLang="en-US" sz="3200" dirty="0">
                <a:latin typeface="楷体" panose="02010609060101010101" pitchFamily="49" charset="-122"/>
                <a:ea typeface="楷体" panose="02010609060101010101" pitchFamily="49" charset="-122"/>
                <a:cs typeface="楷体" panose="02010609060101010101" pitchFamily="49" charset="-122"/>
              </a:rPr>
              <a:t>。</a:t>
            </a:r>
            <a:endParaRPr lang="zh-CN" altLang="en-US" sz="3200" dirty="0">
              <a:latin typeface="楷体" panose="02010609060101010101" pitchFamily="49" charset="-122"/>
              <a:ea typeface="楷体" panose="02010609060101010101" pitchFamily="49" charset="-122"/>
              <a:cs typeface="楷体" panose="02010609060101010101" pitchFamily="49" charset="-122"/>
            </a:endParaRPr>
          </a:p>
        </p:txBody>
      </p:sp>
      <p:sp>
        <p:nvSpPr>
          <p:cNvPr id="17" name="TextBox 16"/>
          <p:cNvSpPr txBox="1"/>
          <p:nvPr/>
        </p:nvSpPr>
        <p:spPr>
          <a:xfrm>
            <a:off x="6221730" y="4348480"/>
            <a:ext cx="2722245" cy="521970"/>
          </a:xfrm>
          <a:prstGeom prst="rect">
            <a:avLst/>
          </a:prstGeom>
          <a:noFill/>
          <a:ln w="9525" cap="flat" cmpd="sng">
            <a:solidFill>
              <a:schemeClr val="tx1"/>
            </a:solidFill>
            <a:prstDash val="sysDash"/>
            <a:miter/>
            <a:headEnd type="none" w="med" len="med"/>
            <a:tailEnd type="none" w="med" len="med"/>
          </a:ln>
        </p:spPr>
        <p:txBody>
          <a:bodyPr wrap="square">
            <a:spAutoFit/>
          </a:bodyPr>
          <a:lstStyle/>
          <a:p>
            <a:r>
              <a:rPr lang="zh-CN" altLang="en-US" sz="2800" dirty="0">
                <a:latin typeface="楷体" panose="02010609060101010101" pitchFamily="49" charset="-122"/>
                <a:ea typeface="楷体" panose="02010609060101010101" pitchFamily="49" charset="-122"/>
              </a:rPr>
              <a:t>都是余</a:t>
            </a:r>
            <a:r>
              <a:rPr lang="en-US" altLang="zh-CN" sz="2800" dirty="0">
                <a:latin typeface="楷体" panose="02010609060101010101" pitchFamily="49" charset="-122"/>
                <a:ea typeface="楷体" panose="02010609060101010101" pitchFamily="49" charset="-122"/>
              </a:rPr>
              <a:t>2</a:t>
            </a:r>
            <a:r>
              <a:rPr lang="zh-CN" altLang="en-US" sz="2800" dirty="0">
                <a:latin typeface="楷体" panose="02010609060101010101" pitchFamily="49" charset="-122"/>
                <a:ea typeface="楷体" panose="02010609060101010101" pitchFamily="49" charset="-122"/>
              </a:rPr>
              <a:t>除不尽</a:t>
            </a:r>
            <a:endParaRPr lang="zh-CN" altLang="en-US" sz="2800"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08547"/>
                                        </p:tgtEl>
                                        <p:attrNameLst>
                                          <p:attrName>style.visibility</p:attrName>
                                        </p:attrNameLst>
                                      </p:cBhvr>
                                      <p:to>
                                        <p:strVal val="visible"/>
                                      </p:to>
                                    </p:set>
                                    <p:animEffect transition="in" filter="wipe(up)">
                                      <p:cBhvr>
                                        <p:cTn id="17" dur="2000"/>
                                        <p:tgtEl>
                                          <p:spTgt spid="108547"/>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slide(fromBottom)">
                                      <p:cBhvr>
                                        <p:cTn id="22" dur="500"/>
                                        <p:tgtEl>
                                          <p:spTgt spid="11"/>
                                        </p:tgtEl>
                                      </p:cBhvr>
                                    </p:animEffect>
                                  </p:childTnLst>
                                </p:cTn>
                              </p:par>
                              <p:par>
                                <p:cTn id="23" presetID="12" presetClass="entr" presetSubtype="4"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slide(fromBottom)">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blinds(horizontal)">
                                      <p:cBhvr>
                                        <p:cTn id="30" dur="5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blinds(horizontal)">
                                      <p:cBhvr>
                                        <p:cTn id="35" dur="5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29" presetClass="entr" presetSubtype="0" fill="hold" grpId="0" nodeType="click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p:cTn id="40" dur="1000" fill="hold"/>
                                        <p:tgtEl>
                                          <p:spTgt spid="17"/>
                                        </p:tgtEl>
                                        <p:attrNameLst>
                                          <p:attrName>ppt_x</p:attrName>
                                        </p:attrNameLst>
                                      </p:cBhvr>
                                      <p:tavLst>
                                        <p:tav tm="0">
                                          <p:val>
                                            <p:strVal val="#ppt_x-.2"/>
                                          </p:val>
                                        </p:tav>
                                        <p:tav tm="100000">
                                          <p:val>
                                            <p:strVal val="#ppt_x"/>
                                          </p:val>
                                        </p:tav>
                                      </p:tavLst>
                                    </p:anim>
                                    <p:anim calcmode="lin" valueType="num">
                                      <p:cBhvr>
                                        <p:cTn id="41"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42" dur="1000"/>
                                        <p:tgtEl>
                                          <p:spTgt spid="17"/>
                                        </p:tgtEl>
                                      </p:cBhvr>
                                    </p:animEffect>
                                  </p:childTnLst>
                                </p:cTn>
                              </p:par>
                              <p:par>
                                <p:cTn id="43" presetID="29" presetClass="entr" presetSubtype="0"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1000" fill="hold"/>
                                        <p:tgtEl>
                                          <p:spTgt spid="13"/>
                                        </p:tgtEl>
                                        <p:attrNameLst>
                                          <p:attrName>ppt_x</p:attrName>
                                        </p:attrNameLst>
                                      </p:cBhvr>
                                      <p:tavLst>
                                        <p:tav tm="0">
                                          <p:val>
                                            <p:strVal val="#ppt_x-.2"/>
                                          </p:val>
                                        </p:tav>
                                        <p:tav tm="100000">
                                          <p:val>
                                            <p:strVal val="#ppt_x"/>
                                          </p:val>
                                        </p:tav>
                                      </p:tavLst>
                                    </p:anim>
                                    <p:anim calcmode="lin" valueType="num">
                                      <p:cBhvr>
                                        <p:cTn id="46"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4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p:bldP spid="10" grpId="0" bldLvl="0"/>
      <p:bldP spid="15" grpId="0" bldLvl="0" animBg="1"/>
      <p:bldP spid="16" grpId="0" bldLvl="0" animBg="1"/>
      <p:bldP spid="17"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 name="Picture 3"/>
          <p:cNvPicPr>
            <a:picLocks noChangeAspect="1" noChangeArrowheads="1"/>
          </p:cNvPicPr>
          <p:nvPr/>
        </p:nvPicPr>
        <p:blipFill>
          <a:blip r:embed="rId1" cstate="print">
            <a:extLst>
              <a:ext uri="{BEBA8EAE-BF5A-486C-A8C5-ECC9F3942E4B}">
                <a14:imgProps xmlns:a14="http://schemas.microsoft.com/office/drawing/2010/main">
                  <a14:imgLayer r:embed="rId2">
                    <a14:imgEffect>
                      <a14:backgroundRemoval t="0" b="100000" l="0" r="100000">
                        <a14:foregroundMark x1="63920" y1="36889" x2="58352" y2="45778"/>
                        <a14:foregroundMark x1="42094" y1="33111" x2="34744" y2="34000"/>
                      </a14:backgroundRemoval>
                    </a14:imgEffect>
                  </a14:imgLayer>
                </a14:imgProps>
              </a:ext>
              <a:ext uri="{28A0092B-C50C-407E-A947-70E740481C1C}">
                <a14:useLocalDpi xmlns:a14="http://schemas.microsoft.com/office/drawing/2010/main" val="0"/>
              </a:ext>
            </a:extLst>
          </a:blip>
          <a:srcRect/>
          <a:stretch>
            <a:fillRect/>
          </a:stretch>
        </p:blipFill>
        <p:spPr bwMode="auto">
          <a:xfrm>
            <a:off x="7789545" y="564515"/>
            <a:ext cx="1240155" cy="12172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26"/>
          <p:cNvSpPr txBox="1"/>
          <p:nvPr/>
        </p:nvSpPr>
        <p:spPr>
          <a:xfrm>
            <a:off x="899592" y="1995686"/>
            <a:ext cx="7715250" cy="1753235"/>
          </a:xfrm>
          <a:prstGeom prst="rect">
            <a:avLst/>
          </a:prstGeom>
          <a:noFill/>
          <a:ln w="9525">
            <a:noFill/>
          </a:ln>
        </p:spPr>
        <p:txBody>
          <a:bodyPr>
            <a:spAutoFit/>
          </a:bodyPr>
          <a:lstStyle/>
          <a:p>
            <a:r>
              <a:rPr lang="zh-CN" altLang="en-US" sz="3600" dirty="0">
                <a:solidFill>
                  <a:schemeClr val="tx1"/>
                </a:solidFill>
                <a:latin typeface="楷体" panose="02010609060101010101" pitchFamily="49" charset="-122"/>
                <a:ea typeface="楷体" panose="02010609060101010101" pitchFamily="49" charset="-122"/>
                <a:cs typeface="楷体" panose="02010609060101010101" pitchFamily="49" charset="-122"/>
              </a:rPr>
              <a:t>通过计算我们发现</a:t>
            </a:r>
            <a:r>
              <a:rPr lang="en-US" altLang="zh-CN" sz="3600" dirty="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3600" dirty="0">
                <a:solidFill>
                  <a:schemeClr val="tx1"/>
                </a:solidFill>
                <a:latin typeface="楷体" panose="02010609060101010101" pitchFamily="49" charset="-122"/>
                <a:ea typeface="楷体" panose="02010609060101010101" pitchFamily="49" charset="-122"/>
                <a:cs typeface="楷体" panose="02010609060101010101" pitchFamily="49" charset="-122"/>
              </a:rPr>
              <a:t>余数不断地重复出现“</a:t>
            </a:r>
            <a:r>
              <a:rPr lang="en-US" altLang="zh-CN" sz="3600" dirty="0">
                <a:solidFill>
                  <a:schemeClr val="tx1"/>
                </a:solidFill>
                <a:latin typeface="楷体" panose="02010609060101010101" pitchFamily="49" charset="-122"/>
                <a:ea typeface="楷体" panose="02010609060101010101" pitchFamily="49" charset="-122"/>
                <a:cs typeface="楷体" panose="02010609060101010101" pitchFamily="49" charset="-122"/>
              </a:rPr>
              <a:t>2”,</a:t>
            </a:r>
            <a:r>
              <a:rPr lang="zh-CN" altLang="en-US" sz="3600" dirty="0">
                <a:solidFill>
                  <a:schemeClr val="tx1"/>
                </a:solidFill>
                <a:latin typeface="楷体" panose="02010609060101010101" pitchFamily="49" charset="-122"/>
                <a:ea typeface="楷体" panose="02010609060101010101" pitchFamily="49" charset="-122"/>
                <a:cs typeface="楷体" panose="02010609060101010101" pitchFamily="49" charset="-122"/>
              </a:rPr>
              <a:t>商的小数部分重复出现“</a:t>
            </a:r>
            <a:r>
              <a:rPr lang="en-US" altLang="zh-CN" sz="3600" dirty="0">
                <a:solidFill>
                  <a:schemeClr val="tx1"/>
                </a:solidFill>
                <a:latin typeface="楷体" panose="02010609060101010101" pitchFamily="49" charset="-122"/>
                <a:ea typeface="楷体" panose="02010609060101010101" pitchFamily="49" charset="-122"/>
                <a:cs typeface="楷体" panose="02010609060101010101" pitchFamily="49" charset="-122"/>
              </a:rPr>
              <a:t>3”,</a:t>
            </a:r>
            <a:r>
              <a:rPr lang="zh-CN" altLang="en-US" sz="3600" dirty="0">
                <a:solidFill>
                  <a:schemeClr val="tx1"/>
                </a:solidFill>
                <a:latin typeface="楷体" panose="02010609060101010101" pitchFamily="49" charset="-122"/>
                <a:ea typeface="楷体" panose="02010609060101010101" pitchFamily="49" charset="-122"/>
                <a:cs typeface="楷体" panose="02010609060101010101" pitchFamily="49" charset="-122"/>
              </a:rPr>
              <a:t>并且总是除不尽。</a:t>
            </a:r>
            <a:endParaRPr lang="zh-CN" altLang="en-US" sz="3600" dirty="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7" name="AutoShape 27"/>
          <p:cNvSpPr/>
          <p:nvPr/>
        </p:nvSpPr>
        <p:spPr>
          <a:xfrm>
            <a:off x="378143" y="501968"/>
            <a:ext cx="1898650" cy="790575"/>
          </a:xfrm>
          <a:prstGeom prst="wedgeRoundRectCallout">
            <a:avLst>
              <a:gd name="adj1" fmla="val 49472"/>
              <a:gd name="adj2" fmla="val 15912"/>
              <a:gd name="adj3" fmla="val 16667"/>
            </a:avLst>
          </a:prstGeom>
          <a:noFill/>
          <a:ln w="19050">
            <a:noFill/>
          </a:ln>
        </p:spPr>
        <p:txBody>
          <a:bodyPr/>
          <a:lstStyle/>
          <a:p>
            <a:pPr algn="ctr"/>
            <a:r>
              <a:rPr lang="en-US" altLang="zh-CN" sz="3600" dirty="0">
                <a:solidFill>
                  <a:srgbClr val="FF0000"/>
                </a:solidFill>
                <a:latin typeface="楷体" panose="02010609060101010101" pitchFamily="49" charset="-122"/>
                <a:ea typeface="楷体" panose="02010609060101010101" pitchFamily="49" charset="-122"/>
              </a:rPr>
              <a:t>【</a:t>
            </a:r>
            <a:r>
              <a:rPr lang="zh-CN" altLang="en-US" sz="3600" dirty="0">
                <a:solidFill>
                  <a:srgbClr val="FF0000"/>
                </a:solidFill>
                <a:latin typeface="楷体" panose="02010609060101010101" pitchFamily="49" charset="-122"/>
                <a:ea typeface="楷体" panose="02010609060101010101" pitchFamily="49" charset="-122"/>
              </a:rPr>
              <a:t>发现</a:t>
            </a:r>
            <a:r>
              <a:rPr lang="en-US" altLang="zh-CN" sz="3600" dirty="0">
                <a:solidFill>
                  <a:srgbClr val="FF0000"/>
                </a:solidFill>
                <a:latin typeface="楷体" panose="02010609060101010101" pitchFamily="49" charset="-122"/>
                <a:ea typeface="楷体" panose="02010609060101010101" pitchFamily="49" charset="-122"/>
              </a:rPr>
              <a:t>】</a:t>
            </a:r>
            <a:endParaRPr lang="zh-CN" altLang="en-US" sz="3600" dirty="0">
              <a:solidFill>
                <a:srgbClr val="FF0000"/>
              </a:solidFill>
              <a:latin typeface="华文新魏" panose="02010800040101010101" pitchFamily="2" charset="-122"/>
              <a:ea typeface="华文新魏"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2"/>
                                        </p:tgtEl>
                                        <p:attrNameLst>
                                          <p:attrName>style.visibility</p:attrName>
                                        </p:attrNameLst>
                                      </p:cBhvr>
                                      <p:to>
                                        <p:strVal val="visible"/>
                                      </p:to>
                                    </p:set>
                                    <p:anim calcmode="discrete" valueType="clr">
                                      <p:cBhvr override="childStyle">
                                        <p:cTn id="12"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2"/>
                                        </p:tgtEl>
                                        <p:attrNameLst>
                                          <p:attrName>fillcolor</p:attrName>
                                        </p:attrNameLst>
                                      </p:cBhvr>
                                      <p:tavLst>
                                        <p:tav tm="0">
                                          <p:val>
                                            <p:clrVal>
                                              <a:schemeClr val="accent2"/>
                                            </p:clrVal>
                                          </p:val>
                                        </p:tav>
                                        <p:tav tm="50000">
                                          <p:val>
                                            <p:clrVal>
                                              <a:schemeClr val="hlink"/>
                                            </p:clrVal>
                                          </p:val>
                                        </p:tav>
                                      </p:tavLst>
                                    </p:anim>
                                    <p:set>
                                      <p:cBhvr>
                                        <p:cTn id="14"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bldLvl="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AutoShape 27"/>
          <p:cNvSpPr/>
          <p:nvPr/>
        </p:nvSpPr>
        <p:spPr>
          <a:xfrm>
            <a:off x="378143" y="501968"/>
            <a:ext cx="1898650" cy="790575"/>
          </a:xfrm>
          <a:prstGeom prst="wedgeRoundRectCallout">
            <a:avLst>
              <a:gd name="adj1" fmla="val 49472"/>
              <a:gd name="adj2" fmla="val 15912"/>
              <a:gd name="adj3" fmla="val 16667"/>
            </a:avLst>
          </a:prstGeom>
          <a:noFill/>
          <a:ln w="19050">
            <a:noFill/>
          </a:ln>
        </p:spPr>
        <p:txBody>
          <a:bodyPr/>
          <a:lstStyle/>
          <a:p>
            <a:pPr algn="ctr"/>
            <a:r>
              <a:rPr lang="en-US" altLang="zh-CN" sz="3600" dirty="0">
                <a:solidFill>
                  <a:srgbClr val="FF0000"/>
                </a:solidFill>
                <a:latin typeface="楷体" panose="02010609060101010101" pitchFamily="49" charset="-122"/>
                <a:ea typeface="楷体" panose="02010609060101010101" pitchFamily="49" charset="-122"/>
              </a:rPr>
              <a:t>【</a:t>
            </a:r>
            <a:r>
              <a:rPr lang="zh-CN" altLang="en-US" sz="3600" dirty="0">
                <a:solidFill>
                  <a:srgbClr val="FF0000"/>
                </a:solidFill>
                <a:latin typeface="楷体" panose="02010609060101010101" pitchFamily="49" charset="-122"/>
                <a:ea typeface="楷体" panose="02010609060101010101" pitchFamily="49" charset="-122"/>
              </a:rPr>
              <a:t>发现</a:t>
            </a:r>
            <a:r>
              <a:rPr lang="en-US" altLang="zh-CN" sz="3600" dirty="0">
                <a:solidFill>
                  <a:srgbClr val="FF0000"/>
                </a:solidFill>
                <a:latin typeface="楷体" panose="02010609060101010101" pitchFamily="49" charset="-122"/>
                <a:ea typeface="楷体" panose="02010609060101010101" pitchFamily="49" charset="-122"/>
              </a:rPr>
              <a:t>】</a:t>
            </a:r>
            <a:endParaRPr lang="zh-CN" altLang="en-US" sz="3600" dirty="0">
              <a:solidFill>
                <a:srgbClr val="FF0000"/>
              </a:solidFill>
              <a:latin typeface="华文新魏" panose="02010800040101010101" pitchFamily="2" charset="-122"/>
              <a:ea typeface="华文新魏" panose="02010800040101010101" pitchFamily="2" charset="-122"/>
            </a:endParaRPr>
          </a:p>
        </p:txBody>
      </p:sp>
      <p:sp>
        <p:nvSpPr>
          <p:cNvPr id="10" name="TextBox 14"/>
          <p:cNvSpPr/>
          <p:nvPr/>
        </p:nvSpPr>
        <p:spPr>
          <a:xfrm>
            <a:off x="2618899" y="563007"/>
            <a:ext cx="3500437" cy="646801"/>
          </a:xfrm>
          <a:prstGeom prst="roundRect">
            <a:avLst>
              <a:gd name="adj" fmla="val 16667"/>
            </a:avLst>
          </a:prstGeom>
          <a:noFill/>
          <a:ln w="9525">
            <a:noFill/>
          </a:ln>
        </p:spPr>
        <p:txBody>
          <a:bodyPr>
            <a:spAutoFit/>
          </a:bodyPr>
          <a:lstStyle/>
          <a:p>
            <a:r>
              <a:rPr lang="en-US" altLang="zh-CN" sz="3200" dirty="0">
                <a:solidFill>
                  <a:srgbClr val="00B050"/>
                </a:solidFill>
                <a:latin typeface="楷体" panose="02010609060101010101" pitchFamily="49" charset="-122"/>
                <a:ea typeface="楷体" panose="02010609060101010101" pitchFamily="49" charset="-122"/>
                <a:cs typeface="楷体" panose="02010609060101010101" pitchFamily="49" charset="-122"/>
              </a:rPr>
              <a:t>2÷6</a:t>
            </a:r>
            <a:endParaRPr lang="zh-CN" altLang="en-US" sz="3200" dirty="0">
              <a:solidFill>
                <a:srgbClr val="00B050"/>
              </a:solidFill>
              <a:latin typeface="楷体" panose="02010609060101010101" pitchFamily="49" charset="-122"/>
              <a:ea typeface="楷体" panose="02010609060101010101" pitchFamily="49" charset="-122"/>
              <a:cs typeface="楷体" panose="02010609060101010101" pitchFamily="49" charset="-122"/>
            </a:endParaRPr>
          </a:p>
        </p:txBody>
      </p:sp>
      <p:graphicFrame>
        <p:nvGraphicFramePr>
          <p:cNvPr id="108547" name="Object 3"/>
          <p:cNvGraphicFramePr>
            <a:graphicFrameLocks noChangeAspect="1"/>
          </p:cNvGraphicFramePr>
          <p:nvPr/>
        </p:nvGraphicFramePr>
        <p:xfrm>
          <a:off x="2864168" y="1478280"/>
          <a:ext cx="3009900" cy="3465513"/>
        </p:xfrm>
        <a:graphic>
          <a:graphicData uri="http://schemas.openxmlformats.org/presentationml/2006/ole">
            <mc:AlternateContent xmlns:mc="http://schemas.openxmlformats.org/markup-compatibility/2006">
              <mc:Choice xmlns:v="urn:schemas-microsoft-com:vml" Requires="v">
                <p:oleObj spid="_x0000_s5126" name="" r:id="rId1" imgW="927100" imgH="2362200" progId="Equation.DSMT4">
                  <p:embed/>
                </p:oleObj>
              </mc:Choice>
              <mc:Fallback>
                <p:oleObj name="" r:id="rId1" imgW="927100" imgH="2362200" progId="Equation.DSMT4">
                  <p:embed/>
                  <p:pic>
                    <p:nvPicPr>
                      <p:cNvPr id="0" name="Object 3"/>
                      <p:cNvPicPr/>
                      <p:nvPr/>
                    </p:nvPicPr>
                    <p:blipFill>
                      <a:blip r:embed="rId2"/>
                      <a:stretch>
                        <a:fillRect/>
                      </a:stretch>
                    </p:blipFill>
                    <p:spPr>
                      <a:xfrm>
                        <a:off x="2864168" y="1478280"/>
                        <a:ext cx="3009900" cy="3465513"/>
                      </a:xfrm>
                      <a:prstGeom prst="rect">
                        <a:avLst/>
                      </a:prstGeom>
                      <a:noFill/>
                      <a:ln w="38100">
                        <a:noFill/>
                        <a:miter/>
                      </a:ln>
                    </p:spPr>
                  </p:pic>
                </p:oleObj>
              </mc:Fallback>
            </mc:AlternateContent>
          </a:graphicData>
        </a:graphic>
      </p:graphicFrame>
      <p:cxnSp>
        <p:nvCxnSpPr>
          <p:cNvPr id="11" name="直接箭头连接符 10"/>
          <p:cNvCxnSpPr/>
          <p:nvPr/>
        </p:nvCxnSpPr>
        <p:spPr>
          <a:xfrm rot="10800000">
            <a:off x="5293043" y="1656080"/>
            <a:ext cx="714375" cy="15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rot="10800000">
            <a:off x="5221605" y="4729480"/>
            <a:ext cx="714375" cy="15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3221355" y="2656205"/>
            <a:ext cx="822325" cy="15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6007418" y="1574165"/>
            <a:ext cx="2571750" cy="953135"/>
          </a:xfrm>
          <a:prstGeom prst="rect">
            <a:avLst/>
          </a:prstGeom>
          <a:noFill/>
          <a:ln w="9525" cap="flat" cmpd="sng">
            <a:solidFill>
              <a:schemeClr val="tx1"/>
            </a:solidFill>
            <a:prstDash val="sysDash"/>
            <a:miter/>
            <a:headEnd type="none" w="med" len="med"/>
            <a:tailEnd type="none" w="med" len="med"/>
          </a:ln>
        </p:spPr>
        <p:txBody>
          <a:bodyPr>
            <a:spAutoFit/>
          </a:bodyPr>
          <a:lstStyle/>
          <a:p>
            <a:r>
              <a:rPr lang="zh-CN" altLang="en-US" sz="2800" dirty="0">
                <a:latin typeface="楷体" panose="02010609060101010101" pitchFamily="49" charset="-122"/>
                <a:ea typeface="楷体" panose="02010609060101010101" pitchFamily="49" charset="-122"/>
                <a:cs typeface="楷体" panose="02010609060101010101" pitchFamily="49" charset="-122"/>
              </a:rPr>
              <a:t>商的小数部分总是重复出现</a:t>
            </a:r>
            <a:r>
              <a:rPr lang="en-US" altLang="zh-CN" sz="2800" dirty="0">
                <a:latin typeface="楷体" panose="02010609060101010101" pitchFamily="49" charset="-122"/>
                <a:ea typeface="楷体" panose="02010609060101010101" pitchFamily="49" charset="-122"/>
                <a:cs typeface="楷体" panose="02010609060101010101" pitchFamily="49" charset="-122"/>
              </a:rPr>
              <a:t>3</a:t>
            </a:r>
            <a:r>
              <a:rPr lang="zh-CN" altLang="en-US" sz="2800" dirty="0">
                <a:latin typeface="楷体" panose="02010609060101010101" pitchFamily="49" charset="-122"/>
                <a:ea typeface="楷体" panose="02010609060101010101" pitchFamily="49" charset="-122"/>
                <a:cs typeface="楷体" panose="02010609060101010101" pitchFamily="49" charset="-122"/>
              </a:rPr>
              <a:t>。</a:t>
            </a:r>
            <a:endParaRPr lang="zh-CN" altLang="en-US" sz="2800" dirty="0">
              <a:latin typeface="楷体" panose="02010609060101010101" pitchFamily="49" charset="-122"/>
              <a:ea typeface="楷体" panose="02010609060101010101" pitchFamily="49" charset="-122"/>
              <a:cs typeface="楷体" panose="02010609060101010101" pitchFamily="49" charset="-122"/>
            </a:endParaRPr>
          </a:p>
        </p:txBody>
      </p:sp>
      <p:sp>
        <p:nvSpPr>
          <p:cNvPr id="16" name="TextBox 15"/>
          <p:cNvSpPr txBox="1"/>
          <p:nvPr/>
        </p:nvSpPr>
        <p:spPr>
          <a:xfrm flipH="1">
            <a:off x="509905" y="2300605"/>
            <a:ext cx="2425700" cy="583565"/>
          </a:xfrm>
          <a:prstGeom prst="rect">
            <a:avLst/>
          </a:prstGeom>
          <a:noFill/>
          <a:ln w="9525" cap="flat" cmpd="sng">
            <a:solidFill>
              <a:schemeClr val="tx1"/>
            </a:solidFill>
            <a:prstDash val="sysDash"/>
            <a:miter/>
            <a:headEnd type="none" w="med" len="med"/>
            <a:tailEnd type="none" w="med" len="med"/>
          </a:ln>
        </p:spPr>
        <p:txBody>
          <a:bodyPr wrap="square">
            <a:spAutoFit/>
          </a:bodyPr>
          <a:lstStyle/>
          <a:p>
            <a:r>
              <a:rPr lang="zh-CN" altLang="en-US" sz="3200" dirty="0">
                <a:latin typeface="楷体" panose="02010609060101010101" pitchFamily="49" charset="-122"/>
                <a:ea typeface="楷体" panose="02010609060101010101" pitchFamily="49" charset="-122"/>
                <a:cs typeface="楷体" panose="02010609060101010101" pitchFamily="49" charset="-122"/>
              </a:rPr>
              <a:t>余数出现</a:t>
            </a:r>
            <a:r>
              <a:rPr lang="en-US" altLang="zh-CN" sz="3200" dirty="0">
                <a:latin typeface="楷体" panose="02010609060101010101" pitchFamily="49" charset="-122"/>
                <a:ea typeface="楷体" panose="02010609060101010101" pitchFamily="49" charset="-122"/>
                <a:cs typeface="楷体" panose="02010609060101010101" pitchFamily="49" charset="-122"/>
              </a:rPr>
              <a:t>2</a:t>
            </a:r>
            <a:r>
              <a:rPr lang="zh-CN" altLang="en-US" sz="3200" dirty="0">
                <a:latin typeface="楷体" panose="02010609060101010101" pitchFamily="49" charset="-122"/>
                <a:ea typeface="楷体" panose="02010609060101010101" pitchFamily="49" charset="-122"/>
                <a:cs typeface="楷体" panose="02010609060101010101" pitchFamily="49" charset="-122"/>
              </a:rPr>
              <a:t>。</a:t>
            </a:r>
            <a:endParaRPr lang="zh-CN" altLang="en-US" sz="3200" dirty="0">
              <a:latin typeface="楷体" panose="02010609060101010101" pitchFamily="49" charset="-122"/>
              <a:ea typeface="楷体" panose="02010609060101010101" pitchFamily="49" charset="-122"/>
              <a:cs typeface="楷体" panose="02010609060101010101" pitchFamily="49" charset="-122"/>
            </a:endParaRPr>
          </a:p>
        </p:txBody>
      </p:sp>
      <p:sp>
        <p:nvSpPr>
          <p:cNvPr id="17" name="TextBox 16"/>
          <p:cNvSpPr txBox="1"/>
          <p:nvPr/>
        </p:nvSpPr>
        <p:spPr>
          <a:xfrm>
            <a:off x="6221730" y="4348480"/>
            <a:ext cx="2722245" cy="521970"/>
          </a:xfrm>
          <a:prstGeom prst="rect">
            <a:avLst/>
          </a:prstGeom>
          <a:noFill/>
          <a:ln w="9525" cap="flat" cmpd="sng">
            <a:solidFill>
              <a:schemeClr val="tx1"/>
            </a:solidFill>
            <a:prstDash val="sysDash"/>
            <a:miter/>
            <a:headEnd type="none" w="med" len="med"/>
            <a:tailEnd type="none" w="med" len="med"/>
          </a:ln>
        </p:spPr>
        <p:txBody>
          <a:bodyPr wrap="square">
            <a:spAutoFit/>
          </a:bodyPr>
          <a:lstStyle/>
          <a:p>
            <a:r>
              <a:rPr lang="zh-CN" altLang="en-US" sz="2800" dirty="0">
                <a:latin typeface="楷体" panose="02010609060101010101" pitchFamily="49" charset="-122"/>
                <a:ea typeface="楷体" panose="02010609060101010101" pitchFamily="49" charset="-122"/>
              </a:rPr>
              <a:t>都是余</a:t>
            </a:r>
            <a:r>
              <a:rPr lang="en-US" altLang="zh-CN" sz="2800" dirty="0">
                <a:latin typeface="楷体" panose="02010609060101010101" pitchFamily="49" charset="-122"/>
                <a:ea typeface="楷体" panose="02010609060101010101" pitchFamily="49" charset="-122"/>
              </a:rPr>
              <a:t>2</a:t>
            </a:r>
            <a:r>
              <a:rPr lang="zh-CN" altLang="en-US" sz="2800" dirty="0">
                <a:latin typeface="楷体" panose="02010609060101010101" pitchFamily="49" charset="-122"/>
                <a:ea typeface="楷体" panose="02010609060101010101" pitchFamily="49" charset="-122"/>
              </a:rPr>
              <a:t>除不尽</a:t>
            </a:r>
            <a:endParaRPr lang="zh-CN" altLang="en-US" sz="2800" dirty="0">
              <a:latin typeface="楷体" panose="02010609060101010101" pitchFamily="49" charset="-122"/>
              <a:ea typeface="楷体" panose="02010609060101010101" pitchFamily="49" charset="-122"/>
            </a:endParaRPr>
          </a:p>
        </p:txBody>
      </p:sp>
      <p:sp>
        <p:nvSpPr>
          <p:cNvPr id="34" name="TextBox 8"/>
          <p:cNvSpPr txBox="1"/>
          <p:nvPr/>
        </p:nvSpPr>
        <p:spPr>
          <a:xfrm>
            <a:off x="3682364" y="574089"/>
            <a:ext cx="3792855" cy="646331"/>
          </a:xfrm>
          <a:prstGeom prst="rect">
            <a:avLst/>
          </a:prstGeom>
          <a:noFill/>
          <a:ln w="9525">
            <a:noFill/>
          </a:ln>
        </p:spPr>
        <p:txBody>
          <a:bodyPr wrap="square">
            <a:spAutoFit/>
          </a:bodyPr>
          <a:lstStyle/>
          <a:p>
            <a:r>
              <a:rPr lang="en-US" altLang="zh-CN" sz="3600" dirty="0">
                <a:latin typeface="楷体" panose="02010609060101010101" pitchFamily="49" charset="-122"/>
                <a:ea typeface="楷体" panose="02010609060101010101" pitchFamily="49" charset="-122"/>
              </a:rPr>
              <a:t>=0.33333…</a:t>
            </a:r>
            <a:endParaRPr lang="en-US" altLang="zh-CN" sz="3600" dirty="0">
              <a:latin typeface="楷体" panose="02010609060101010101" pitchFamily="49" charset="-122"/>
              <a:ea typeface="楷体" panose="02010609060101010101" pitchFamily="49" charset="-122"/>
            </a:endParaRPr>
          </a:p>
        </p:txBody>
      </p:sp>
      <p:sp>
        <p:nvSpPr>
          <p:cNvPr id="12" name="AutoShape 27"/>
          <p:cNvSpPr/>
          <p:nvPr/>
        </p:nvSpPr>
        <p:spPr>
          <a:xfrm>
            <a:off x="611560" y="3181918"/>
            <a:ext cx="2886244" cy="1586098"/>
          </a:xfrm>
          <a:prstGeom prst="wedgeRoundRectCallout">
            <a:avLst>
              <a:gd name="adj1" fmla="val 70511"/>
              <a:gd name="adj2" fmla="val 20466"/>
              <a:gd name="adj3" fmla="val 16667"/>
            </a:avLst>
          </a:prstGeom>
          <a:solidFill>
            <a:schemeClr val="bg1"/>
          </a:solidFill>
          <a:ln w="19050" cap="flat" cmpd="sng">
            <a:solidFill>
              <a:srgbClr val="3399FF"/>
            </a:solidFill>
            <a:prstDash val="solid"/>
            <a:miter/>
            <a:headEnd type="none" w="med" len="med"/>
            <a:tailEnd type="none" w="med" len="med"/>
          </a:ln>
        </p:spPr>
        <p:txBody>
          <a:bodyPr/>
          <a:lstStyle/>
          <a:p>
            <a:r>
              <a:rPr lang="zh-CN" altLang="en-US" sz="2400" b="1" dirty="0">
                <a:solidFill>
                  <a:srgbClr val="1C1C1C"/>
                </a:solidFill>
                <a:latin typeface="楷体" panose="02010609060101010101" pitchFamily="49" charset="-122"/>
                <a:ea typeface="楷体" panose="02010609060101010101" pitchFamily="49" charset="-122"/>
                <a:cs typeface="楷体" panose="02010609060101010101" pitchFamily="49" charset="-122"/>
              </a:rPr>
              <a:t>因为除不尽</a:t>
            </a:r>
            <a:r>
              <a:rPr lang="en-US" altLang="zh-CN" sz="2400" b="1">
                <a:solidFill>
                  <a:srgbClr val="1C1C1C"/>
                </a:solidFill>
                <a:latin typeface="楷体" panose="02010609060101010101" pitchFamily="49" charset="-122"/>
                <a:ea typeface="楷体" panose="02010609060101010101" pitchFamily="49" charset="-122"/>
                <a:cs typeface="楷体" panose="02010609060101010101" pitchFamily="49" charset="-122"/>
              </a:rPr>
              <a:t>,</a:t>
            </a:r>
            <a:r>
              <a:rPr lang="zh-CN" altLang="en-US" sz="2400" b="1" dirty="0">
                <a:solidFill>
                  <a:srgbClr val="1C1C1C"/>
                </a:solidFill>
                <a:latin typeface="楷体" panose="02010609060101010101" pitchFamily="49" charset="-122"/>
                <a:ea typeface="楷体" panose="02010609060101010101" pitchFamily="49" charset="-122"/>
                <a:cs typeface="楷体" panose="02010609060101010101" pitchFamily="49" charset="-122"/>
              </a:rPr>
              <a:t>商的所有位数无法表示</a:t>
            </a:r>
            <a:r>
              <a:rPr lang="en-US" altLang="zh-CN" sz="2400" b="1">
                <a:solidFill>
                  <a:srgbClr val="1C1C1C"/>
                </a:solidFill>
                <a:latin typeface="楷体" panose="02010609060101010101" pitchFamily="49" charset="-122"/>
                <a:ea typeface="楷体" panose="02010609060101010101" pitchFamily="49" charset="-122"/>
                <a:cs typeface="楷体" panose="02010609060101010101" pitchFamily="49" charset="-122"/>
              </a:rPr>
              <a:t>,</a:t>
            </a:r>
            <a:r>
              <a:rPr lang="zh-CN" altLang="en-US" sz="2400" b="1" dirty="0">
                <a:solidFill>
                  <a:srgbClr val="1C1C1C"/>
                </a:solidFill>
                <a:latin typeface="楷体" panose="02010609060101010101" pitchFamily="49" charset="-122"/>
                <a:ea typeface="楷体" panose="02010609060101010101" pitchFamily="49" charset="-122"/>
                <a:cs typeface="楷体" panose="02010609060101010101" pitchFamily="49" charset="-122"/>
              </a:rPr>
              <a:t>所以我们用省略号表示省略的位数</a:t>
            </a:r>
            <a:r>
              <a:rPr lang="zh-CN" altLang="en-US" sz="2400" b="1" dirty="0">
                <a:solidFill>
                  <a:srgbClr val="1C1C1C"/>
                </a:solidFill>
                <a:latin typeface="华文新魏" panose="02010800040101010101" pitchFamily="2" charset="-122"/>
                <a:ea typeface="华文新魏" panose="02010800040101010101" pitchFamily="2" charset="-122"/>
              </a:rPr>
              <a:t>。</a:t>
            </a:r>
            <a:endParaRPr lang="zh-CN" altLang="en-US" sz="2400" b="1" dirty="0">
              <a:solidFill>
                <a:srgbClr val="1C1C1C"/>
              </a:solidFill>
              <a:latin typeface="华文新魏" panose="02010800040101010101" pitchFamily="2" charset="-122"/>
              <a:ea typeface="华文新魏"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heckerboard(across)">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1000" fill="hold"/>
                                        <p:tgtEl>
                                          <p:spTgt spid="34"/>
                                        </p:tgtEl>
                                        <p:attrNameLst>
                                          <p:attrName>ppt_x</p:attrName>
                                        </p:attrNameLst>
                                      </p:cBhvr>
                                      <p:tavLst>
                                        <p:tav tm="0">
                                          <p:val>
                                            <p:strVal val="#ppt_x-.2"/>
                                          </p:val>
                                        </p:tav>
                                        <p:tav tm="100000">
                                          <p:val>
                                            <p:strVal val="#ppt_x"/>
                                          </p:val>
                                        </p:tav>
                                      </p:tavLst>
                                    </p:anim>
                                    <p:anim calcmode="lin" valueType="num">
                                      <p:cBhvr>
                                        <p:cTn id="13" dur="1000" fill="hold"/>
                                        <p:tgtEl>
                                          <p:spTgt spid="34"/>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2"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7604085" y="2962137"/>
            <a:ext cx="882898" cy="1265255"/>
          </a:xfrm>
          <a:prstGeom prst="rect">
            <a:avLst/>
          </a:prstGeom>
        </p:spPr>
      </p:pic>
      <p:sp>
        <p:nvSpPr>
          <p:cNvPr id="26628" name="矩形 8"/>
          <p:cNvSpPr/>
          <p:nvPr/>
        </p:nvSpPr>
        <p:spPr>
          <a:xfrm>
            <a:off x="316865" y="805815"/>
            <a:ext cx="6847423" cy="2951619"/>
          </a:xfrm>
          <a:prstGeom prst="cloudCallout">
            <a:avLst>
              <a:gd name="adj1" fmla="val 57768"/>
              <a:gd name="adj2" fmla="val 30433"/>
            </a:avLst>
          </a:prstGeom>
          <a:noFill/>
          <a:ln w="38100" cap="flat" cmpd="sng">
            <a:solidFill>
              <a:srgbClr val="FF0000"/>
            </a:solidFill>
            <a:prstDash val="solid"/>
            <a:miter/>
            <a:headEnd type="none" w="med" len="med"/>
            <a:tailEnd type="none" w="med" len="med"/>
          </a:ln>
        </p:spPr>
        <p:txBody>
          <a:bodyPr wrap="square">
            <a:spAutoFit/>
          </a:bodyPr>
          <a:lstStyle/>
          <a:p>
            <a:r>
              <a:rPr lang="zh-CN" altLang="en-US" sz="3600" dirty="0">
                <a:latin typeface="楷体" panose="02010609060101010101" pitchFamily="49" charset="-122"/>
                <a:ea typeface="楷体" panose="02010609060101010101" pitchFamily="49" charset="-122"/>
                <a:cs typeface="楷体" panose="02010609060101010101" pitchFamily="49" charset="-122"/>
              </a:rPr>
              <a:t>   边计算</a:t>
            </a:r>
            <a:r>
              <a:rPr lang="en-US" altLang="zh-CN" sz="3600" dirty="0">
                <a:latin typeface="楷体" panose="02010609060101010101" pitchFamily="49" charset="-122"/>
                <a:ea typeface="楷体" panose="02010609060101010101" pitchFamily="49" charset="-122"/>
                <a:cs typeface="楷体" panose="02010609060101010101" pitchFamily="49" charset="-122"/>
              </a:rPr>
              <a:t>,</a:t>
            </a:r>
            <a:r>
              <a:rPr lang="zh-CN" altLang="en-US" sz="3600" dirty="0">
                <a:latin typeface="楷体" panose="02010609060101010101" pitchFamily="49" charset="-122"/>
                <a:ea typeface="楷体" panose="02010609060101010101" pitchFamily="49" charset="-122"/>
                <a:cs typeface="楷体" panose="02010609060101010101" pitchFamily="49" charset="-122"/>
              </a:rPr>
              <a:t>边观察。你发现了什么？</a:t>
            </a:r>
            <a:endParaRPr lang="zh-CN" altLang="en-US" sz="3600" dirty="0">
              <a:latin typeface="楷体" panose="02010609060101010101" pitchFamily="49" charset="-122"/>
              <a:ea typeface="楷体" panose="02010609060101010101" pitchFamily="49" charset="-122"/>
              <a:cs typeface="楷体" panose="02010609060101010101" pitchFamily="49" charset="-122"/>
            </a:endParaRPr>
          </a:p>
          <a:p>
            <a:pPr algn="ctr"/>
            <a:r>
              <a:rPr lang="en-US" altLang="zh-CN" sz="3600" dirty="0">
                <a:latin typeface="楷体" panose="02010609060101010101" pitchFamily="49" charset="-122"/>
                <a:ea typeface="楷体" panose="02010609060101010101" pitchFamily="49" charset="-122"/>
                <a:cs typeface="楷体" panose="02010609060101010101" pitchFamily="49" charset="-122"/>
              </a:rPr>
              <a:t>7.3÷2.2=</a:t>
            </a:r>
            <a:r>
              <a:rPr lang="zh-CN" altLang="en-US" sz="3600" dirty="0">
                <a:latin typeface="楷体" panose="02010609060101010101" pitchFamily="49" charset="-122"/>
                <a:ea typeface="楷体" panose="02010609060101010101" pitchFamily="49" charset="-122"/>
                <a:cs typeface="楷体" panose="02010609060101010101" pitchFamily="49" charset="-122"/>
              </a:rPr>
              <a:t>　　</a:t>
            </a:r>
            <a:r>
              <a:rPr lang="zh-CN" altLang="en-US" sz="3600" dirty="0">
                <a:latin typeface="华文新魏" panose="02010800040101010101" pitchFamily="2" charset="-122"/>
                <a:ea typeface="华文新魏" panose="02010800040101010101" pitchFamily="2" charset="-122"/>
              </a:rPr>
              <a:t>　</a:t>
            </a:r>
            <a:r>
              <a:rPr lang="zh-CN" altLang="en-US" sz="4800" dirty="0">
                <a:latin typeface="华文新魏" panose="02010800040101010101" pitchFamily="2" charset="-122"/>
                <a:ea typeface="华文新魏" panose="02010800040101010101" pitchFamily="2" charset="-122"/>
              </a:rPr>
              <a:t> </a:t>
            </a:r>
            <a:endParaRPr lang="zh-CN" altLang="en-US" sz="4800" dirty="0">
              <a:latin typeface="华文新魏" panose="02010800040101010101" pitchFamily="2" charset="-122"/>
              <a:ea typeface="华文新魏"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628"/>
                                        </p:tgtEl>
                                        <p:attrNameLst>
                                          <p:attrName>style.visibility</p:attrName>
                                        </p:attrNameLst>
                                      </p:cBhvr>
                                      <p:to>
                                        <p:strVal val="visible"/>
                                      </p:to>
                                    </p:set>
                                    <p:animEffect transition="in" filter="blinds(horizontal)">
                                      <p:cBhvr>
                                        <p:cTn id="7" dur="500"/>
                                        <p:tgtEl>
                                          <p:spTgt spid="266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animBg="1"/>
    </p:bldLst>
  </p:timing>
</p:sld>
</file>

<file path=ppt/tags/tag1.xml><?xml version="1.0" encoding="utf-8"?>
<p:tagLst xmlns:p="http://schemas.openxmlformats.org/presentationml/2006/main">
  <p:tag name="COMMONDATA" val="eyJoZGlkIjoiN2YxOGMyNDFkMTQxMWJhZTVlZDhiNDQyZGU2OTYwOWE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1647</Words>
  <Application>WPS 演示</Application>
  <PresentationFormat>全屏显示(16:9)</PresentationFormat>
  <Paragraphs>236</Paragraphs>
  <Slides>20</Slides>
  <Notes>1</Notes>
  <HiddenSlides>0</HiddenSlides>
  <MMClips>0</MMClips>
  <ScaleCrop>false</ScaleCrop>
  <HeadingPairs>
    <vt:vector size="8" baseType="variant">
      <vt:variant>
        <vt:lpstr>已用的字体</vt:lpstr>
      </vt:variant>
      <vt:variant>
        <vt:i4>13</vt:i4>
      </vt:variant>
      <vt:variant>
        <vt:lpstr>主题</vt:lpstr>
      </vt:variant>
      <vt:variant>
        <vt:i4>2</vt:i4>
      </vt:variant>
      <vt:variant>
        <vt:lpstr>嵌入 OLE 服务器</vt:lpstr>
      </vt:variant>
      <vt:variant>
        <vt:i4>3</vt:i4>
      </vt:variant>
      <vt:variant>
        <vt:lpstr>幻灯片标题</vt:lpstr>
      </vt:variant>
      <vt:variant>
        <vt:i4>20</vt:i4>
      </vt:variant>
    </vt:vector>
  </HeadingPairs>
  <TitlesOfParts>
    <vt:vector size="38" baseType="lpstr">
      <vt:lpstr>Arial</vt:lpstr>
      <vt:lpstr>宋体</vt:lpstr>
      <vt:lpstr>Wingdings</vt:lpstr>
      <vt:lpstr>黑体</vt:lpstr>
      <vt:lpstr>幼圆</vt:lpstr>
      <vt:lpstr>楷体_GB2312</vt:lpstr>
      <vt:lpstr>楷体</vt:lpstr>
      <vt:lpstr>微软雅黑</vt:lpstr>
      <vt:lpstr>华文新魏</vt:lpstr>
      <vt:lpstr>Calibri</vt:lpstr>
      <vt:lpstr>Arial Unicode MS</vt:lpstr>
      <vt:lpstr>Times New Roman</vt:lpstr>
      <vt:lpstr>等线</vt:lpstr>
      <vt:lpstr>Office 主题</vt:lpstr>
      <vt:lpstr>2_自定义设计方案</vt:lpstr>
      <vt:lpstr>Equation.DSMT4</vt:lpstr>
      <vt:lpstr>Equation.DSMT4</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xjj</dc:creator>
  <cp:lastModifiedBy>Administrator</cp:lastModifiedBy>
  <cp:revision>118</cp:revision>
  <dcterms:created xsi:type="dcterms:W3CDTF">2018-09-11T05:46:00Z</dcterms:created>
  <dcterms:modified xsi:type="dcterms:W3CDTF">2023-08-28T08:52:28Z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2052-12.1.0.15120</vt:lpwstr>
  </property>
  <property fmtid="{D5CDD505-2E9C-101B-9397-08002B2CF9AE}" pid="3" name="ICV">
    <vt:lpwstr>3D0E09FEBE0342BB93DBF1AD691EC2FD_12</vt:lpwstr>
  </property>
</Properties>
</file>