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59" r:id="rId5"/>
    <p:sldId id="280" r:id="rId6"/>
    <p:sldId id="281" r:id="rId7"/>
    <p:sldId id="301" r:id="rId8"/>
    <p:sldId id="265" r:id="rId9"/>
    <p:sldId id="296" r:id="rId10"/>
    <p:sldId id="297" r:id="rId11"/>
    <p:sldId id="300" r:id="rId12"/>
    <p:sldId id="302" r:id="rId13"/>
    <p:sldId id="303" r:id="rId14"/>
    <p:sldId id="271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2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450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练习二十一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5.wav"/><Relationship Id="rId2" Type="http://schemas.openxmlformats.org/officeDocument/2006/relationships/slide" Target="slide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9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练习二十一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7534"/>
            <a:ext cx="9144000" cy="1507834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1259632" y="2053753"/>
            <a:ext cx="6984776" cy="2462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12+6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×30÷2×2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=72×30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=2160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答：这个航模机翼的面积是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2160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平方厘米。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112" y="1995686"/>
            <a:ext cx="2666667" cy="1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75" y="627534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下图中阴影部分的面积是 30 m</a:t>
            </a:r>
            <a:r>
              <a:rPr lang="zh-CN" altLang="en-US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，这个梯形的面积是多少平方米？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099295" y="1707654"/>
            <a:ext cx="6984776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高：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30×2÷12=5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12+8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×5÷2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=20×5÷2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=50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答：这个梯形的面积是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梯形面积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字母公式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:s=(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a+b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)×h÷2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×2÷(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1219200" y="1378943"/>
            <a:ext cx="1304" cy="134441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rot="5400000">
            <a:off x="2344792" y="1598135"/>
            <a:ext cx="1218" cy="225240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rot="16200000">
            <a:off x="2313216" y="222022"/>
            <a:ext cx="1218" cy="225240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3419872" y="1347614"/>
            <a:ext cx="1304" cy="134441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 rot="21552861">
            <a:off x="4268191" y="1572633"/>
            <a:ext cx="1315205" cy="470058"/>
          </a:xfrm>
          <a:prstGeom prst="rightArrow">
            <a:avLst>
              <a:gd name="adj1" fmla="val 41824"/>
              <a:gd name="adj2" fmla="val 66342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6248400" y="1437395"/>
            <a:ext cx="0" cy="12859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rot="5400000">
            <a:off x="6915808" y="731998"/>
            <a:ext cx="1218" cy="137646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H="1">
            <a:off x="7596336" y="1419622"/>
            <a:ext cx="25927" cy="127627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rot="16200000">
            <a:off x="6936025" y="2036102"/>
            <a:ext cx="1218" cy="137646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 flipH="1">
            <a:off x="467544" y="3795886"/>
            <a:ext cx="688234" cy="111060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 flipH="1">
            <a:off x="2339752" y="3795886"/>
            <a:ext cx="688234" cy="111060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1187624" y="3795886"/>
            <a:ext cx="187700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467544" y="4876006"/>
            <a:ext cx="187700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AutoShape 15"/>
          <p:cNvSpPr>
            <a:spLocks noChangeArrowheads="1"/>
          </p:cNvSpPr>
          <p:nvPr/>
        </p:nvSpPr>
        <p:spPr bwMode="auto">
          <a:xfrm>
            <a:off x="1981200" y="2981973"/>
            <a:ext cx="375401" cy="876792"/>
          </a:xfrm>
          <a:prstGeom prst="downArrow">
            <a:avLst>
              <a:gd name="adj1" fmla="val 50000"/>
              <a:gd name="adj2" fmla="val 62500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 flipH="1">
            <a:off x="4139952" y="2211710"/>
            <a:ext cx="866493" cy="136815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Line 17"/>
          <p:cNvSpPr>
            <a:spLocks noChangeShapeType="1"/>
          </p:cNvSpPr>
          <p:nvPr/>
        </p:nvSpPr>
        <p:spPr bwMode="auto">
          <a:xfrm rot="7087211" flipH="1">
            <a:off x="4923980" y="2239492"/>
            <a:ext cx="845131" cy="130477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Line 18"/>
          <p:cNvSpPr>
            <a:spLocks noChangeShapeType="1"/>
          </p:cNvSpPr>
          <p:nvPr/>
        </p:nvSpPr>
        <p:spPr bwMode="auto">
          <a:xfrm rot="3588430" flipH="1">
            <a:off x="4530440" y="2893362"/>
            <a:ext cx="803197" cy="136548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AutoShape 19"/>
          <p:cNvSpPr>
            <a:spLocks noChangeArrowheads="1"/>
          </p:cNvSpPr>
          <p:nvPr/>
        </p:nvSpPr>
        <p:spPr bwMode="auto">
          <a:xfrm rot="20167122">
            <a:off x="3325422" y="3306128"/>
            <a:ext cx="500534" cy="350717"/>
          </a:xfrm>
          <a:prstGeom prst="rightArrow">
            <a:avLst>
              <a:gd name="adj1" fmla="val 50000"/>
              <a:gd name="adj2" fmla="val 33333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AutoShape 20"/>
          <p:cNvSpPr>
            <a:spLocks noChangeArrowheads="1"/>
          </p:cNvSpPr>
          <p:nvPr/>
        </p:nvSpPr>
        <p:spPr bwMode="auto">
          <a:xfrm>
            <a:off x="3347864" y="4227934"/>
            <a:ext cx="1751868" cy="350717"/>
          </a:xfrm>
          <a:prstGeom prst="rightArrow">
            <a:avLst>
              <a:gd name="adj1" fmla="val 50000"/>
              <a:gd name="adj2" fmla="val 116667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Line 21"/>
          <p:cNvSpPr>
            <a:spLocks noChangeShapeType="1"/>
          </p:cNvSpPr>
          <p:nvPr/>
        </p:nvSpPr>
        <p:spPr bwMode="auto">
          <a:xfrm rot="21282997" flipH="1">
            <a:off x="5629650" y="3612071"/>
            <a:ext cx="750800" cy="111060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Line 22"/>
          <p:cNvSpPr>
            <a:spLocks noChangeShapeType="1"/>
          </p:cNvSpPr>
          <p:nvPr/>
        </p:nvSpPr>
        <p:spPr bwMode="auto">
          <a:xfrm rot="18065648" flipH="1">
            <a:off x="7359664" y="3592769"/>
            <a:ext cx="701433" cy="118876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Line 23"/>
          <p:cNvSpPr>
            <a:spLocks noChangeShapeType="1"/>
          </p:cNvSpPr>
          <p:nvPr/>
        </p:nvSpPr>
        <p:spPr bwMode="auto">
          <a:xfrm>
            <a:off x="6300192" y="3579862"/>
            <a:ext cx="112620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Line 24"/>
          <p:cNvSpPr>
            <a:spLocks noChangeShapeType="1"/>
          </p:cNvSpPr>
          <p:nvPr/>
        </p:nvSpPr>
        <p:spPr bwMode="auto">
          <a:xfrm>
            <a:off x="5652120" y="4731990"/>
            <a:ext cx="237753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WordArt 27"/>
          <p:cNvSpPr>
            <a:spLocks noChangeArrowheads="1" noChangeShapeType="1" noTextEdit="1"/>
          </p:cNvSpPr>
          <p:nvPr/>
        </p:nvSpPr>
        <p:spPr bwMode="auto">
          <a:xfrm>
            <a:off x="2057401" y="1738638"/>
            <a:ext cx="868114" cy="270344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2800" kern="10">
                <a:ln w="9525">
                  <a:solidFill>
                    <a:srgbClr val="CC00FF"/>
                  </a:solidFill>
                  <a:round/>
                </a:ln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</a:t>
            </a:r>
            <a:endParaRPr lang="zh-CN" altLang="en-US" sz="2800" kern="10">
              <a:ln w="9525">
                <a:solidFill>
                  <a:srgbClr val="CC00FF"/>
                </a:solidFill>
                <a:round/>
              </a:ln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WordArt 28"/>
          <p:cNvSpPr>
            <a:spLocks noChangeArrowheads="1" noChangeShapeType="1" noTextEdit="1"/>
          </p:cNvSpPr>
          <p:nvPr/>
        </p:nvSpPr>
        <p:spPr bwMode="auto">
          <a:xfrm>
            <a:off x="6553201" y="1662438"/>
            <a:ext cx="868114" cy="270344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2800" kern="10">
                <a:ln w="9525">
                  <a:solidFill>
                    <a:srgbClr val="FF9933"/>
                  </a:solidFill>
                  <a:round/>
                </a:ln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正方形</a:t>
            </a:r>
            <a:endParaRPr lang="zh-CN" altLang="en-US" sz="2800" kern="10">
              <a:ln w="9525">
                <a:solidFill>
                  <a:srgbClr val="FF9933"/>
                </a:solidFill>
                <a:round/>
              </a:ln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WordArt 29"/>
          <p:cNvSpPr>
            <a:spLocks noChangeArrowheads="1" noChangeShapeType="1" noTextEdit="1"/>
          </p:cNvSpPr>
          <p:nvPr/>
        </p:nvSpPr>
        <p:spPr bwMode="auto">
          <a:xfrm>
            <a:off x="1115616" y="4227934"/>
            <a:ext cx="1501602" cy="292264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200" kern="10" dirty="0">
                <a:ln w="9525">
                  <a:solidFill>
                    <a:srgbClr val="FF6600"/>
                  </a:solidFill>
                  <a:round/>
                </a:ln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</a:t>
            </a:r>
            <a:endParaRPr lang="zh-CN" altLang="en-US" sz="3200" kern="10" dirty="0">
              <a:ln w="9525">
                <a:solidFill>
                  <a:srgbClr val="FF6600"/>
                </a:solidFill>
                <a:round/>
              </a:ln>
              <a:solidFill>
                <a:srgbClr val="FF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WordArt 30"/>
          <p:cNvSpPr>
            <a:spLocks noChangeArrowheads="1" noChangeShapeType="1" noTextEdit="1"/>
          </p:cNvSpPr>
          <p:nvPr/>
        </p:nvSpPr>
        <p:spPr bwMode="auto">
          <a:xfrm>
            <a:off x="4572000" y="3075806"/>
            <a:ext cx="868114" cy="284957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2800" kern="10" dirty="0">
                <a:ln w="9525">
                  <a:solidFill>
                    <a:srgbClr val="FF0066"/>
                  </a:solidFill>
                  <a:round/>
                </a:ln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</a:t>
            </a:r>
            <a:endParaRPr lang="zh-CN" altLang="en-US" sz="2800" kern="10" dirty="0">
              <a:ln w="9525">
                <a:solidFill>
                  <a:srgbClr val="FF0066"/>
                </a:solidFill>
                <a:round/>
              </a:ln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WordArt 31"/>
          <p:cNvSpPr>
            <a:spLocks noChangeArrowheads="1" noChangeShapeType="1" noTextEdit="1"/>
          </p:cNvSpPr>
          <p:nvPr/>
        </p:nvSpPr>
        <p:spPr bwMode="auto">
          <a:xfrm>
            <a:off x="6516216" y="4083918"/>
            <a:ext cx="750800" cy="350717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9525">
                  <a:solidFill>
                    <a:srgbClr val="FF0066"/>
                  </a:solidFill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</a:t>
            </a:r>
            <a:endParaRPr lang="zh-CN" altLang="en-US" sz="3600" kern="10" dirty="0">
              <a:ln w="9525">
                <a:solidFill>
                  <a:srgbClr val="FF0066"/>
                </a:solidFill>
                <a:rou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WordArt 32"/>
          <p:cNvSpPr>
            <a:spLocks noChangeArrowheads="1" noChangeShapeType="1" noTextEdit="1"/>
          </p:cNvSpPr>
          <p:nvPr/>
        </p:nvSpPr>
        <p:spPr bwMode="auto">
          <a:xfrm>
            <a:off x="304800" y="381000"/>
            <a:ext cx="8458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3600" kern="10" dirty="0">
              <a:ln w="12700">
                <a:solidFill>
                  <a:srgbClr val="CC0099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71800" y="411510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请同学们和老师一起回忆以前学过的平面图形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请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23728" y="483518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在这些平面图形中，你会计算图形的面积吗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auto">
          <a:xfrm>
            <a:off x="990600" y="915566"/>
            <a:ext cx="2743200" cy="1828800"/>
          </a:xfrm>
          <a:prstGeom prst="rect">
            <a:avLst/>
          </a:prstGeom>
          <a:solidFill>
            <a:srgbClr val="00FF00"/>
          </a:solidFill>
          <a:ln w="28575">
            <a:solidFill>
              <a:srgbClr val="FF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5943600" y="915566"/>
            <a:ext cx="1676400" cy="1676400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AutoShape 28"/>
          <p:cNvSpPr>
            <a:spLocks noChangeArrowheads="1"/>
          </p:cNvSpPr>
          <p:nvPr/>
        </p:nvSpPr>
        <p:spPr bwMode="auto">
          <a:xfrm>
            <a:off x="3810000" y="1347614"/>
            <a:ext cx="2514600" cy="2133600"/>
          </a:xfrm>
          <a:prstGeom prst="triangle">
            <a:avLst>
              <a:gd name="adj" fmla="val 50000"/>
            </a:avLst>
          </a:prstGeom>
          <a:solidFill>
            <a:srgbClr val="FF99FF"/>
          </a:solidFill>
          <a:ln w="2857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AutoShape 29"/>
          <p:cNvSpPr>
            <a:spLocks noChangeArrowheads="1"/>
          </p:cNvSpPr>
          <p:nvPr/>
        </p:nvSpPr>
        <p:spPr bwMode="auto">
          <a:xfrm>
            <a:off x="667072" y="3232398"/>
            <a:ext cx="3200400" cy="1447800"/>
          </a:xfrm>
          <a:prstGeom prst="parallelogram">
            <a:avLst>
              <a:gd name="adj" fmla="val 55263"/>
            </a:avLst>
          </a:prstGeom>
          <a:solidFill>
            <a:srgbClr val="FFFF66"/>
          </a:solidFill>
          <a:ln w="38100">
            <a:solidFill>
              <a:srgbClr val="660066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AutoShape 30"/>
          <p:cNvSpPr>
            <a:spLocks noChangeArrowheads="1"/>
          </p:cNvSpPr>
          <p:nvPr/>
        </p:nvSpPr>
        <p:spPr bwMode="auto">
          <a:xfrm flipV="1">
            <a:off x="5924872" y="3003798"/>
            <a:ext cx="2895600" cy="1524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3399FF"/>
          </a:solidFill>
          <a:ln w="28575">
            <a:solidFill>
              <a:srgbClr val="FF0066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31"/>
          <p:cNvSpPr txBox="1">
            <a:spLocks noChangeArrowheads="1"/>
          </p:cNvSpPr>
          <p:nvPr/>
        </p:nvSpPr>
        <p:spPr bwMode="auto">
          <a:xfrm>
            <a:off x="1371600" y="1525166"/>
            <a:ext cx="1981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600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</a:t>
            </a:r>
            <a:r>
              <a:rPr lang="en-US" altLang="zh-CN" sz="3600" dirty="0" err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a×b</a:t>
            </a:r>
            <a:endParaRPr lang="en-US" altLang="zh-CN" sz="3600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6019800" y="1525166"/>
            <a:ext cx="1981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S=a×a</a:t>
            </a:r>
            <a:endParaRPr lang="en-US" altLang="zh-CN" sz="36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1276672" y="3613398"/>
            <a:ext cx="1981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6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</a:t>
            </a:r>
            <a:r>
              <a:rPr lang="en-US" altLang="zh-CN" sz="3600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a×h</a:t>
            </a:r>
            <a:endParaRPr lang="en-US" altLang="zh-CN" sz="3600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3779912" y="2499742"/>
            <a:ext cx="274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600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S=a×h÷2</a:t>
            </a:r>
            <a:endParaRPr lang="en-US" altLang="zh-CN" sz="3600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6763072" y="3537198"/>
            <a:ext cx="1981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6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</a:t>
            </a:r>
            <a:r>
              <a:rPr lang="zh-CN" altLang="en-US" sz="36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360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72480" y="123478"/>
            <a:ext cx="8871520" cy="10239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把一个三角形转化成一个平行四边形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 Box 96"/>
          <p:cNvSpPr txBox="1">
            <a:spLocks noChangeArrowheads="1"/>
          </p:cNvSpPr>
          <p:nvPr/>
        </p:nvSpPr>
        <p:spPr bwMode="auto">
          <a:xfrm>
            <a:off x="2667000" y="2847058"/>
            <a:ext cx="5059102" cy="383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 Box 97"/>
          <p:cNvSpPr txBox="1">
            <a:spLocks noChangeArrowheads="1"/>
          </p:cNvSpPr>
          <p:nvPr/>
        </p:nvSpPr>
        <p:spPr bwMode="auto">
          <a:xfrm>
            <a:off x="251520" y="3579862"/>
            <a:ext cx="847719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因为：平行四边形的面积  </a:t>
            </a:r>
            <a:r>
              <a:rPr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s=a×</a:t>
            </a:r>
            <a:r>
              <a:rPr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h÷2</a:t>
            </a:r>
            <a:r>
              <a:rPr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  </a:t>
            </a:r>
            <a:endParaRPr lang="zh-CN" altLang="en-US" sz="3600" dirty="0">
              <a:solidFill>
                <a:srgbClr val="CC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 Box 103"/>
          <p:cNvSpPr txBox="1">
            <a:spLocks noChangeArrowheads="1"/>
          </p:cNvSpPr>
          <p:nvPr/>
        </p:nvSpPr>
        <p:spPr bwMode="auto">
          <a:xfrm>
            <a:off x="415287" y="4226193"/>
            <a:ext cx="84051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所以：三角形的面积   </a:t>
            </a:r>
            <a:r>
              <a:rPr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s=a×h÷2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8" name="Group 61"/>
          <p:cNvGrpSpPr/>
          <p:nvPr/>
        </p:nvGrpSpPr>
        <p:grpSpPr bwMode="auto">
          <a:xfrm>
            <a:off x="2344538" y="1022866"/>
            <a:ext cx="2648399" cy="2386325"/>
            <a:chOff x="1440" y="1056"/>
            <a:chExt cx="2592" cy="2400"/>
          </a:xfrm>
        </p:grpSpPr>
        <p:sp>
          <p:nvSpPr>
            <p:cNvPr id="59" name="AutoShape 57"/>
            <p:cNvSpPr>
              <a:spLocks noChangeArrowheads="1"/>
            </p:cNvSpPr>
            <p:nvPr/>
          </p:nvSpPr>
          <p:spPr bwMode="auto">
            <a:xfrm>
              <a:off x="1440" y="1056"/>
              <a:ext cx="2592" cy="24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Line 60"/>
            <p:cNvSpPr>
              <a:spLocks noChangeShapeType="1"/>
            </p:cNvSpPr>
            <p:nvPr/>
          </p:nvSpPr>
          <p:spPr bwMode="auto">
            <a:xfrm>
              <a:off x="2736" y="1056"/>
              <a:ext cx="0" cy="2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1" name="Group 67"/>
          <p:cNvGrpSpPr/>
          <p:nvPr/>
        </p:nvGrpSpPr>
        <p:grpSpPr bwMode="auto">
          <a:xfrm>
            <a:off x="2987824" y="1059582"/>
            <a:ext cx="1373244" cy="1240889"/>
            <a:chOff x="2064" y="1056"/>
            <a:chExt cx="1344" cy="1248"/>
          </a:xfrm>
        </p:grpSpPr>
        <p:sp>
          <p:nvSpPr>
            <p:cNvPr id="62" name="AutoShape 62"/>
            <p:cNvSpPr>
              <a:spLocks noChangeArrowheads="1"/>
            </p:cNvSpPr>
            <p:nvPr/>
          </p:nvSpPr>
          <p:spPr bwMode="auto">
            <a:xfrm>
              <a:off x="2064" y="1056"/>
              <a:ext cx="1344" cy="1248"/>
            </a:xfrm>
            <a:prstGeom prst="triangle">
              <a:avLst>
                <a:gd name="adj" fmla="val 50000"/>
              </a:avLst>
            </a:prstGeom>
            <a:solidFill>
              <a:srgbClr val="99FF33"/>
            </a:solidFill>
            <a:ln w="38100">
              <a:solidFill>
                <a:schemeClr val="tx1"/>
              </a:solidFill>
              <a:prstDash val="sysDot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Line 66"/>
            <p:cNvSpPr>
              <a:spLocks noChangeShapeType="1"/>
            </p:cNvSpPr>
            <p:nvPr/>
          </p:nvSpPr>
          <p:spPr bwMode="auto">
            <a:xfrm>
              <a:off x="2736" y="1056"/>
              <a:ext cx="0" cy="12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3" name="Group 83"/>
          <p:cNvGrpSpPr/>
          <p:nvPr/>
        </p:nvGrpSpPr>
        <p:grpSpPr bwMode="auto">
          <a:xfrm rot="10759922">
            <a:off x="4434677" y="2290879"/>
            <a:ext cx="1235306" cy="1155379"/>
            <a:chOff x="2064" y="1056"/>
            <a:chExt cx="1344" cy="1248"/>
          </a:xfrm>
        </p:grpSpPr>
        <p:sp>
          <p:nvSpPr>
            <p:cNvPr id="74" name="AutoShape 84"/>
            <p:cNvSpPr>
              <a:spLocks noChangeArrowheads="1"/>
            </p:cNvSpPr>
            <p:nvPr/>
          </p:nvSpPr>
          <p:spPr bwMode="auto">
            <a:xfrm>
              <a:off x="2064" y="1056"/>
              <a:ext cx="1344" cy="1248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Line 85"/>
            <p:cNvSpPr>
              <a:spLocks noChangeShapeType="1"/>
            </p:cNvSpPr>
            <p:nvPr/>
          </p:nvSpPr>
          <p:spPr bwMode="auto">
            <a:xfrm>
              <a:off x="2735" y="1058"/>
              <a:ext cx="0" cy="12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Line 89"/>
          <p:cNvSpPr>
            <a:spLocks noChangeShapeType="1"/>
          </p:cNvSpPr>
          <p:nvPr/>
        </p:nvSpPr>
        <p:spPr bwMode="auto">
          <a:xfrm>
            <a:off x="3644280" y="2320905"/>
            <a:ext cx="0" cy="1145436"/>
          </a:xfrm>
          <a:prstGeom prst="line">
            <a:avLst/>
          </a:prstGeom>
          <a:noFill/>
          <a:ln w="38100">
            <a:solidFill>
              <a:srgbClr val="FF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Line 90"/>
          <p:cNvSpPr>
            <a:spLocks noChangeShapeType="1"/>
          </p:cNvSpPr>
          <p:nvPr/>
        </p:nvSpPr>
        <p:spPr bwMode="auto">
          <a:xfrm>
            <a:off x="4253880" y="2244705"/>
            <a:ext cx="0" cy="1145436"/>
          </a:xfrm>
          <a:prstGeom prst="line">
            <a:avLst/>
          </a:prstGeom>
          <a:noFill/>
          <a:ln w="38100">
            <a:solidFill>
              <a:srgbClr val="FF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Line 91"/>
          <p:cNvSpPr>
            <a:spLocks noChangeShapeType="1"/>
          </p:cNvSpPr>
          <p:nvPr/>
        </p:nvSpPr>
        <p:spPr bwMode="auto">
          <a:xfrm>
            <a:off x="4848350" y="2211710"/>
            <a:ext cx="0" cy="1145436"/>
          </a:xfrm>
          <a:prstGeom prst="line">
            <a:avLst/>
          </a:prstGeom>
          <a:noFill/>
          <a:ln w="38100">
            <a:solidFill>
              <a:srgbClr val="FF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" name="Line 93"/>
          <p:cNvSpPr>
            <a:spLocks noChangeShapeType="1"/>
          </p:cNvSpPr>
          <p:nvPr/>
        </p:nvSpPr>
        <p:spPr bwMode="auto">
          <a:xfrm>
            <a:off x="2344538" y="3390142"/>
            <a:ext cx="2648399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Text Box 94"/>
          <p:cNvSpPr txBox="1">
            <a:spLocks noChangeArrowheads="1"/>
          </p:cNvSpPr>
          <p:nvPr/>
        </p:nvSpPr>
        <p:spPr bwMode="auto">
          <a:xfrm>
            <a:off x="3491880" y="2226873"/>
            <a:ext cx="19405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高的一半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Text Box 95"/>
          <p:cNvSpPr txBox="1">
            <a:spLocks noChangeArrowheads="1"/>
          </p:cNvSpPr>
          <p:nvPr/>
        </p:nvSpPr>
        <p:spPr bwMode="auto">
          <a:xfrm>
            <a:off x="3106538" y="3065073"/>
            <a:ext cx="18146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utoUpdateAnimBg="0"/>
      <p:bldP spid="56" grpId="0" autoUpdateAnimBg="0"/>
      <p:bldP spid="57" grpId="0" autoUpdateAnimBg="0"/>
      <p:bldP spid="84" grpId="0" autoUpdateAnimBg="0"/>
      <p:bldP spid="8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20"/>
          <p:cNvSpPr>
            <a:spLocks noChangeArrowheads="1"/>
          </p:cNvSpPr>
          <p:nvPr/>
        </p:nvSpPr>
        <p:spPr bwMode="auto">
          <a:xfrm flipV="1">
            <a:off x="1066800" y="1498947"/>
            <a:ext cx="2971800" cy="2133600"/>
          </a:xfrm>
          <a:custGeom>
            <a:avLst/>
            <a:gdLst>
              <a:gd name="G0" fmla="+- 4661 0 0"/>
              <a:gd name="G1" fmla="+- 21600 0 4661"/>
              <a:gd name="G2" fmla="*/ 4661 1 2"/>
              <a:gd name="G3" fmla="+- 21600 0 G2"/>
              <a:gd name="G4" fmla="+/ 4661 21600 2"/>
              <a:gd name="G5" fmla="+/ G1 0 2"/>
              <a:gd name="G6" fmla="*/ 21600 21600 4661"/>
              <a:gd name="G7" fmla="*/ G6 1 2"/>
              <a:gd name="G8" fmla="+- 21600 0 G7"/>
              <a:gd name="G9" fmla="*/ 21600 1 2"/>
              <a:gd name="G10" fmla="+- 4661 0 G9"/>
              <a:gd name="G11" fmla="?: G10 G8 0"/>
              <a:gd name="G12" fmla="?: G10 G7 21600"/>
              <a:gd name="T0" fmla="*/ 19269 w 21600"/>
              <a:gd name="T1" fmla="*/ 10800 h 21600"/>
              <a:gd name="T2" fmla="*/ 10800 w 21600"/>
              <a:gd name="T3" fmla="*/ 21600 h 21600"/>
              <a:gd name="T4" fmla="*/ 2331 w 21600"/>
              <a:gd name="T5" fmla="*/ 10800 h 21600"/>
              <a:gd name="T6" fmla="*/ 10800 w 21600"/>
              <a:gd name="T7" fmla="*/ 0 h 21600"/>
              <a:gd name="T8" fmla="*/ 4131 w 21600"/>
              <a:gd name="T9" fmla="*/ 4131 h 21600"/>
              <a:gd name="T10" fmla="*/ 17469 w 21600"/>
              <a:gd name="T11" fmla="*/ 1746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661" y="21600"/>
                </a:lnTo>
                <a:lnTo>
                  <a:pt x="16939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1028700" y="1498947"/>
            <a:ext cx="2971800" cy="2133600"/>
          </a:xfrm>
          <a:prstGeom prst="triangle">
            <a:avLst>
              <a:gd name="adj" fmla="val 22370"/>
            </a:avLst>
          </a:prstGeom>
          <a:solidFill>
            <a:schemeClr val="hlink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1447800" y="2413347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2819400" y="3708747"/>
            <a:ext cx="6324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所以：梯形的面积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(3+5)×4÷2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3352800" y="1517997"/>
            <a:ext cx="0" cy="2133600"/>
          </a:xfrm>
          <a:prstGeom prst="line">
            <a:avLst/>
          </a:prstGeom>
          <a:noFill/>
          <a:ln w="38100">
            <a:solidFill>
              <a:srgbClr val="CC33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Line 12"/>
          <p:cNvSpPr>
            <a:spLocks noChangeShapeType="1"/>
          </p:cNvSpPr>
          <p:nvPr/>
        </p:nvSpPr>
        <p:spPr bwMode="auto">
          <a:xfrm>
            <a:off x="3086100" y="1498947"/>
            <a:ext cx="0" cy="2133600"/>
          </a:xfrm>
          <a:prstGeom prst="line">
            <a:avLst/>
          </a:prstGeom>
          <a:noFill/>
          <a:ln w="38100">
            <a:solidFill>
              <a:srgbClr val="CC33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Line 13"/>
          <p:cNvSpPr>
            <a:spLocks noChangeShapeType="1"/>
          </p:cNvSpPr>
          <p:nvPr/>
        </p:nvSpPr>
        <p:spPr bwMode="auto">
          <a:xfrm>
            <a:off x="2743200" y="1498947"/>
            <a:ext cx="0" cy="2133600"/>
          </a:xfrm>
          <a:prstGeom prst="line">
            <a:avLst/>
          </a:prstGeom>
          <a:noFill/>
          <a:ln w="38100">
            <a:solidFill>
              <a:srgbClr val="CC33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Line 14"/>
          <p:cNvSpPr>
            <a:spLocks noChangeShapeType="1"/>
          </p:cNvSpPr>
          <p:nvPr/>
        </p:nvSpPr>
        <p:spPr bwMode="auto">
          <a:xfrm>
            <a:off x="2209800" y="1498947"/>
            <a:ext cx="0" cy="2133600"/>
          </a:xfrm>
          <a:prstGeom prst="line">
            <a:avLst/>
          </a:prstGeom>
          <a:noFill/>
          <a:ln w="38100">
            <a:solidFill>
              <a:srgbClr val="CC33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>
            <a:off x="1752600" y="1498947"/>
            <a:ext cx="0" cy="2133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Line 16"/>
          <p:cNvSpPr>
            <a:spLocks noChangeShapeType="1"/>
          </p:cNvSpPr>
          <p:nvPr/>
        </p:nvSpPr>
        <p:spPr bwMode="auto">
          <a:xfrm>
            <a:off x="1066800" y="3632547"/>
            <a:ext cx="29718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Line 17"/>
          <p:cNvSpPr>
            <a:spLocks noChangeShapeType="1"/>
          </p:cNvSpPr>
          <p:nvPr/>
        </p:nvSpPr>
        <p:spPr bwMode="auto">
          <a:xfrm>
            <a:off x="1752600" y="1498947"/>
            <a:ext cx="16764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1828800" y="965547"/>
            <a:ext cx="1371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1143000" y="3556347"/>
            <a:ext cx="2667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Line 21"/>
          <p:cNvSpPr>
            <a:spLocks noChangeShapeType="1"/>
          </p:cNvSpPr>
          <p:nvPr/>
        </p:nvSpPr>
        <p:spPr bwMode="auto">
          <a:xfrm>
            <a:off x="3333750" y="1498947"/>
            <a:ext cx="0" cy="2133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24"/>
          <p:cNvSpPr txBox="1">
            <a:spLocks noChangeArrowheads="1"/>
          </p:cNvSpPr>
          <p:nvPr/>
        </p:nvSpPr>
        <p:spPr bwMode="auto">
          <a:xfrm>
            <a:off x="3581400" y="1727547"/>
            <a:ext cx="5867400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因为：两个三角形的面积        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3×4÷2+5×4 ÷2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= (3+5)×4÷2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WordArt 26"/>
          <p:cNvSpPr>
            <a:spLocks noChangeArrowheads="1" noChangeShapeType="1" noTextEdit="1"/>
          </p:cNvSpPr>
          <p:nvPr/>
        </p:nvSpPr>
        <p:spPr bwMode="auto">
          <a:xfrm>
            <a:off x="722313" y="411510"/>
            <a:ext cx="7924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48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Line 32"/>
          <p:cNvSpPr>
            <a:spLocks noChangeShapeType="1"/>
          </p:cNvSpPr>
          <p:nvPr/>
        </p:nvSpPr>
        <p:spPr bwMode="auto">
          <a:xfrm>
            <a:off x="1695450" y="1498947"/>
            <a:ext cx="2343150" cy="2133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55776" y="483518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把一个梯形分割成两个三角形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把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utoUpdateAnimBg="0"/>
      <p:bldP spid="24" grpId="0" autoUpdateAnimBg="0"/>
      <p:bldP spid="32" grpId="0" autoUpdateAnimBg="0"/>
      <p:bldP spid="33" grpId="0" autoUpdateAnimBg="0"/>
      <p:bldP spid="3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33618" y="1200574"/>
            <a:ext cx="72507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下面梯形的面积计算正确的列式是（   ）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 bwMode="auto">
          <a:xfrm>
            <a:off x="1157288" y="2394024"/>
            <a:ext cx="2538412" cy="2052638"/>
            <a:chOff x="624" y="672"/>
            <a:chExt cx="1392" cy="744"/>
          </a:xfrm>
        </p:grpSpPr>
        <p:sp>
          <p:nvSpPr>
            <p:cNvPr id="14" name="AutoShape 11"/>
            <p:cNvSpPr>
              <a:spLocks noChangeArrowheads="1"/>
            </p:cNvSpPr>
            <p:nvPr/>
          </p:nvSpPr>
          <p:spPr bwMode="auto">
            <a:xfrm flipV="1">
              <a:off x="624" y="672"/>
              <a:ext cx="1392" cy="72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9FF99"/>
            </a:solidFill>
            <a:ln w="38100">
              <a:solidFill>
                <a:srgbClr val="FF0066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12"/>
            <p:cNvSpPr>
              <a:spLocks noChangeShapeType="1"/>
            </p:cNvSpPr>
            <p:nvPr/>
          </p:nvSpPr>
          <p:spPr bwMode="auto">
            <a:xfrm>
              <a:off x="984" y="672"/>
              <a:ext cx="10" cy="744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" name="Group 13"/>
            <p:cNvGrpSpPr/>
            <p:nvPr/>
          </p:nvGrpSpPr>
          <p:grpSpPr bwMode="auto">
            <a:xfrm flipH="1" flipV="1">
              <a:off x="1008" y="1248"/>
              <a:ext cx="144" cy="144"/>
              <a:chOff x="3504" y="2112"/>
              <a:chExt cx="192" cy="192"/>
            </a:xfrm>
          </p:grpSpPr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3501" y="2112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Line 15"/>
              <p:cNvSpPr>
                <a:spLocks noChangeShapeType="1"/>
              </p:cNvSpPr>
              <p:nvPr/>
            </p:nvSpPr>
            <p:spPr bwMode="auto">
              <a:xfrm rot="5400000">
                <a:off x="3599" y="2207"/>
                <a:ext cx="0" cy="195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1562100" y="4370462"/>
            <a:ext cx="1524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1485900" y="3075062"/>
            <a:ext cx="1371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1790700" y="1779662"/>
            <a:ext cx="1371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848100" y="2313062"/>
            <a:ext cx="3886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hlinkClick r:id="" action="ppaction://noaction"/>
              </a:rPr>
              <a:t>A</a:t>
            </a:r>
            <a:r>
              <a:rPr lang="zh-CN" altLang="en-US" sz="3200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hlinkClick r:id="" action="ppaction://noaction"/>
              </a:rPr>
              <a:t>、</a:t>
            </a: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4+7</a:t>
            </a: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 3÷2</a:t>
            </a:r>
            <a:endParaRPr lang="en-US" altLang="zh-CN" sz="32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3848100" y="3227462"/>
            <a:ext cx="4191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hlinkClick r:id="rId2" action="ppaction://hlinksldjump"/>
              </a:rPr>
              <a:t>B</a:t>
            </a:r>
            <a:r>
              <a:rPr lang="zh-CN" altLang="en-US" sz="3200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hlinkClick r:id="rId2" action="ppaction://hlinksldjump"/>
              </a:rPr>
              <a:t>、</a:t>
            </a: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3+7</a:t>
            </a: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 4÷2</a:t>
            </a:r>
            <a:endParaRPr lang="en-US" altLang="zh-CN" sz="32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3848100" y="4065662"/>
            <a:ext cx="4267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hlinkClick r:id="" action="ppaction://noaction"/>
              </a:rPr>
              <a:t>C</a:t>
            </a:r>
            <a:r>
              <a:rPr lang="zh-CN" altLang="en-US" sz="320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hlinkClick r:id="" action="ppaction://noaction"/>
              </a:rPr>
              <a:t>、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4+7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 3</a:t>
            </a:r>
            <a:endParaRPr lang="en-US" altLang="zh-CN" sz="32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6873924" y="1093068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endParaRPr lang="en-US" altLang="zh-CN" sz="4000" b="1" dirty="0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auto">
          <a:xfrm rot="5400000" flipV="1">
            <a:off x="1277938" y="2231553"/>
            <a:ext cx="2209800" cy="1828800"/>
            <a:chOff x="624" y="672"/>
            <a:chExt cx="1392" cy="744"/>
          </a:xfrm>
        </p:grpSpPr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 flipV="1">
              <a:off x="624" y="669"/>
              <a:ext cx="1392" cy="72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0000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984" y="672"/>
              <a:ext cx="12" cy="744"/>
            </a:xfrm>
            <a:prstGeom prst="line">
              <a:avLst/>
            </a:prstGeom>
            <a:noFill/>
            <a:ln w="38100">
              <a:solidFill>
                <a:srgbClr val="0000CC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 bwMode="auto">
            <a:xfrm flipH="1" flipV="1">
              <a:off x="1008" y="1248"/>
              <a:ext cx="144" cy="144"/>
              <a:chOff x="3504" y="2112"/>
              <a:chExt cx="192" cy="192"/>
            </a:xfrm>
          </p:grpSpPr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3508" y="2114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0000CC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rot="5400000">
                <a:off x="3604" y="2208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0000CC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676400" y="1879128"/>
            <a:ext cx="99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1752600" y="2641128"/>
            <a:ext cx="1371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752600" y="3936528"/>
            <a:ext cx="106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3975669" y="2614964"/>
            <a:ext cx="495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、（</a:t>
            </a: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3+6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×9÷2</a:t>
            </a:r>
            <a:endParaRPr lang="en-US" altLang="zh-CN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762000" y="2945928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975669" y="1852964"/>
            <a:ext cx="426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、（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8+7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×6÷2</a:t>
            </a:r>
            <a:endParaRPr lang="en-US" altLang="zh-CN" sz="32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4051869" y="3529364"/>
            <a:ext cx="4114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、（</a:t>
            </a: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3+9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×6÷2</a:t>
            </a:r>
            <a:endParaRPr lang="en-US" altLang="zh-CN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3124200" y="2869728"/>
            <a:ext cx="68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36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467544" y="773385"/>
            <a:ext cx="8839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下面梯形的面积计算正确的列式是（   ）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7550224" y="698892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4000" b="1" dirty="0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"/>
          <p:cNvGrpSpPr/>
          <p:nvPr/>
        </p:nvGrpSpPr>
        <p:grpSpPr bwMode="auto">
          <a:xfrm>
            <a:off x="1346615" y="2367037"/>
            <a:ext cx="1754187" cy="1600200"/>
            <a:chOff x="4079" y="2400"/>
            <a:chExt cx="1105" cy="1008"/>
          </a:xfrm>
        </p:grpSpPr>
        <p:sp>
          <p:nvSpPr>
            <p:cNvPr id="4" name="Freeform 9"/>
            <p:cNvSpPr/>
            <p:nvPr/>
          </p:nvSpPr>
          <p:spPr bwMode="auto">
            <a:xfrm>
              <a:off x="4080" y="2400"/>
              <a:ext cx="1104" cy="1008"/>
            </a:xfrm>
            <a:custGeom>
              <a:avLst/>
              <a:gdLst>
                <a:gd name="T0" fmla="*/ 0 w 1104"/>
                <a:gd name="T1" fmla="*/ 0 h 1008"/>
                <a:gd name="T2" fmla="*/ 720 w 1104"/>
                <a:gd name="T3" fmla="*/ 0 h 1008"/>
                <a:gd name="T4" fmla="*/ 1104 w 1104"/>
                <a:gd name="T5" fmla="*/ 1008 h 1008"/>
                <a:gd name="T6" fmla="*/ 0 w 1104"/>
                <a:gd name="T7" fmla="*/ 1008 h 1008"/>
                <a:gd name="T8" fmla="*/ 0 w 1104"/>
                <a:gd name="T9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4" h="1008">
                  <a:moveTo>
                    <a:pt x="0" y="0"/>
                  </a:moveTo>
                  <a:lnTo>
                    <a:pt x="720" y="0"/>
                  </a:lnTo>
                  <a:lnTo>
                    <a:pt x="1104" y="1008"/>
                  </a:lnTo>
                  <a:lnTo>
                    <a:pt x="0" y="1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Group 10"/>
            <p:cNvGrpSpPr/>
            <p:nvPr/>
          </p:nvGrpSpPr>
          <p:grpSpPr bwMode="auto">
            <a:xfrm rot="-10674066">
              <a:off x="4079" y="3215"/>
              <a:ext cx="192" cy="192"/>
              <a:chOff x="3504" y="2112"/>
              <a:chExt cx="192" cy="192"/>
            </a:xfrm>
          </p:grpSpPr>
          <p:sp>
            <p:nvSpPr>
              <p:cNvPr id="6" name="Line 11"/>
              <p:cNvSpPr>
                <a:spLocks noChangeShapeType="1"/>
              </p:cNvSpPr>
              <p:nvPr/>
            </p:nvSpPr>
            <p:spPr bwMode="auto">
              <a:xfrm>
                <a:off x="3507" y="2112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Line 12"/>
              <p:cNvSpPr>
                <a:spLocks noChangeShapeType="1"/>
              </p:cNvSpPr>
              <p:nvPr/>
            </p:nvSpPr>
            <p:spPr bwMode="auto">
              <a:xfrm rot="5400000">
                <a:off x="3603" y="2209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499015" y="1909837"/>
            <a:ext cx="76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889415" y="2824237"/>
            <a:ext cx="68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422815" y="3891037"/>
            <a:ext cx="1219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642015" y="2824237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3913602" y="1779662"/>
            <a:ext cx="4114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、（</a:t>
            </a: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3+4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×6÷2</a:t>
            </a:r>
            <a:endParaRPr lang="en-US" altLang="zh-CN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3989802" y="2694062"/>
            <a:ext cx="403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、（</a:t>
            </a: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3+6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×7÷2</a:t>
            </a:r>
            <a:endParaRPr lang="en-US" altLang="zh-CN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3989802" y="3532262"/>
            <a:ext cx="4114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、（</a:t>
            </a:r>
            <a:r>
              <a:rPr lang="en-US" altLang="zh-CN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3+6</a:t>
            </a: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×4÷2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533400" y="870087"/>
            <a:ext cx="861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下面梯形的面积计算正确的列式是（   ）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7635352" y="870087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4000" b="1" dirty="0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611188" y="195486"/>
            <a:ext cx="7921625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一个鱼塘的形状是梯形，它的上底长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米，下底长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面积是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759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。它的高是多少？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6372225" y="1924000"/>
            <a:ext cx="19796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en-US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32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6419850" y="4298900"/>
            <a:ext cx="17526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32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>
            <a:off x="6324600" y="3981400"/>
            <a:ext cx="152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 rot="5400000">
            <a:off x="6317456" y="3164632"/>
            <a:ext cx="8048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？米</a:t>
            </a:r>
            <a:endParaRPr lang="zh-CN" altLang="en-US" sz="2400">
              <a:solidFill>
                <a:srgbClr val="FF33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838200" y="1563638"/>
            <a:ext cx="41910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759× 2÷ (21+45)</a:t>
            </a:r>
            <a:endParaRPr lang="en-US" altLang="zh-CN" sz="4000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533400" y="2249438"/>
            <a:ext cx="5105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=1518÷ (21+45)</a:t>
            </a:r>
            <a:endParaRPr lang="en-US" altLang="zh-CN" sz="40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533400" y="2935238"/>
            <a:ext cx="5105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=1518÷ 66</a:t>
            </a:r>
            <a:endParaRPr lang="en-US" altLang="zh-CN" sz="40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533400" y="3621038"/>
            <a:ext cx="30480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=23(</a:t>
            </a: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40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40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395288" y="4371925"/>
            <a:ext cx="56229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答：它的高是</a:t>
            </a:r>
            <a:r>
              <a:rPr lang="en-US" altLang="zh-CN" sz="28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28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en-US" sz="28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Group 15"/>
          <p:cNvGrpSpPr/>
          <p:nvPr/>
        </p:nvGrpSpPr>
        <p:grpSpPr bwMode="auto">
          <a:xfrm>
            <a:off x="5334000" y="2500263"/>
            <a:ext cx="2838450" cy="1733550"/>
            <a:chOff x="0" y="0"/>
            <a:chExt cx="1788" cy="1092"/>
          </a:xfrm>
        </p:grpSpPr>
        <p:grpSp>
          <p:nvGrpSpPr>
            <p:cNvPr id="37" name="Group 16"/>
            <p:cNvGrpSpPr/>
            <p:nvPr/>
          </p:nvGrpSpPr>
          <p:grpSpPr bwMode="auto">
            <a:xfrm>
              <a:off x="0" y="0"/>
              <a:ext cx="1788" cy="1092"/>
              <a:chOff x="0" y="0"/>
              <a:chExt cx="1440" cy="816"/>
            </a:xfrm>
          </p:grpSpPr>
          <p:grpSp>
            <p:nvGrpSpPr>
              <p:cNvPr id="42" name="Group 17"/>
              <p:cNvGrpSpPr/>
              <p:nvPr/>
            </p:nvGrpSpPr>
            <p:grpSpPr bwMode="auto">
              <a:xfrm>
                <a:off x="0" y="0"/>
                <a:ext cx="1440" cy="816"/>
                <a:chOff x="0" y="0"/>
                <a:chExt cx="1440" cy="816"/>
              </a:xfrm>
            </p:grpSpPr>
            <p:sp>
              <p:nvSpPr>
                <p:cNvPr id="48" name="AutoShape 18"/>
                <p:cNvSpPr>
                  <a:spLocks noChangeArrowheads="1"/>
                </p:cNvSpPr>
                <p:nvPr/>
              </p:nvSpPr>
              <p:spPr bwMode="auto">
                <a:xfrm rot="10800000">
                  <a:off x="163" y="0"/>
                  <a:ext cx="1277" cy="816"/>
                </a:xfrm>
                <a:custGeom>
                  <a:avLst/>
                  <a:gdLst>
                    <a:gd name="T0" fmla="*/ 1044 w 21600"/>
                    <a:gd name="T1" fmla="*/ 408 h 21600"/>
                    <a:gd name="T2" fmla="*/ 639 w 21600"/>
                    <a:gd name="T3" fmla="*/ 816 h 21600"/>
                    <a:gd name="T4" fmla="*/ 233 w 21600"/>
                    <a:gd name="T5" fmla="*/ 408 h 21600"/>
                    <a:gd name="T6" fmla="*/ 639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5734 w 21600"/>
                    <a:gd name="T13" fmla="*/ 5744 h 21600"/>
                    <a:gd name="T14" fmla="*/ 15866 w 21600"/>
                    <a:gd name="T15" fmla="*/ 1585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7875" y="21600"/>
                      </a:lnTo>
                      <a:lnTo>
                        <a:pt x="13725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solidFill>
                    <a:schemeClr val="accent2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AutoShape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24" cy="816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2"/>
                </a:solidFill>
                <a:ln w="9525">
                  <a:solidFill>
                    <a:schemeClr val="accent2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3" name="Group 20"/>
              <p:cNvGrpSpPr/>
              <p:nvPr/>
            </p:nvGrpSpPr>
            <p:grpSpPr bwMode="auto">
              <a:xfrm>
                <a:off x="0" y="0"/>
                <a:ext cx="1440" cy="816"/>
                <a:chOff x="0" y="0"/>
                <a:chExt cx="1440" cy="816"/>
              </a:xfrm>
            </p:grpSpPr>
            <p:sp>
              <p:nvSpPr>
                <p:cNvPr id="44" name="Line 21"/>
                <p:cNvSpPr>
                  <a:spLocks noChangeShapeType="1"/>
                </p:cNvSpPr>
                <p:nvPr/>
              </p:nvSpPr>
              <p:spPr bwMode="auto">
                <a:xfrm>
                  <a:off x="0" y="816"/>
                  <a:ext cx="1440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5" name="Line 22"/>
                <p:cNvSpPr>
                  <a:spLocks noChangeShapeType="1"/>
                </p:cNvSpPr>
                <p:nvPr/>
              </p:nvSpPr>
              <p:spPr bwMode="auto">
                <a:xfrm>
                  <a:off x="960" y="0"/>
                  <a:ext cx="480" cy="81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Line 23"/>
                <p:cNvSpPr>
                  <a:spLocks noChangeShapeType="1"/>
                </p:cNvSpPr>
                <p:nvPr/>
              </p:nvSpPr>
              <p:spPr bwMode="auto">
                <a:xfrm>
                  <a:off x="624" y="0"/>
                  <a:ext cx="336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624" cy="81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38" name="Group 25"/>
            <p:cNvGrpSpPr/>
            <p:nvPr/>
          </p:nvGrpSpPr>
          <p:grpSpPr bwMode="auto">
            <a:xfrm>
              <a:off x="790" y="0"/>
              <a:ext cx="91" cy="1092"/>
              <a:chOff x="0" y="0"/>
              <a:chExt cx="91" cy="1092"/>
            </a:xfrm>
          </p:grpSpPr>
          <p:sp>
            <p:nvSpPr>
              <p:cNvPr id="39" name="Line 26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09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prstDash val="sysDot"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Line 27"/>
              <p:cNvSpPr>
                <a:spLocks noChangeShapeType="1"/>
              </p:cNvSpPr>
              <p:nvPr/>
            </p:nvSpPr>
            <p:spPr bwMode="auto">
              <a:xfrm>
                <a:off x="0" y="998"/>
                <a:ext cx="91" cy="0"/>
              </a:xfrm>
              <a:prstGeom prst="line">
                <a:avLst/>
              </a:prstGeom>
              <a:noFill/>
              <a:ln w="31750">
                <a:solidFill>
                  <a:srgbClr val="FF3399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Line 28"/>
              <p:cNvSpPr>
                <a:spLocks noChangeShapeType="1"/>
              </p:cNvSpPr>
              <p:nvPr/>
            </p:nvSpPr>
            <p:spPr bwMode="auto">
              <a:xfrm>
                <a:off x="91" y="998"/>
                <a:ext cx="0" cy="91"/>
              </a:xfrm>
              <a:prstGeom prst="line">
                <a:avLst/>
              </a:prstGeom>
              <a:noFill/>
              <a:ln w="31750">
                <a:solidFill>
                  <a:srgbClr val="FF3399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0" name="Text Box 29"/>
          <p:cNvSpPr txBox="1">
            <a:spLocks noChangeArrowheads="1"/>
          </p:cNvSpPr>
          <p:nvPr/>
        </p:nvSpPr>
        <p:spPr bwMode="auto">
          <a:xfrm>
            <a:off x="6108700" y="3147963"/>
            <a:ext cx="13430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？米</a:t>
            </a:r>
            <a:endParaRPr lang="zh-CN" altLang="en-US" sz="40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全屏显示(16:9)</PresentationFormat>
  <Paragraphs>163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71</cp:revision>
  <dcterms:created xsi:type="dcterms:W3CDTF">2018-09-11T05:46:00Z</dcterms:created>
  <dcterms:modified xsi:type="dcterms:W3CDTF">2023-08-28T08:56:16Z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C7F9D4AC71AF4C48AFD065500D5648A5_12</vt:lpwstr>
  </property>
  <property fmtid="{D5CDD505-2E9C-101B-9397-08002B2CF9AE}" pid="3" name="KSOProductBuildVer">
    <vt:lpwstr>2052-12.1.0.15120</vt:lpwstr>
  </property>
</Properties>
</file>