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0"/>
  </p:notesMasterIdLst>
  <p:sldIdLst>
    <p:sldId id="256" r:id="rId4"/>
    <p:sldId id="337" r:id="rId5"/>
    <p:sldId id="338" r:id="rId6"/>
    <p:sldId id="339" r:id="rId7"/>
    <p:sldId id="328" r:id="rId8"/>
    <p:sldId id="340" r:id="rId9"/>
    <p:sldId id="341" r:id="rId10"/>
    <p:sldId id="342" r:id="rId11"/>
    <p:sldId id="343" r:id="rId12"/>
    <p:sldId id="344" r:id="rId13"/>
    <p:sldId id="345" r:id="rId14"/>
    <p:sldId id="329" r:id="rId15"/>
    <p:sldId id="346" r:id="rId16"/>
    <p:sldId id="350" r:id="rId17"/>
    <p:sldId id="336" r:id="rId18"/>
    <p:sldId id="271" r:id="rId19"/>
  </p:sldIdLst>
  <p:sldSz cx="9144000" cy="5143500" type="screen16x9"/>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8" autoAdjust="0"/>
    <p:restoredTop sz="99852" autoAdjust="0"/>
  </p:normalViewPr>
  <p:slideViewPr>
    <p:cSldViewPr showGuides="1">
      <p:cViewPr varScale="1">
        <p:scale>
          <a:sx n="119" d="100"/>
          <a:sy n="119" d="100"/>
        </p:scale>
        <p:origin x="138"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E398D-4A6D-4A89-878E-D06F3B1842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2598A-38C8-440D-9ACC-6AC12EB8EB1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4.png"/><Relationship Id="rId6" Type="http://schemas.openxmlformats.org/officeDocument/2006/relationships/slide" Target="../slides/slid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179705" y="92710"/>
            <a:ext cx="1316355" cy="275590"/>
          </a:xfrm>
          <a:prstGeom prst="rect">
            <a:avLst/>
          </a:prstGeom>
          <a:noFill/>
        </p:spPr>
        <p:txBody>
          <a:bodyPr wrap="square" rtlCol="0">
            <a:spAutoFit/>
          </a:bodyPr>
          <a:lstStyle/>
          <a:p>
            <a:r>
              <a:rPr lang="zh-CN" altLang="en-US" sz="1200" dirty="0">
                <a:latin typeface="黑体" panose="02010609060101010101" pitchFamily="49" charset="-122"/>
                <a:ea typeface="黑体" panose="02010609060101010101" pitchFamily="49" charset="-122"/>
              </a:rPr>
              <a:t>可能性（</a:t>
            </a:r>
            <a:r>
              <a:rPr lang="en-US" altLang="zh-CN" sz="1200" dirty="0">
                <a:latin typeface="黑体" panose="02010609060101010101" pitchFamily="49" charset="-122"/>
                <a:ea typeface="黑体" panose="02010609060101010101" pitchFamily="49" charset="-122"/>
              </a:rPr>
              <a:t>1</a:t>
            </a:r>
            <a:r>
              <a:rPr lang="zh-CN" altLang="en-US" sz="1200" dirty="0">
                <a:latin typeface="黑体" panose="02010609060101010101" pitchFamily="49" charset="-122"/>
                <a:ea typeface="黑体" panose="02010609060101010101" pitchFamily="49" charset="-122"/>
              </a:rPr>
              <a:t>）</a:t>
            </a:r>
            <a:endParaRPr lang="zh-CN" altLang="en-US" sz="1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png"/><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slide" Target="slide16.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940152"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3564328"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1187624" y="3025309"/>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2081697" y="1435155"/>
            <a:ext cx="4770120" cy="1083945"/>
          </a:xfrm>
          <a:prstGeom prst="rect">
            <a:avLst/>
          </a:prstGeom>
          <a:noFill/>
          <a:effectLst>
            <a:softEdge rad="0"/>
          </a:effectLst>
        </p:spPr>
        <p:txBody>
          <a:bodyPr wrap="none" lIns="68580" tIns="34290" rIns="68580" bIns="34290" rtlCol="0">
            <a:spAutoFit/>
          </a:bodyPr>
          <a:lstStyle/>
          <a:p>
            <a:pPr algn="ctr"/>
            <a:r>
              <a:rPr lang="zh-CN" altLang="zh-CN" sz="6600" b="1" dirty="0">
                <a:latin typeface="宋体" panose="02010600030101010101" pitchFamily="2" charset="-122"/>
                <a:ea typeface="宋体" panose="02010600030101010101" pitchFamily="2" charset="-122"/>
                <a:cs typeface="宋体" panose="02010600030101010101" pitchFamily="2" charset="-122"/>
              </a:rPr>
              <a:t>可能性（</a:t>
            </a:r>
            <a:r>
              <a:rPr lang="en-US" altLang="zh-CN" sz="6600" b="1" dirty="0">
                <a:latin typeface="宋体" panose="02010600030101010101" pitchFamily="2" charset="-122"/>
                <a:ea typeface="宋体" panose="02010600030101010101" pitchFamily="2" charset="-122"/>
                <a:cs typeface="宋体" panose="02010600030101010101" pitchFamily="2" charset="-122"/>
              </a:rPr>
              <a:t>1</a:t>
            </a:r>
            <a:r>
              <a:rPr lang="zh-CN" altLang="en-US" sz="6600" b="1" dirty="0">
                <a:latin typeface="宋体" panose="02010600030101010101" pitchFamily="2" charset="-122"/>
                <a:ea typeface="宋体" panose="02010600030101010101" pitchFamily="2" charset="-122"/>
                <a:cs typeface="宋体" panose="02010600030101010101" pitchFamily="2" charset="-122"/>
              </a:rPr>
              <a:t>）</a:t>
            </a:r>
            <a:endParaRPr lang="zh-CN" altLang="en-US"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1668780" cy="683895"/>
          </a:xfrm>
          <a:prstGeom prst="rect">
            <a:avLst/>
          </a:prstGeom>
        </p:spPr>
        <p:txBody>
          <a:bodyPr wrap="none" lIns="68580" tIns="34290" rIns="68580" bIns="34290">
            <a:spAutoFit/>
          </a:bodyPr>
          <a:lstStyle/>
          <a:p>
            <a:r>
              <a:rPr lang="zh-CN" altLang="en-US" sz="4000" b="1" dirty="0">
                <a:solidFill>
                  <a:srgbClr val="0050AA"/>
                </a:solidFill>
                <a:latin typeface="+mj-ea"/>
                <a:ea typeface="+mj-ea"/>
              </a:rPr>
              <a:t>可能性</a:t>
            </a:r>
            <a:endParaRPr lang="zh-CN" altLang="en-US" sz="4000" b="1" dirty="0">
              <a:solidFill>
                <a:srgbClr val="0050AA"/>
              </a:solidFill>
              <a:latin typeface="+mj-ea"/>
              <a:ea typeface="+mj-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6</a:t>
              </a:r>
              <a:endParaRPr kumimoji="1" lang="en-US" altLang="zh-CN" sz="3500" b="1" dirty="0">
                <a:solidFill>
                  <a:srgbClr val="0050AA"/>
                </a:solidFill>
                <a:latin typeface="+mj-ea"/>
                <a:ea typeface="+mj-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9586" name="Text Box 2"/>
          <p:cNvSpPr txBox="1"/>
          <p:nvPr/>
        </p:nvSpPr>
        <p:spPr>
          <a:xfrm>
            <a:off x="2628900" y="1924050"/>
            <a:ext cx="647700" cy="1014730"/>
          </a:xfrm>
          <a:prstGeom prst="rect">
            <a:avLst/>
          </a:prstGeom>
          <a:noFill/>
          <a:ln w="9525">
            <a:noFill/>
          </a:ln>
        </p:spPr>
        <p:txBody>
          <a:bodyPr>
            <a:spAutoFit/>
          </a:bodyPr>
          <a:lstStyle/>
          <a:p>
            <a:pPr algn="ctr">
              <a:spcBef>
                <a:spcPct val="50000"/>
              </a:spcBef>
              <a:buFont typeface="Arial" panose="020B0604020202020204" pitchFamily="34" charset="0"/>
              <a:buNone/>
            </a:pPr>
            <a:r>
              <a:rPr lang="en-US" altLang="zh-CN" sz="6000" dirty="0">
                <a:latin typeface="Arial" panose="020B0604020202020204" pitchFamily="34" charset="0"/>
              </a:rPr>
              <a:t>1</a:t>
            </a:r>
            <a:endParaRPr lang="en-US" altLang="zh-CN" sz="6000" dirty="0">
              <a:latin typeface="Arial" panose="020B0604020202020204" pitchFamily="34" charset="0"/>
            </a:endParaRPr>
          </a:p>
        </p:txBody>
      </p:sp>
      <p:sp>
        <p:nvSpPr>
          <p:cNvPr id="579587" name="Text Box 3"/>
          <p:cNvSpPr txBox="1"/>
          <p:nvPr/>
        </p:nvSpPr>
        <p:spPr>
          <a:xfrm>
            <a:off x="4788694" y="1869281"/>
            <a:ext cx="647700" cy="1014730"/>
          </a:xfrm>
          <a:prstGeom prst="rect">
            <a:avLst/>
          </a:prstGeom>
          <a:noFill/>
          <a:ln w="9525">
            <a:noFill/>
          </a:ln>
        </p:spPr>
        <p:txBody>
          <a:bodyPr>
            <a:spAutoFit/>
          </a:bodyPr>
          <a:lstStyle/>
          <a:p>
            <a:pPr algn="ctr">
              <a:spcBef>
                <a:spcPct val="50000"/>
              </a:spcBef>
              <a:buFont typeface="Arial" panose="020B0604020202020204" pitchFamily="34" charset="0"/>
              <a:buNone/>
            </a:pPr>
            <a:r>
              <a:rPr lang="en-US" altLang="zh-CN" sz="6000" dirty="0">
                <a:latin typeface="Arial" panose="020B0604020202020204" pitchFamily="34" charset="0"/>
              </a:rPr>
              <a:t>2</a:t>
            </a:r>
            <a:endParaRPr lang="en-US" altLang="zh-CN" sz="6000" dirty="0">
              <a:latin typeface="Arial" panose="020B0604020202020204" pitchFamily="34" charset="0"/>
            </a:endParaRPr>
          </a:p>
        </p:txBody>
      </p:sp>
      <p:sp>
        <p:nvSpPr>
          <p:cNvPr id="579588" name="Text Box 4"/>
          <p:cNvSpPr txBox="1"/>
          <p:nvPr/>
        </p:nvSpPr>
        <p:spPr>
          <a:xfrm>
            <a:off x="5815013" y="1869281"/>
            <a:ext cx="647700" cy="1014730"/>
          </a:xfrm>
          <a:prstGeom prst="rect">
            <a:avLst/>
          </a:prstGeom>
          <a:noFill/>
          <a:ln w="9525">
            <a:noFill/>
          </a:ln>
        </p:spPr>
        <p:txBody>
          <a:bodyPr>
            <a:spAutoFit/>
          </a:bodyPr>
          <a:lstStyle/>
          <a:p>
            <a:pPr algn="ctr">
              <a:spcBef>
                <a:spcPct val="50000"/>
              </a:spcBef>
              <a:buFont typeface="Arial" panose="020B0604020202020204" pitchFamily="34" charset="0"/>
              <a:buNone/>
            </a:pPr>
            <a:r>
              <a:rPr lang="en-US" altLang="zh-CN" sz="6000" dirty="0">
                <a:latin typeface="Arial" panose="020B0604020202020204" pitchFamily="34" charset="0"/>
              </a:rPr>
              <a:t>3</a:t>
            </a:r>
            <a:endParaRPr lang="en-US" altLang="zh-CN" sz="6000" dirty="0">
              <a:latin typeface="Arial" panose="020B0604020202020204" pitchFamily="34" charset="0"/>
            </a:endParaRPr>
          </a:p>
        </p:txBody>
      </p:sp>
      <p:sp>
        <p:nvSpPr>
          <p:cNvPr id="579589" name="Text Box 5"/>
          <p:cNvSpPr txBox="1"/>
          <p:nvPr/>
        </p:nvSpPr>
        <p:spPr>
          <a:xfrm>
            <a:off x="3708797" y="1924050"/>
            <a:ext cx="647700" cy="1014730"/>
          </a:xfrm>
          <a:prstGeom prst="rect">
            <a:avLst/>
          </a:prstGeom>
          <a:noFill/>
          <a:ln w="9525">
            <a:noFill/>
          </a:ln>
        </p:spPr>
        <p:txBody>
          <a:bodyPr>
            <a:spAutoFit/>
          </a:bodyPr>
          <a:lstStyle/>
          <a:p>
            <a:pPr algn="ctr">
              <a:spcBef>
                <a:spcPct val="50000"/>
              </a:spcBef>
              <a:buFont typeface="Arial" panose="020B0604020202020204" pitchFamily="34" charset="0"/>
              <a:buNone/>
            </a:pPr>
            <a:r>
              <a:rPr lang="en-US" altLang="zh-CN" sz="6000" dirty="0">
                <a:latin typeface="Arial" panose="020B0604020202020204" pitchFamily="34" charset="0"/>
              </a:rPr>
              <a:t>4</a:t>
            </a:r>
            <a:endParaRPr lang="en-US" altLang="zh-CN" sz="6000" dirty="0">
              <a:latin typeface="Arial" panose="020B0604020202020204" pitchFamily="34" charset="0"/>
            </a:endParaRPr>
          </a:p>
        </p:txBody>
      </p:sp>
      <p:sp>
        <p:nvSpPr>
          <p:cNvPr id="11270" name="Rectangle 6"/>
          <p:cNvSpPr/>
          <p:nvPr/>
        </p:nvSpPr>
        <p:spPr>
          <a:xfrm>
            <a:off x="2574131" y="1869281"/>
            <a:ext cx="756047" cy="1188244"/>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sp>
        <p:nvSpPr>
          <p:cNvPr id="11271" name="Rectangle 7"/>
          <p:cNvSpPr/>
          <p:nvPr/>
        </p:nvSpPr>
        <p:spPr>
          <a:xfrm>
            <a:off x="3654029" y="1869281"/>
            <a:ext cx="756047" cy="1188244"/>
          </a:xfrm>
          <a:prstGeom prst="rect">
            <a:avLst/>
          </a:prstGeom>
          <a:solidFill>
            <a:schemeClr val="folHlink"/>
          </a:solidFill>
          <a:ln w="9525" cap="flat" cmpd="sng">
            <a:solidFill>
              <a:srgbClr val="000000"/>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sp>
        <p:nvSpPr>
          <p:cNvPr id="11272" name="Rectangle 8"/>
          <p:cNvSpPr/>
          <p:nvPr/>
        </p:nvSpPr>
        <p:spPr>
          <a:xfrm>
            <a:off x="5760244" y="1869281"/>
            <a:ext cx="756047" cy="1188244"/>
          </a:xfrm>
          <a:prstGeom prst="rect">
            <a:avLst/>
          </a:prstGeom>
          <a:solidFill>
            <a:schemeClr val="folHlink"/>
          </a:solidFill>
          <a:ln w="9525" cap="flat" cmpd="sng">
            <a:solidFill>
              <a:srgbClr val="000000"/>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sp>
        <p:nvSpPr>
          <p:cNvPr id="11273" name="Rectangle 9"/>
          <p:cNvSpPr/>
          <p:nvPr/>
        </p:nvSpPr>
        <p:spPr>
          <a:xfrm>
            <a:off x="4735116" y="1869281"/>
            <a:ext cx="756047" cy="1188244"/>
          </a:xfrm>
          <a:prstGeom prst="rect">
            <a:avLst/>
          </a:prstGeom>
          <a:solidFill>
            <a:schemeClr val="folHlink"/>
          </a:solidFill>
          <a:ln w="9525" cap="flat" cmpd="sng">
            <a:solidFill>
              <a:srgbClr val="000000"/>
            </a:solidFill>
            <a:prstDash val="solid"/>
            <a:miter/>
            <a:headEnd type="none" w="med" len="med"/>
            <a:tailEnd type="none" w="med" len="med"/>
          </a:ln>
        </p:spPr>
        <p:txBody>
          <a:bodyPr wrap="none" anchor="ctr"/>
          <a:lstStyle/>
          <a:p>
            <a:pPr>
              <a:buFont typeface="Arial" panose="020B0604020202020204" pitchFamily="34" charset="0"/>
              <a:buNone/>
            </a:pPr>
            <a:endParaRPr lang="zh-CN" altLang="zh-CN" sz="135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1270"/>
                    </p:tgtEl>
                  </p:cond>
                </p:stCondLst>
                <p:endSync evt="end" delay="0">
                  <p:rtn val="all"/>
                </p:endSync>
                <p:childTnLst>
                  <p:par>
                    <p:cTn id="3" fill="hold">
                      <p:stCondLst>
                        <p:cond delay="0"/>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4.72222E-6 1.48148E-6 L 4.72222E-6 0.25208 " pathEditMode="relative" rAng="0" ptsTypes="AA">
                                      <p:cBhvr>
                                        <p:cTn id="6" dur="2000" fill="hold"/>
                                        <p:tgtEl>
                                          <p:spTgt spid="11270"/>
                                        </p:tgtEl>
                                        <p:attrNameLst>
                                          <p:attrName>ppt_x</p:attrName>
                                          <p:attrName>ppt_y</p:attrName>
                                        </p:attrNameLst>
                                      </p:cBhvr>
                                      <p:rCtr x="0" y="12600"/>
                                    </p:animMotion>
                                  </p:childTnLst>
                                </p:cTn>
                              </p:par>
                            </p:childTnLst>
                          </p:cTn>
                        </p:par>
                      </p:childTnLst>
                    </p:cTn>
                  </p:par>
                </p:childTnLst>
              </p:cTn>
              <p:nextCondLst>
                <p:cond evt="onClick" delay="0">
                  <p:tgtEl>
                    <p:spTgt spid="11270"/>
                  </p:tgtEl>
                </p:cond>
              </p:nextCondLst>
            </p:seq>
            <p:seq concurrent="1" nextAc="seek">
              <p:cTn id="7" restart="whenNotActive" fill="hold" evtFilter="cancelBubble" nodeType="interactiveSeq">
                <p:stCondLst>
                  <p:cond evt="onClick" delay="0">
                    <p:tgtEl>
                      <p:spTgt spid="11271"/>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5.55556E-7 -2.96296E-6 L -5.55556E-7 0.25209 " pathEditMode="relative" rAng="0" ptsTypes="AA">
                                      <p:cBhvr>
                                        <p:cTn id="11" dur="2000" fill="hold"/>
                                        <p:tgtEl>
                                          <p:spTgt spid="11271"/>
                                        </p:tgtEl>
                                        <p:attrNameLst>
                                          <p:attrName>ppt_x</p:attrName>
                                          <p:attrName>ppt_y</p:attrName>
                                        </p:attrNameLst>
                                      </p:cBhvr>
                                      <p:rCtr x="0" y="12600"/>
                                    </p:animMotion>
                                  </p:childTnLst>
                                </p:cTn>
                              </p:par>
                            </p:childTnLst>
                          </p:cTn>
                        </p:par>
                      </p:childTnLst>
                    </p:cTn>
                  </p:par>
                </p:childTnLst>
              </p:cTn>
              <p:nextCondLst>
                <p:cond evt="onClick" delay="0">
                  <p:tgtEl>
                    <p:spTgt spid="11271"/>
                  </p:tgtEl>
                </p:cond>
              </p:nextCondLst>
            </p:seq>
            <p:seq concurrent="1" nextAc="seek">
              <p:cTn id="12" restart="whenNotActive" fill="hold" evtFilter="cancelBubble" nodeType="interactiveSeq">
                <p:stCondLst>
                  <p:cond evt="onClick" delay="0">
                    <p:tgtEl>
                      <p:spTgt spid="11273"/>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5.55556E-7 -2.96296E-6 L 5.55556E-7 0.25209 " pathEditMode="relative" rAng="0" ptsTypes="AA">
                                      <p:cBhvr>
                                        <p:cTn id="16" dur="2000" fill="hold"/>
                                        <p:tgtEl>
                                          <p:spTgt spid="11273"/>
                                        </p:tgtEl>
                                        <p:attrNameLst>
                                          <p:attrName>ppt_x</p:attrName>
                                          <p:attrName>ppt_y</p:attrName>
                                        </p:attrNameLst>
                                      </p:cBhvr>
                                      <p:rCtr x="0" y="12600"/>
                                    </p:animMotion>
                                  </p:childTnLst>
                                </p:cTn>
                              </p:par>
                            </p:childTnLst>
                          </p:cTn>
                        </p:par>
                      </p:childTnLst>
                    </p:cTn>
                  </p:par>
                </p:childTnLst>
              </p:cTn>
              <p:nextCondLst>
                <p:cond evt="onClick" delay="0">
                  <p:tgtEl>
                    <p:spTgt spid="11273"/>
                  </p:tgtEl>
                </p:cond>
              </p:nextCondLst>
            </p:seq>
            <p:seq concurrent="1" nextAc="seek">
              <p:cTn id="17" restart="whenNotActive" fill="hold" evtFilter="cancelBubble" nodeType="interactiveSeq">
                <p:stCondLst>
                  <p:cond evt="onClick" delay="0">
                    <p:tgtEl>
                      <p:spTgt spid="11272"/>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1.38889E-6 -2.96296E-6 L 1.38889E-6 0.25209 " pathEditMode="relative" rAng="0" ptsTypes="AA">
                                      <p:cBhvr>
                                        <p:cTn id="21" dur="2000" fill="hold"/>
                                        <p:tgtEl>
                                          <p:spTgt spid="11272"/>
                                        </p:tgtEl>
                                        <p:attrNameLst>
                                          <p:attrName>ppt_x</p:attrName>
                                          <p:attrName>ppt_y</p:attrName>
                                        </p:attrNameLst>
                                      </p:cBhvr>
                                      <p:rCtr x="0" y="12600"/>
                                    </p:animMotion>
                                  </p:childTnLst>
                                </p:cTn>
                              </p:par>
                            </p:childTnLst>
                          </p:cTn>
                        </p:par>
                      </p:childTnLst>
                    </p:cTn>
                  </p:par>
                </p:childTnLst>
              </p:cTn>
              <p:nextCondLst>
                <p:cond evt="onClick" delay="0">
                  <p:tgtEl>
                    <p:spTgt spid="11272"/>
                  </p:tgtEl>
                </p:cond>
              </p:nextCondLst>
            </p:seq>
          </p:childTnLst>
        </p:cTn>
      </p:par>
    </p:tnLst>
    <p:bldLst>
      <p:bldP spid="11270" grpId="0" bldLvl="0" animBg="1"/>
      <p:bldP spid="11271" grpId="0" bldLvl="0" animBg="1"/>
      <p:bldP spid="11272" grpId="0" bldLvl="0" animBg="1"/>
      <p:bldP spid="1127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0610" name="Text Box 3"/>
          <p:cNvSpPr txBox="1"/>
          <p:nvPr/>
        </p:nvSpPr>
        <p:spPr>
          <a:xfrm>
            <a:off x="1871663" y="3548142"/>
            <a:ext cx="5400675" cy="939800"/>
          </a:xfrm>
          <a:prstGeom prst="rect">
            <a:avLst/>
          </a:prstGeom>
          <a:noFill/>
          <a:ln w="9525">
            <a:noFill/>
          </a:ln>
        </p:spPr>
        <p:txBody>
          <a:bodyPr>
            <a:spAutoFit/>
          </a:bodyPr>
          <a:lstStyle/>
          <a:p>
            <a:pPr marL="342900" indent="-342900">
              <a:lnSpc>
                <a:spcPct val="115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）先猜一猜转盘</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中指针可能落在哪一个区域？再动手转一转试一试。</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580613" name="Picture 7" descr="小数五年级上册_页面_099"/>
          <p:cNvPicPr>
            <a:picLocks noChangeAspect="1"/>
          </p:cNvPicPr>
          <p:nvPr/>
        </p:nvPicPr>
        <p:blipFill>
          <a:blip r:embed="rId1">
            <a:clrChange>
              <a:clrFrom>
                <a:srgbClr val="FFFFFF"/>
              </a:clrFrom>
              <a:clrTo>
                <a:srgbClr val="FFFFFF">
                  <a:alpha val="0"/>
                </a:srgbClr>
              </a:clrTo>
            </a:clrChange>
          </a:blip>
          <a:srcRect l="17981" t="77580" r="18132" b="7750"/>
          <a:stretch>
            <a:fillRect/>
          </a:stretch>
        </p:blipFill>
        <p:spPr>
          <a:xfrm>
            <a:off x="856615" y="1189355"/>
            <a:ext cx="7711440" cy="2488565"/>
          </a:xfrm>
          <a:prstGeom prst="rect">
            <a:avLst/>
          </a:prstGeom>
          <a:noFill/>
          <a:ln w="9525">
            <a:noFill/>
          </a:ln>
        </p:spPr>
      </p:pic>
      <p:sp>
        <p:nvSpPr>
          <p:cNvPr id="580614" name="Rectangle 2"/>
          <p:cNvSpPr/>
          <p:nvPr/>
        </p:nvSpPr>
        <p:spPr>
          <a:xfrm>
            <a:off x="2771800" y="292100"/>
            <a:ext cx="3010535" cy="789305"/>
          </a:xfrm>
          <a:prstGeom prst="rect">
            <a:avLst/>
          </a:prstGeom>
          <a:noFill/>
          <a:ln w="9525">
            <a:noFill/>
          </a:ln>
        </p:spPr>
        <p:txBody>
          <a:bodyPr anchor="ctr"/>
          <a:lstStyle/>
          <a:p>
            <a:pPr indent="0">
              <a:buFont typeface="Wingdings" panose="05000000000000000000" pitchFamily="2" charset="2"/>
              <a:buNone/>
            </a:pPr>
            <a:r>
              <a:rPr lang="zh-CN" altLang="en-US" sz="3000" b="1" dirty="0">
                <a:solidFill>
                  <a:srgbClr val="FE840A"/>
                </a:solidFill>
                <a:latin typeface="楷体" panose="02010609060101010101" pitchFamily="49" charset="-122"/>
                <a:ea typeface="楷体" panose="02010609060101010101" pitchFamily="49" charset="-122"/>
              </a:rPr>
              <a:t>猜一猜，转一转</a:t>
            </a:r>
            <a:endParaRPr lang="zh-CN" altLang="en-US" sz="3000" b="1" dirty="0">
              <a:solidFill>
                <a:srgbClr val="FE840A"/>
              </a:solidFill>
              <a:latin typeface="楷体" panose="02010609060101010101" pitchFamily="49" charset="-122"/>
              <a:ea typeface="楷体" panose="02010609060101010101" pitchFamily="49" charset="-122"/>
            </a:endParaRPr>
          </a:p>
        </p:txBody>
      </p:sp>
      <p:grpSp>
        <p:nvGrpSpPr>
          <p:cNvPr id="5" name="组合 4"/>
          <p:cNvGrpSpPr/>
          <p:nvPr/>
        </p:nvGrpSpPr>
        <p:grpSpPr>
          <a:xfrm>
            <a:off x="182245" y="411480"/>
            <a:ext cx="2266315" cy="561340"/>
            <a:chOff x="302" y="648"/>
            <a:chExt cx="3569" cy="884"/>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sp>
          <p:nvSpPr>
            <p:cNvPr id="7" name="文本框 14"/>
            <p:cNvSpPr txBox="1"/>
            <p:nvPr/>
          </p:nvSpPr>
          <p:spPr>
            <a:xfrm>
              <a:off x="963" y="648"/>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80610"/>
                                        </p:tgtEl>
                                        <p:attrNameLst>
                                          <p:attrName>style.visibility</p:attrName>
                                        </p:attrNameLst>
                                      </p:cBhvr>
                                      <p:to>
                                        <p:strVal val="visible"/>
                                      </p:to>
                                    </p:set>
                                    <p:animEffect transition="in" filter="strips(downLeft)">
                                      <p:cBhvr>
                                        <p:cTn id="7" dur="500"/>
                                        <p:tgtEl>
                                          <p:spTgt spid="580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7" descr="小数五年级上册_页面_099"/>
          <p:cNvPicPr>
            <a:picLocks noChangeAspect="1"/>
          </p:cNvPicPr>
          <p:nvPr/>
        </p:nvPicPr>
        <p:blipFill>
          <a:blip r:embed="rId1">
            <a:clrChange>
              <a:clrFrom>
                <a:srgbClr val="FFFFFF"/>
              </a:clrFrom>
              <a:clrTo>
                <a:srgbClr val="FFFFFF">
                  <a:alpha val="0"/>
                </a:srgbClr>
              </a:clrTo>
            </a:clrChange>
          </a:blip>
          <a:srcRect l="17981" t="77580" r="18132" b="7750"/>
          <a:stretch>
            <a:fillRect/>
          </a:stretch>
        </p:blipFill>
        <p:spPr>
          <a:xfrm>
            <a:off x="827584" y="483518"/>
            <a:ext cx="7711440" cy="2488565"/>
          </a:xfrm>
          <a:prstGeom prst="rect">
            <a:avLst/>
          </a:prstGeom>
          <a:noFill/>
          <a:ln w="9525">
            <a:noFill/>
          </a:ln>
        </p:spPr>
      </p:pic>
      <p:sp>
        <p:nvSpPr>
          <p:cNvPr id="580611" name="Text Box 4"/>
          <p:cNvSpPr txBox="1"/>
          <p:nvPr/>
        </p:nvSpPr>
        <p:spPr>
          <a:xfrm>
            <a:off x="1126214" y="2787774"/>
            <a:ext cx="6782036" cy="1020087"/>
          </a:xfrm>
          <a:prstGeom prst="rect">
            <a:avLst/>
          </a:prstGeom>
          <a:noFill/>
          <a:ln w="9525">
            <a:noFill/>
          </a:ln>
        </p:spPr>
        <p:txBody>
          <a:bodyPr wrap="square">
            <a:spAutoFit/>
          </a:bodyPr>
          <a:lstStyle/>
          <a:p>
            <a:pPr marL="342900" indent="-342900">
              <a:lnSpc>
                <a:spcPct val="115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a:t>
            </a:r>
            <a:r>
              <a:rPr lang="en-US" altLang="zh-CN" sz="2800" b="1" dirty="0">
                <a:latin typeface="楷体" panose="02010609060101010101" pitchFamily="49" charset="-122"/>
                <a:ea typeface="楷体" panose="02010609060101010101" pitchFamily="49" charset="-122"/>
                <a:cs typeface="楷体" panose="02010609060101010101" pitchFamily="49" charset="-122"/>
              </a:rPr>
              <a:t>2</a:t>
            </a:r>
            <a:r>
              <a:rPr lang="zh-CN" altLang="en-US" sz="2800" b="1" dirty="0">
                <a:latin typeface="楷体" panose="02010609060101010101" pitchFamily="49" charset="-122"/>
                <a:ea typeface="楷体" panose="02010609060101010101" pitchFamily="49" charset="-122"/>
                <a:cs typeface="楷体" panose="02010609060101010101" pitchFamily="49" charset="-122"/>
              </a:rPr>
              <a:t>）转盘</a:t>
            </a:r>
            <a:r>
              <a:rPr lang="en-US" altLang="zh-CN" sz="2800" b="1" dirty="0">
                <a:latin typeface="楷体" panose="02010609060101010101" pitchFamily="49" charset="-122"/>
                <a:ea typeface="楷体" panose="02010609060101010101" pitchFamily="49" charset="-122"/>
                <a:cs typeface="楷体" panose="02010609060101010101" pitchFamily="49" charset="-122"/>
              </a:rPr>
              <a:t>2</a:t>
            </a:r>
            <a:r>
              <a:rPr lang="zh-CN" altLang="en-US" sz="2800" b="1" dirty="0">
                <a:latin typeface="楷体" panose="02010609060101010101" pitchFamily="49" charset="-122"/>
                <a:ea typeface="楷体" panose="02010609060101010101" pitchFamily="49" charset="-122"/>
                <a:cs typeface="楷体" panose="02010609060101010101" pitchFamily="49" charset="-122"/>
              </a:rPr>
              <a:t>中的指针停下来可能会指向哪里？有几种可能？说说你的想法。</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580612" name="Text Box 5"/>
          <p:cNvSpPr txBox="1"/>
          <p:nvPr/>
        </p:nvSpPr>
        <p:spPr>
          <a:xfrm>
            <a:off x="1115616" y="4011910"/>
            <a:ext cx="6912768" cy="524567"/>
          </a:xfrm>
          <a:prstGeom prst="rect">
            <a:avLst/>
          </a:prstGeom>
          <a:noFill/>
          <a:ln w="9525">
            <a:noFill/>
          </a:ln>
        </p:spPr>
        <p:txBody>
          <a:bodyPr wrap="square">
            <a:spAutoFit/>
          </a:bodyPr>
          <a:lstStyle/>
          <a:p>
            <a:pPr marL="342900" indent="-342900">
              <a:lnSpc>
                <a:spcPct val="115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a:t>
            </a:r>
            <a:r>
              <a:rPr lang="en-US" altLang="zh-CN" sz="2800" b="1" dirty="0">
                <a:latin typeface="楷体" panose="02010609060101010101" pitchFamily="49" charset="-122"/>
                <a:ea typeface="楷体" panose="02010609060101010101" pitchFamily="49" charset="-122"/>
                <a:cs typeface="楷体" panose="02010609060101010101" pitchFamily="49" charset="-122"/>
              </a:rPr>
              <a:t>3</a:t>
            </a:r>
            <a:r>
              <a:rPr lang="zh-CN" altLang="en-US" sz="2800" b="1" dirty="0">
                <a:latin typeface="楷体" panose="02010609060101010101" pitchFamily="49" charset="-122"/>
                <a:ea typeface="楷体" panose="02010609060101010101" pitchFamily="49" charset="-122"/>
                <a:cs typeface="楷体" panose="02010609060101010101" pitchFamily="49" charset="-122"/>
              </a:rPr>
              <a:t>）对比思考：可能性大小与什么有关。</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80611"/>
                                        </p:tgtEl>
                                        <p:attrNameLst>
                                          <p:attrName>style.visibility</p:attrName>
                                        </p:attrNameLst>
                                      </p:cBhvr>
                                      <p:to>
                                        <p:strVal val="visible"/>
                                      </p:to>
                                    </p:set>
                                    <p:animEffect transition="in" filter="strips(downLeft)">
                                      <p:cBhvr>
                                        <p:cTn id="7" dur="500"/>
                                        <p:tgtEl>
                                          <p:spTgt spid="5806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80612"/>
                                        </p:tgtEl>
                                        <p:attrNameLst>
                                          <p:attrName>style.visibility</p:attrName>
                                        </p:attrNameLst>
                                      </p:cBhvr>
                                      <p:to>
                                        <p:strVal val="visible"/>
                                      </p:to>
                                    </p:set>
                                    <p:animEffect transition="in" filter="strips(downLeft)">
                                      <p:cBhvr>
                                        <p:cTn id="12" dur="500"/>
                                        <p:tgtEl>
                                          <p:spTgt spid="580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1" grpId="0"/>
      <p:bldP spid="5806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1634" name="Text Box 2"/>
          <p:cNvSpPr txBox="1"/>
          <p:nvPr/>
        </p:nvSpPr>
        <p:spPr>
          <a:xfrm>
            <a:off x="1413510" y="1653540"/>
            <a:ext cx="6452235" cy="2417445"/>
          </a:xfrm>
          <a:prstGeom prst="rect">
            <a:avLst/>
          </a:prstGeom>
          <a:noFill/>
          <a:ln w="9525">
            <a:noFill/>
          </a:ln>
        </p:spPr>
        <p:txBody>
          <a:bodyPr wrap="square">
            <a:spAutoFit/>
          </a:bodyPr>
          <a:lstStyle/>
          <a:p>
            <a:pPr marL="342900" indent="-342900">
              <a:lnSpc>
                <a:spcPct val="135000"/>
              </a:lnSpc>
              <a:spcBef>
                <a:spcPct val="50000"/>
              </a:spcBef>
              <a:buFont typeface="Arial" panose="020B0604020202020204" pitchFamily="34" charset="0"/>
              <a:buAutoNum type="arabicPeriod"/>
            </a:pPr>
            <a:r>
              <a:rPr lang="zh-CN" altLang="en-US" sz="2800" b="1" dirty="0">
                <a:latin typeface="楷体" panose="02010609060101010101" pitchFamily="49" charset="-122"/>
                <a:ea typeface="楷体" panose="02010609060101010101" pitchFamily="49" charset="-122"/>
              </a:rPr>
              <a:t>说一说自己小组有多少位同学。如果用抽签方法选一位同学在班上发言，谁会去发言？在纸片上写名字，做几个纸团，试一试。</a:t>
            </a:r>
            <a:endParaRPr lang="zh-CN" altLang="en-US" sz="2800" b="1" dirty="0">
              <a:latin typeface="楷体" panose="02010609060101010101" pitchFamily="49" charset="-122"/>
              <a:ea typeface="楷体" panose="02010609060101010101" pitchFamily="49" charset="-122"/>
            </a:endParaRPr>
          </a:p>
        </p:txBody>
      </p:sp>
      <p:sp>
        <p:nvSpPr>
          <p:cNvPr id="581635" name="Rectangle 2"/>
          <p:cNvSpPr/>
          <p:nvPr/>
        </p:nvSpPr>
        <p:spPr>
          <a:xfrm>
            <a:off x="1108075" y="503555"/>
            <a:ext cx="4124325" cy="789305"/>
          </a:xfrm>
          <a:prstGeom prst="rect">
            <a:avLst/>
          </a:prstGeom>
          <a:noFill/>
          <a:ln w="9525">
            <a:noFill/>
          </a:ln>
        </p:spPr>
        <p:txBody>
          <a:bodyPr anchor="ctr"/>
          <a:lstStyle/>
          <a:p>
            <a:pPr>
              <a:buFont typeface="Wingdings" panose="05000000000000000000" pitchFamily="2" charset="2"/>
              <a:buChar char="n"/>
            </a:pPr>
            <a:r>
              <a:rPr lang="en-US" altLang="zh-CN" sz="36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rgbClr val="FE840A"/>
                </a:solidFill>
                <a:latin typeface="楷体" panose="02010609060101010101" pitchFamily="49" charset="-122"/>
                <a:ea typeface="楷体" panose="02010609060101010101" pitchFamily="49" charset="-122"/>
                <a:cs typeface="楷体" panose="02010609060101010101" pitchFamily="49" charset="-122"/>
              </a:rPr>
              <a:t>想一想，试一试</a:t>
            </a:r>
            <a:endParaRPr lang="zh-CN" altLang="en-US" sz="36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1634"/>
                                        </p:tgtEl>
                                        <p:attrNameLst>
                                          <p:attrName>style.visibility</p:attrName>
                                        </p:attrNameLst>
                                      </p:cBhvr>
                                      <p:to>
                                        <p:strVal val="visible"/>
                                      </p:to>
                                    </p:set>
                                    <p:animEffect transition="in" filter="wipe(down)">
                                      <p:cBhvr>
                                        <p:cTn id="7" dur="500"/>
                                        <p:tgtEl>
                                          <p:spTgt spid="581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3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5730" name="Rectangle 2"/>
          <p:cNvSpPr/>
          <p:nvPr/>
        </p:nvSpPr>
        <p:spPr>
          <a:xfrm>
            <a:off x="169545" y="1073150"/>
            <a:ext cx="8556625" cy="3564890"/>
          </a:xfrm>
          <a:prstGeom prst="rect">
            <a:avLst/>
          </a:prstGeom>
          <a:noFill/>
          <a:ln w="9525">
            <a:noFill/>
          </a:ln>
        </p:spPr>
        <p:txBody>
          <a:bodyPr anchor="ctr"/>
          <a:lstStyle/>
          <a:p>
            <a:pPr>
              <a:lnSpc>
                <a:spcPct val="140000"/>
              </a:lnSpc>
              <a:spcBef>
                <a:spcPts val="3000"/>
              </a:spcBef>
              <a:buFont typeface="Arial" panose="020B0604020202020204" pitchFamily="34" charset="0"/>
              <a:buNone/>
            </a:pPr>
            <a:r>
              <a:rPr lang="en-US" altLang="zh-CN" sz="24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chemeClr val="tx2"/>
                </a:solidFill>
                <a:latin typeface="楷体" panose="02010609060101010101" pitchFamily="49" charset="-122"/>
                <a:ea typeface="楷体" panose="02010609060101010101" pitchFamily="49" charset="-122"/>
                <a:cs typeface="楷体" panose="02010609060101010101" pitchFamily="49" charset="-122"/>
              </a:rPr>
              <a:t>某商场策划一场迎新年购物摸奖游戏活动，奖品如下：</a:t>
            </a:r>
            <a:br>
              <a:rPr lang="zh-CN" altLang="en-US" sz="2400" b="1" dirty="0">
                <a:solidFill>
                  <a:schemeClr val="tx2"/>
                </a:solidFill>
                <a:latin typeface="楷体" panose="02010609060101010101" pitchFamily="49" charset="-122"/>
                <a:ea typeface="楷体" panose="02010609060101010101" pitchFamily="49" charset="-122"/>
                <a:cs typeface="楷体" panose="02010609060101010101" pitchFamily="49" charset="-122"/>
              </a:rPr>
            </a:br>
            <a:r>
              <a:rPr lang="zh-CN" altLang="en-US" sz="24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一号奖品    可乐一瓶</a:t>
            </a:r>
            <a:b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b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                  二号奖品    电吹风一个</a:t>
            </a:r>
            <a:b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b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                  三号奖品    微波炉一台</a:t>
            </a:r>
            <a:b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b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                  四号奖品    </a:t>
            </a:r>
            <a:r>
              <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29</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寸彩电一台</a:t>
            </a:r>
            <a:endParaRPr lang="zh-CN" altLang="en-US" sz="2400" b="1" dirty="0">
              <a:solidFill>
                <a:schemeClr val="tx2"/>
              </a:solidFill>
              <a:latin typeface="楷体" panose="02010609060101010101" pitchFamily="49" charset="-122"/>
              <a:ea typeface="楷体" panose="02010609060101010101" pitchFamily="49" charset="-122"/>
              <a:cs typeface="楷体" panose="02010609060101010101" pitchFamily="49" charset="-122"/>
            </a:endParaRPr>
          </a:p>
        </p:txBody>
      </p:sp>
      <p:sp>
        <p:nvSpPr>
          <p:cNvPr id="585731" name="Rectangle 2"/>
          <p:cNvSpPr/>
          <p:nvPr/>
        </p:nvSpPr>
        <p:spPr>
          <a:xfrm>
            <a:off x="1512253" y="464900"/>
            <a:ext cx="6118622" cy="789384"/>
          </a:xfrm>
          <a:prstGeom prst="rect">
            <a:avLst/>
          </a:prstGeom>
          <a:noFill/>
          <a:ln w="9525">
            <a:noFill/>
          </a:ln>
        </p:spPr>
        <p:txBody>
          <a:bodyPr anchor="ctr"/>
          <a:lstStyle/>
          <a:p>
            <a:pPr indent="0">
              <a:buFont typeface="Wingdings" panose="05000000000000000000" pitchFamily="2" charset="2"/>
              <a:buNone/>
            </a:pPr>
            <a:r>
              <a:rPr lang="zh-CN" altLang="en-US" sz="3600" b="1" dirty="0">
                <a:solidFill>
                  <a:srgbClr val="FE840A"/>
                </a:solidFill>
                <a:latin typeface="楷体" panose="02010609060101010101" pitchFamily="49" charset="-122"/>
                <a:ea typeface="楷体" panose="02010609060101010101" pitchFamily="49" charset="-122"/>
                <a:cs typeface="楷体" panose="02010609060101010101" pitchFamily="49" charset="-122"/>
              </a:rPr>
              <a:t>联系生活</a:t>
            </a:r>
            <a:endParaRPr lang="zh-CN" altLang="en-US" sz="36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5730"/>
                                        </p:tgtEl>
                                        <p:attrNameLst>
                                          <p:attrName>style.visibility</p:attrName>
                                        </p:attrNameLst>
                                      </p:cBhvr>
                                      <p:to>
                                        <p:strVal val="visible"/>
                                      </p:to>
                                    </p:set>
                                    <p:animEffect transition="in" filter="blinds(horizontal)">
                                      <p:cBhvr>
                                        <p:cTn id="7" dur="500"/>
                                        <p:tgtEl>
                                          <p:spTgt spid="585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18845" y="923290"/>
            <a:ext cx="7475855" cy="3707765"/>
          </a:xfrm>
          <a:prstGeom prst="rect">
            <a:avLst/>
          </a:prstGeom>
          <a:noFill/>
        </p:spPr>
        <p:txBody>
          <a:bodyPr wrap="square" rtlCol="0" anchor="t">
            <a:spAutoFit/>
          </a:bodyPr>
          <a:lstStyle/>
          <a:p>
            <a:pPr>
              <a:lnSpc>
                <a:spcPct val="140000"/>
              </a:lnSpc>
              <a:spcBef>
                <a:spcPts val="3000"/>
              </a:spcBef>
              <a:buFont typeface="Arial" panose="020B0604020202020204" pitchFamily="34" charset="0"/>
              <a:buNone/>
            </a:pPr>
            <a:r>
              <a:rPr lang="en-US" altLang="zh-CN"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如果你是商场的经理，考虑到商场的利益，会怎样设计转盘呢？</a:t>
            </a:r>
            <a:br>
              <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br>
            <a:r>
              <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       如果你是一名消费者，你希望这个装盘怎样设计呢？</a:t>
            </a:r>
            <a:br>
              <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br>
            <a:r>
              <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       如果按照公平性的原则，这个转盘又应该是怎样的呢？ </a:t>
            </a:r>
            <a:endParaRPr lang="zh-CN" altLang="en-US" sz="28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706122" y="1751774"/>
            <a:ext cx="7500895" cy="2620176"/>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4" name="TextBox 13"/>
          <p:cNvSpPr txBox="1"/>
          <p:nvPr/>
        </p:nvSpPr>
        <p:spPr>
          <a:xfrm>
            <a:off x="1368425" y="2031365"/>
            <a:ext cx="6407150" cy="206121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这节课我们主要学习了生活中出现的各种存在各种可能性的概率问题，要求同学们进行思考并说出有多少可能性。</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2418" name="Picture 3" descr="小数五年级上册_页面_099"/>
          <p:cNvPicPr>
            <a:picLocks noChangeAspect="1"/>
          </p:cNvPicPr>
          <p:nvPr/>
        </p:nvPicPr>
        <p:blipFill>
          <a:blip r:embed="rId1">
            <a:clrChange>
              <a:clrFrom>
                <a:srgbClr val="FFFFFF"/>
              </a:clrFrom>
              <a:clrTo>
                <a:srgbClr val="FFFFFF">
                  <a:alpha val="0"/>
                </a:srgbClr>
              </a:clrTo>
            </a:clrChange>
          </a:blip>
          <a:srcRect l="17297" t="16927" r="10294" b="55377"/>
          <a:stretch>
            <a:fillRect/>
          </a:stretch>
        </p:blipFill>
        <p:spPr>
          <a:xfrm>
            <a:off x="558800" y="948690"/>
            <a:ext cx="7667625" cy="4119245"/>
          </a:xfrm>
          <a:prstGeom prst="rect">
            <a:avLst/>
          </a:prstGeom>
          <a:noFill/>
          <a:ln w="9525">
            <a:noFill/>
          </a:ln>
        </p:spPr>
      </p:pic>
      <p:grpSp>
        <p:nvGrpSpPr>
          <p:cNvPr id="14" name="组合 13"/>
          <p:cNvGrpSpPr/>
          <p:nvPr/>
        </p:nvGrpSpPr>
        <p:grpSpPr>
          <a:xfrm>
            <a:off x="191770" y="439420"/>
            <a:ext cx="2266315" cy="561340"/>
            <a:chOff x="302" y="692"/>
            <a:chExt cx="3569" cy="884"/>
          </a:xfrm>
        </p:grpSpPr>
        <p:sp>
          <p:nvSpPr>
            <p:cNvPr id="10"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课前导入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75"/>
              <a:ext cx="578" cy="719"/>
            </a:xfrm>
            <a:prstGeom prst="rect">
              <a:avLst/>
            </a:prstGeom>
          </p:spPr>
        </p:pic>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4" name="Picture 4" descr="ut"/>
          <p:cNvPicPr>
            <a:picLocks noChangeAspect="1"/>
          </p:cNvPicPr>
          <p:nvPr/>
        </p:nvPicPr>
        <p:blipFill>
          <a:blip r:embed="rId1"/>
          <a:stretch>
            <a:fillRect/>
          </a:stretch>
        </p:blipFill>
        <p:spPr>
          <a:xfrm rot="1139188">
            <a:off x="3691890" y="2426970"/>
            <a:ext cx="1991360" cy="2004695"/>
          </a:xfrm>
          <a:prstGeom prst="rect">
            <a:avLst/>
          </a:prstGeom>
          <a:noFill/>
          <a:ln w="9525">
            <a:noFill/>
          </a:ln>
        </p:spPr>
      </p:pic>
      <p:sp>
        <p:nvSpPr>
          <p:cNvPr id="573443" name="Rectangle 5"/>
          <p:cNvSpPr/>
          <p:nvPr/>
        </p:nvSpPr>
        <p:spPr>
          <a:xfrm>
            <a:off x="611505" y="958282"/>
            <a:ext cx="7686040" cy="2030095"/>
          </a:xfrm>
          <a:prstGeom prst="rect">
            <a:avLst/>
          </a:prstGeom>
          <a:noFill/>
          <a:ln w="9525">
            <a:noFill/>
          </a:ln>
        </p:spPr>
        <p:txBody>
          <a:bodyPr wrap="square">
            <a:spAutoFit/>
          </a:bodyPr>
          <a:lstStyle/>
          <a:p>
            <a:pPr>
              <a:lnSpc>
                <a:spcPct val="150000"/>
              </a:lnSpc>
              <a:spcBef>
                <a:spcPct val="50000"/>
              </a:spcBef>
              <a:buFont typeface="Arial" panose="020B0604020202020204" pitchFamily="34" charset="0"/>
              <a:buNone/>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比赛前，裁判用抛硬币的方法决定谁先开球，有几种可能的结果？抛硬币决定谁先开球的方法公平吗？</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6" name="组合 5"/>
          <p:cNvGrpSpPr/>
          <p:nvPr/>
        </p:nvGrpSpPr>
        <p:grpSpPr>
          <a:xfrm>
            <a:off x="191770" y="439420"/>
            <a:ext cx="2266315" cy="561340"/>
            <a:chOff x="302" y="692"/>
            <a:chExt cx="3569" cy="884"/>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 y="754"/>
              <a:ext cx="578" cy="719"/>
            </a:xfrm>
            <a:prstGeom prst="rect">
              <a:avLst/>
            </a:prstGeom>
          </p:spPr>
        </p:pic>
        <p:sp>
          <p:nvSpPr>
            <p:cNvPr id="3" name="文本框 14"/>
            <p:cNvSpPr txBox="1"/>
            <p:nvPr/>
          </p:nvSpPr>
          <p:spPr>
            <a:xfrm>
              <a:off x="963" y="692"/>
              <a:ext cx="2909"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探究新知</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250" decel="50000" fill="hold">
                                          <p:stCondLst>
                                            <p:cond delay="0"/>
                                          </p:stCondLst>
                                        </p:cTn>
                                        <p:tgtEl>
                                          <p:spTgt spid="5124"/>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5124"/>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5124"/>
                                        </p:tgtEl>
                                        <p:attrNameLst>
                                          <p:attrName>ppt_w</p:attrName>
                                        </p:attrNameLst>
                                      </p:cBhvr>
                                      <p:tavLst>
                                        <p:tav tm="0">
                                          <p:val>
                                            <p:strVal val="#ppt_w*.05"/>
                                          </p:val>
                                        </p:tav>
                                        <p:tav tm="100000">
                                          <p:val>
                                            <p:strVal val="#ppt_w"/>
                                          </p:val>
                                        </p:tav>
                                      </p:tavLst>
                                    </p:anim>
                                    <p:anim calcmode="lin" valueType="num">
                                      <p:cBhvr>
                                        <p:cTn id="10" dur="500" fill="hold"/>
                                        <p:tgtEl>
                                          <p:spTgt spid="5124"/>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5124"/>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5124"/>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5124"/>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4466" name="Rectangle 2"/>
          <p:cNvSpPr/>
          <p:nvPr/>
        </p:nvSpPr>
        <p:spPr>
          <a:xfrm>
            <a:off x="651510" y="845185"/>
            <a:ext cx="7889875" cy="1565910"/>
          </a:xfrm>
          <a:prstGeom prst="rect">
            <a:avLst/>
          </a:prstGeom>
          <a:noFill/>
          <a:ln w="9525">
            <a:noFill/>
          </a:ln>
        </p:spPr>
        <p:txBody>
          <a:bodyPr/>
          <a:lstStyle/>
          <a:p>
            <a:pPr marL="342900" indent="-342900">
              <a:lnSpc>
                <a:spcPct val="120000"/>
              </a:lnSpc>
              <a:spcBef>
                <a:spcPct val="20000"/>
              </a:spcBef>
              <a:buFont typeface="Arial" panose="020B0604020202020204" pitchFamily="34" charset="0"/>
              <a:buNone/>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试验要求：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20000"/>
              </a:lnSpc>
              <a:spcBef>
                <a:spcPct val="20000"/>
              </a:spcBef>
              <a:buFont typeface="Arial" panose="020B0604020202020204" pitchFamily="34" charset="0"/>
              <a:buNone/>
            </a:pPr>
            <a:r>
              <a:rPr lang="zh-CN" altLang="en-US" sz="2800" b="1" dirty="0">
                <a:latin typeface="楷体" panose="02010609060101010101" pitchFamily="49" charset="-122"/>
                <a:ea typeface="楷体" panose="02010609060101010101" pitchFamily="49" charset="-122"/>
                <a:cs typeface="楷体" panose="02010609060101010101" pitchFamily="49" charset="-122"/>
              </a:rPr>
              <a:t>          抛硬币</a:t>
            </a:r>
            <a:r>
              <a:rPr lang="en-US" altLang="zh-CN" sz="2800" b="1" dirty="0">
                <a:latin typeface="楷体" panose="02010609060101010101" pitchFamily="49" charset="-122"/>
                <a:ea typeface="楷体" panose="02010609060101010101" pitchFamily="49" charset="-122"/>
                <a:cs typeface="楷体" panose="02010609060101010101" pitchFamily="49" charset="-122"/>
              </a:rPr>
              <a:t>30</a:t>
            </a:r>
            <a:r>
              <a:rPr lang="zh-CN" altLang="en-US" sz="2800" b="1" dirty="0">
                <a:latin typeface="楷体" panose="02010609060101010101" pitchFamily="49" charset="-122"/>
                <a:ea typeface="楷体" panose="02010609060101010101" pitchFamily="49" charset="-122"/>
                <a:cs typeface="楷体" panose="02010609060101010101" pitchFamily="49" charset="-122"/>
              </a:rPr>
              <a:t>次，注意抛硬币保持大约</a:t>
            </a:r>
            <a:r>
              <a:rPr lang="en-US" altLang="zh-CN" sz="2800" b="1" dirty="0">
                <a:latin typeface="楷体" panose="02010609060101010101" pitchFamily="49" charset="-122"/>
                <a:ea typeface="楷体" panose="02010609060101010101" pitchFamily="49" charset="-122"/>
                <a:cs typeface="楷体" panose="02010609060101010101" pitchFamily="49" charset="-122"/>
              </a:rPr>
              <a:t>20cm</a:t>
            </a:r>
            <a:r>
              <a:rPr lang="zh-CN" altLang="en-US" sz="2800" b="1" dirty="0">
                <a:latin typeface="楷体" panose="02010609060101010101" pitchFamily="49" charset="-122"/>
                <a:ea typeface="楷体" panose="02010609060101010101" pitchFamily="49" charset="-122"/>
                <a:cs typeface="楷体" panose="02010609060101010101" pitchFamily="49" charset="-122"/>
              </a:rPr>
              <a:t>的高度，始终一个人抛，用力要均匀，小组成员注意分工协作，看哪一小组合作的最快、最好。</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4466"/>
                                        </p:tgtEl>
                                        <p:attrNameLst>
                                          <p:attrName>style.visibility</p:attrName>
                                        </p:attrNameLst>
                                      </p:cBhvr>
                                      <p:to>
                                        <p:strVal val="visible"/>
                                      </p:to>
                                    </p:set>
                                    <p:animEffect transition="in" filter="blinds(horizontal)">
                                      <p:cBhvr>
                                        <p:cTn id="7" dur="500"/>
                                        <p:tgtEl>
                                          <p:spTgt spid="574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6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rcRect l="4800" t="1700" r="11733" b="4393"/>
          <a:stretch>
            <a:fillRect/>
          </a:stretch>
        </p:blipFill>
        <p:spPr>
          <a:xfrm>
            <a:off x="355600" y="2668270"/>
            <a:ext cx="2428240" cy="2187575"/>
          </a:xfrm>
          <a:prstGeom prst="rect">
            <a:avLst/>
          </a:prstGeom>
        </p:spPr>
      </p:pic>
      <p:graphicFrame>
        <p:nvGraphicFramePr>
          <p:cNvPr id="6166" name="Group 22"/>
          <p:cNvGraphicFramePr>
            <a:graphicFrameLocks noGrp="1"/>
          </p:cNvGraphicFramePr>
          <p:nvPr/>
        </p:nvGraphicFramePr>
        <p:xfrm>
          <a:off x="1268730" y="1167765"/>
          <a:ext cx="6412230" cy="993840"/>
        </p:xfrm>
        <a:graphic>
          <a:graphicData uri="http://schemas.openxmlformats.org/drawingml/2006/table">
            <a:tbl>
              <a:tblPr/>
              <a:tblGrid>
                <a:gridCol w="1649730"/>
                <a:gridCol w="2395220"/>
                <a:gridCol w="2367280"/>
              </a:tblGrid>
              <a:tr h="4857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抛掷次数</a:t>
                      </a: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9A1"/>
                    </a:solidFill>
                  </a:tcPr>
                </a:tc>
                <a:tc>
                  <a:txBody>
                    <a:bodyPr/>
                    <a:lstStyle/>
                    <a:p>
                      <a:pPr marL="0" marR="0" lvl="0" indent="0" algn="ctr" defTabSz="914400" rtl="0" eaLnBrk="1" fontAlgn="t"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正面朝上次数</a:t>
                      </a: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9A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反面朝上次数</a:t>
                      </a: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5D9A1"/>
                    </a:solidFill>
                  </a:tcPr>
                </a:tc>
              </a:tr>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9A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9A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5D9A1"/>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66"/>
                                        </p:tgtEl>
                                        <p:attrNameLst>
                                          <p:attrName>style.visibility</p:attrName>
                                        </p:attrNameLst>
                                      </p:cBhvr>
                                      <p:to>
                                        <p:strVal val="visible"/>
                                      </p:to>
                                    </p:set>
                                    <p:anim calcmode="lin" valueType="num">
                                      <p:cBhvr additive="base">
                                        <p:cTn id="25" dur="500" fill="hold"/>
                                        <p:tgtEl>
                                          <p:spTgt spid="6166"/>
                                        </p:tgtEl>
                                        <p:attrNameLst>
                                          <p:attrName>ppt_x</p:attrName>
                                        </p:attrNameLst>
                                      </p:cBhvr>
                                      <p:tavLst>
                                        <p:tav tm="0">
                                          <p:val>
                                            <p:strVal val="#ppt_x"/>
                                          </p:val>
                                        </p:tav>
                                        <p:tav tm="100000">
                                          <p:val>
                                            <p:strVal val="#ppt_x"/>
                                          </p:val>
                                        </p:tav>
                                      </p:tavLst>
                                    </p:anim>
                                    <p:anim calcmode="lin" valueType="num">
                                      <p:cBhvr additive="base">
                                        <p:cTn id="26" dur="500" fill="hold"/>
                                        <p:tgtEl>
                                          <p:spTgt spid="61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254" name="Group 86"/>
          <p:cNvGraphicFramePr>
            <a:graphicFrameLocks noGrp="1"/>
          </p:cNvGraphicFramePr>
          <p:nvPr/>
        </p:nvGraphicFramePr>
        <p:xfrm>
          <a:off x="596265" y="684530"/>
          <a:ext cx="7951470" cy="4293340"/>
        </p:xfrm>
        <a:graphic>
          <a:graphicData uri="http://schemas.openxmlformats.org/drawingml/2006/table">
            <a:tbl>
              <a:tblPr/>
              <a:tblGrid>
                <a:gridCol w="1445895"/>
                <a:gridCol w="1536065"/>
                <a:gridCol w="1536065"/>
                <a:gridCol w="1536065"/>
                <a:gridCol w="1897380"/>
              </a:tblGrid>
              <a:tr h="8026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试验小组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抛硬币</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出现正面</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的次数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出现反面</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的次数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抛硬币次数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的一半</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436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第一小组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82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第二小组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82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第三小组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82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第四小组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76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第五小组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82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第六小组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82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第七小组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2876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第八小组</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250" marB="35250"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250" marB="35250"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bl>
          </a:graphicData>
        </a:graphic>
      </p:graphicFrame>
      <p:sp>
        <p:nvSpPr>
          <p:cNvPr id="575558" name="Rectangle 70"/>
          <p:cNvSpPr/>
          <p:nvPr/>
        </p:nvSpPr>
        <p:spPr>
          <a:xfrm>
            <a:off x="1456690" y="315595"/>
            <a:ext cx="5946140" cy="460375"/>
          </a:xfrm>
          <a:prstGeom prst="rect">
            <a:avLst/>
          </a:prstGeom>
          <a:solidFill>
            <a:schemeClr val="bg1">
              <a:alpha val="59999"/>
            </a:schemeClr>
          </a:solidFill>
          <a:ln w="9525">
            <a:noFill/>
          </a:ln>
          <a:effectLst>
            <a:outerShdw dist="17961" dir="2699999" algn="ctr" rotWithShape="0">
              <a:schemeClr val="bg1">
                <a:alpha val="50000"/>
              </a:schemeClr>
            </a:outerShdw>
          </a:effectLst>
        </p:spPr>
        <p:txBody>
          <a:bodyPr wrap="square" anchor="ctr">
            <a:spAutoFit/>
          </a:bodyPr>
          <a:lstStyle/>
          <a:p>
            <a:pPr algn="ctr">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五年级二班</a:t>
            </a:r>
            <a:r>
              <a:rPr lang="en-US" altLang="zh-CN" sz="2400" b="1" dirty="0">
                <a:latin typeface="楷体" panose="02010609060101010101" pitchFamily="49" charset="-122"/>
                <a:ea typeface="楷体" panose="02010609060101010101" pitchFamily="49" charset="-122"/>
                <a:cs typeface="楷体" panose="02010609060101010101" pitchFamily="49" charset="-122"/>
              </a:rPr>
              <a:t>52</a:t>
            </a:r>
            <a:r>
              <a:rPr lang="zh-CN" altLang="en-US" sz="2400" b="1" dirty="0">
                <a:latin typeface="楷体" panose="02010609060101010101" pitchFamily="49" charset="-122"/>
                <a:ea typeface="楷体" panose="02010609060101010101" pitchFamily="49" charset="-122"/>
                <a:cs typeface="楷体" panose="02010609060101010101" pitchFamily="49" charset="-122"/>
              </a:rPr>
              <a:t>名同学做抛硬币试验的数据。</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54"/>
                                        </p:tgtEl>
                                        <p:attrNameLst>
                                          <p:attrName>style.visibility</p:attrName>
                                        </p:attrNameLst>
                                      </p:cBhvr>
                                      <p:to>
                                        <p:strVal val="visible"/>
                                      </p:to>
                                    </p:set>
                                    <p:animEffect transition="in" filter="blinds(horizontal)">
                                      <p:cBhvr>
                                        <p:cTn id="7" dur="500"/>
                                        <p:tgtEl>
                                          <p:spTgt spid="7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6514" name="Rectangle 2"/>
          <p:cNvSpPr/>
          <p:nvPr/>
        </p:nvSpPr>
        <p:spPr>
          <a:xfrm>
            <a:off x="1413510" y="487680"/>
            <a:ext cx="6282055" cy="460375"/>
          </a:xfrm>
          <a:prstGeom prst="rect">
            <a:avLst/>
          </a:prstGeom>
          <a:solidFill>
            <a:schemeClr val="bg1">
              <a:alpha val="59999"/>
            </a:schemeClr>
          </a:solidFill>
          <a:ln w="9525">
            <a:noFill/>
          </a:ln>
          <a:effectLst>
            <a:outerShdw dist="17961" dir="2699999" algn="ctr" rotWithShape="0">
              <a:schemeClr val="bg1">
                <a:alpha val="50000"/>
              </a:schemeClr>
            </a:outerShdw>
          </a:effectLst>
        </p:spPr>
        <p:txBody>
          <a:bodyPr wrap="square" anchor="ctr">
            <a:spAutoFit/>
          </a:bodyPr>
          <a:lstStyle/>
          <a:p>
            <a:pPr algn="ctr">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历史上一些著名数学家做抛硬币试验的数据。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8353" name="Group 161"/>
          <p:cNvGraphicFramePr>
            <a:graphicFrameLocks noGrp="1"/>
          </p:cNvGraphicFramePr>
          <p:nvPr/>
        </p:nvGraphicFramePr>
        <p:xfrm>
          <a:off x="814705" y="1208405"/>
          <a:ext cx="7515225" cy="3347280"/>
        </p:xfrm>
        <a:graphic>
          <a:graphicData uri="http://schemas.openxmlformats.org/drawingml/2006/table">
            <a:tbl>
              <a:tblPr/>
              <a:tblGrid>
                <a:gridCol w="1638300"/>
                <a:gridCol w="1208405"/>
                <a:gridCol w="1529080"/>
                <a:gridCol w="1689100"/>
                <a:gridCol w="1450340"/>
              </a:tblGrid>
              <a:tr h="5715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试 验 者</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抛硬币</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出现正面</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的次数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出现反面</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的次数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抛硬币次数的一半</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3333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德</a:t>
                      </a: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a:t>
                      </a: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摩根</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4092</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2048</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2044</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2046</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36893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蒲丰</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4040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2048</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1992</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2020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36957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费勒</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10000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4979</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5021</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5000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36893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皮尔逊</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24000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12012</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11988</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12000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5D9A1">
                        <a:alpha val="50000"/>
                      </a:srgbClr>
                    </a:solidFill>
                  </a:tcPr>
                </a:tc>
              </a:tr>
              <a:tr h="36893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罗曼诺夫斯基</a:t>
                      </a:r>
                      <a:endParaRPr kumimoji="0" lang="zh-CN" altLang="en-US"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80640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39699</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40941</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7500" marR="67500" marT="35100" marB="35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5D9A1">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40320</a:t>
                      </a:r>
                      <a:endParaRPr kumimoji="0" lang="en-US"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67500" marR="67500" marT="35100" marB="35100"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5D9A1">
                        <a:alpha val="50000"/>
                      </a:srgb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3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7538" name="Picture 5" descr=";un"/>
          <p:cNvPicPr>
            <a:picLocks noChangeAspect="1"/>
          </p:cNvPicPr>
          <p:nvPr/>
        </p:nvPicPr>
        <p:blipFill>
          <a:blip r:embed="rId1"/>
          <a:stretch>
            <a:fillRect/>
          </a:stretch>
        </p:blipFill>
        <p:spPr>
          <a:xfrm>
            <a:off x="2932510" y="2832894"/>
            <a:ext cx="1278731" cy="1345406"/>
          </a:xfrm>
          <a:prstGeom prst="rect">
            <a:avLst/>
          </a:prstGeom>
          <a:noFill/>
          <a:ln w="9525">
            <a:noFill/>
          </a:ln>
        </p:spPr>
      </p:pic>
      <p:pic>
        <p:nvPicPr>
          <p:cNvPr id="577539" name="Picture 6" descr="ut"/>
          <p:cNvPicPr>
            <a:picLocks noChangeAspect="1"/>
          </p:cNvPicPr>
          <p:nvPr/>
        </p:nvPicPr>
        <p:blipFill>
          <a:blip r:embed="rId2"/>
          <a:stretch>
            <a:fillRect/>
          </a:stretch>
        </p:blipFill>
        <p:spPr>
          <a:xfrm rot="-2048617">
            <a:off x="5579269" y="2908221"/>
            <a:ext cx="1210866" cy="1194197"/>
          </a:xfrm>
          <a:prstGeom prst="rect">
            <a:avLst/>
          </a:prstGeom>
          <a:noFill/>
          <a:ln w="9525">
            <a:noFill/>
          </a:ln>
        </p:spPr>
      </p:pic>
      <p:sp>
        <p:nvSpPr>
          <p:cNvPr id="577540" name="Rectangle 8"/>
          <p:cNvSpPr/>
          <p:nvPr/>
        </p:nvSpPr>
        <p:spPr>
          <a:xfrm>
            <a:off x="1524000" y="740410"/>
            <a:ext cx="6395720" cy="1595755"/>
          </a:xfrm>
          <a:prstGeom prst="rect">
            <a:avLst/>
          </a:prstGeom>
          <a:noFill/>
          <a:ln w="9525">
            <a:noFill/>
          </a:ln>
        </p:spPr>
        <p:txBody>
          <a:bodyPr wrap="square" lIns="67500" tIns="35100" rIns="67500" bIns="35100">
            <a:spAutoFit/>
          </a:bodyPr>
          <a:lstStyle/>
          <a:p>
            <a:pPr>
              <a:lnSpc>
                <a:spcPct val="155000"/>
              </a:lnSpc>
              <a:spcBef>
                <a:spcPct val="30000"/>
              </a:spcBef>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出现正面和出现反面的</a:t>
            </a:r>
            <a:r>
              <a:rPr lang="zh-CN" altLang="en-US" sz="3200" b="1" dirty="0">
                <a:solidFill>
                  <a:srgbClr val="FF0066"/>
                </a:solidFill>
                <a:latin typeface="楷体" panose="02010609060101010101" pitchFamily="49" charset="-122"/>
                <a:ea typeface="楷体" panose="02010609060101010101" pitchFamily="49" charset="-122"/>
                <a:cs typeface="楷体" panose="02010609060101010101" pitchFamily="49" charset="-122"/>
              </a:rPr>
              <a:t>可能性</a:t>
            </a:r>
            <a:r>
              <a:rPr lang="zh-CN" altLang="en-US" sz="3200" b="1" dirty="0">
                <a:latin typeface="楷体" panose="02010609060101010101" pitchFamily="49" charset="-122"/>
                <a:ea typeface="楷体" panose="02010609060101010101" pitchFamily="49" charset="-122"/>
                <a:cs typeface="楷体" panose="02010609060101010101" pitchFamily="49" charset="-122"/>
              </a:rPr>
              <a:t>是</a:t>
            </a:r>
            <a:r>
              <a:rPr lang="zh-CN" altLang="en-US" sz="3200" b="1" dirty="0">
                <a:solidFill>
                  <a:srgbClr val="FF0066"/>
                </a:solidFill>
                <a:latin typeface="楷体" panose="02010609060101010101" pitchFamily="49" charset="-122"/>
                <a:ea typeface="楷体" panose="02010609060101010101" pitchFamily="49" charset="-122"/>
                <a:cs typeface="楷体" panose="02010609060101010101" pitchFamily="49" charset="-122"/>
              </a:rPr>
              <a:t>相同</a:t>
            </a:r>
            <a:r>
              <a:rPr lang="zh-CN" altLang="en-US" sz="3200" b="1" dirty="0">
                <a:latin typeface="楷体" panose="02010609060101010101" pitchFamily="49" charset="-122"/>
                <a:ea typeface="楷体" panose="02010609060101010101" pitchFamily="49" charset="-122"/>
                <a:cs typeface="楷体" panose="02010609060101010101" pitchFamily="49" charset="-122"/>
              </a:rPr>
              <a:t>的，都是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577541" name="Group 9"/>
          <p:cNvGrpSpPr/>
          <p:nvPr/>
        </p:nvGrpSpPr>
        <p:grpSpPr>
          <a:xfrm>
            <a:off x="5347097" y="1143477"/>
            <a:ext cx="417909" cy="1689496"/>
            <a:chOff x="-24" y="-447"/>
            <a:chExt cx="351" cy="1419"/>
          </a:xfrm>
        </p:grpSpPr>
        <p:sp>
          <p:nvSpPr>
            <p:cNvPr id="577542" name="Rectangle 10"/>
            <p:cNvSpPr/>
            <p:nvPr/>
          </p:nvSpPr>
          <p:spPr>
            <a:xfrm>
              <a:off x="-23" y="-447"/>
              <a:ext cx="350" cy="940"/>
            </a:xfrm>
            <a:prstGeom prst="rect">
              <a:avLst/>
            </a:prstGeom>
            <a:noFill/>
            <a:ln w="9525">
              <a:noFill/>
            </a:ln>
          </p:spPr>
          <p:txBody>
            <a:bodyPr wrap="none" lIns="67500" tIns="35100" rIns="67500" bIns="35100">
              <a:spAutoFit/>
            </a:bodyPr>
            <a:lstStyle/>
            <a:p>
              <a:pPr algn="ctr">
                <a:lnSpc>
                  <a:spcPct val="155000"/>
                </a:lnSpc>
                <a:spcBef>
                  <a:spcPct val="30000"/>
                </a:spcBef>
                <a:buFont typeface="Arial" panose="020B0604020202020204" pitchFamily="34" charset="0"/>
                <a:buNone/>
              </a:pPr>
              <a:r>
                <a:rPr lang="en-US" altLang="zh-CN" sz="4400" b="1" dirty="0">
                  <a:solidFill>
                    <a:srgbClr val="FF0000"/>
                  </a:solidFill>
                  <a:latin typeface="楷体" panose="02010609060101010101" pitchFamily="49" charset="-122"/>
                  <a:ea typeface="楷体" panose="02010609060101010101" pitchFamily="49" charset="-122"/>
                </a:rPr>
                <a:t>1</a:t>
              </a:r>
              <a:endParaRPr lang="en-US" altLang="zh-CN" sz="4400" b="1" dirty="0">
                <a:solidFill>
                  <a:srgbClr val="FF0000"/>
                </a:solidFill>
                <a:latin typeface="楷体" panose="02010609060101010101" pitchFamily="49" charset="-122"/>
                <a:ea typeface="楷体" panose="02010609060101010101" pitchFamily="49" charset="-122"/>
              </a:endParaRPr>
            </a:p>
          </p:txBody>
        </p:sp>
        <p:sp>
          <p:nvSpPr>
            <p:cNvPr id="577543" name="Rectangle 11"/>
            <p:cNvSpPr/>
            <p:nvPr/>
          </p:nvSpPr>
          <p:spPr>
            <a:xfrm>
              <a:off x="-24" y="32"/>
              <a:ext cx="350" cy="940"/>
            </a:xfrm>
            <a:prstGeom prst="rect">
              <a:avLst/>
            </a:prstGeom>
            <a:noFill/>
            <a:ln w="9525">
              <a:noFill/>
            </a:ln>
          </p:spPr>
          <p:txBody>
            <a:bodyPr wrap="none" lIns="67500" tIns="35100" rIns="67500" bIns="35100">
              <a:spAutoFit/>
            </a:bodyPr>
            <a:lstStyle/>
            <a:p>
              <a:pPr algn="ctr">
                <a:lnSpc>
                  <a:spcPct val="155000"/>
                </a:lnSpc>
                <a:spcBef>
                  <a:spcPct val="30000"/>
                </a:spcBef>
                <a:buFont typeface="Arial" panose="020B0604020202020204" pitchFamily="34" charset="0"/>
                <a:buNone/>
              </a:pPr>
              <a:r>
                <a:rPr lang="en-US" altLang="zh-CN" sz="4400" b="1" dirty="0">
                  <a:solidFill>
                    <a:srgbClr val="FF0000"/>
                  </a:solidFill>
                  <a:latin typeface="楷体" panose="02010609060101010101" pitchFamily="49" charset="-122"/>
                  <a:ea typeface="楷体" panose="02010609060101010101" pitchFamily="49" charset="-122"/>
                </a:rPr>
                <a:t>2</a:t>
              </a:r>
              <a:endParaRPr lang="en-US" altLang="zh-CN" sz="4400" b="1" dirty="0">
                <a:solidFill>
                  <a:srgbClr val="FF0000"/>
                </a:solidFill>
                <a:latin typeface="楷体" panose="02010609060101010101" pitchFamily="49" charset="-122"/>
                <a:ea typeface="楷体" panose="02010609060101010101" pitchFamily="49" charset="-122"/>
              </a:endParaRPr>
            </a:p>
          </p:txBody>
        </p:sp>
        <p:sp>
          <p:nvSpPr>
            <p:cNvPr id="577544" name="Line 12"/>
            <p:cNvSpPr/>
            <p:nvPr/>
          </p:nvSpPr>
          <p:spPr>
            <a:xfrm>
              <a:off x="38" y="332"/>
              <a:ext cx="227" cy="0"/>
            </a:xfrm>
            <a:prstGeom prst="line">
              <a:avLst/>
            </a:prstGeom>
            <a:ln w="38100" cap="flat" cmpd="sng">
              <a:solidFill>
                <a:schemeClr val="tx1"/>
              </a:solidFill>
              <a:prstDash val="soli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7541"/>
                                        </p:tgtEl>
                                        <p:attrNameLst>
                                          <p:attrName>style.visibility</p:attrName>
                                        </p:attrNameLst>
                                      </p:cBhvr>
                                      <p:to>
                                        <p:strVal val="visible"/>
                                      </p:to>
                                    </p:set>
                                    <p:animEffect transition="in" filter="blinds(horizontal)">
                                      <p:cBhvr>
                                        <p:cTn id="7" dur="500"/>
                                        <p:tgtEl>
                                          <p:spTgt spid="577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8562" name="Text Box 3"/>
          <p:cNvSpPr txBox="1"/>
          <p:nvPr/>
        </p:nvSpPr>
        <p:spPr>
          <a:xfrm>
            <a:off x="1252220" y="3455670"/>
            <a:ext cx="6875145" cy="1014730"/>
          </a:xfrm>
          <a:prstGeom prst="rect">
            <a:avLst/>
          </a:prstGeom>
          <a:noFill/>
          <a:ln w="9525">
            <a:noFill/>
          </a:ln>
        </p:spPr>
        <p:txBody>
          <a:bodyPr wrap="square">
            <a:spAutoFit/>
          </a:bodyPr>
          <a:lstStyle/>
          <a:p>
            <a:pPr algn="ct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用抽签的方法决定哪一组去，有几组可能的结果？</a:t>
            </a:r>
            <a:endParaRPr lang="zh-CN" altLang="en-US" sz="2400" b="1" dirty="0">
              <a:latin typeface="楷体" panose="02010609060101010101" pitchFamily="49" charset="-122"/>
              <a:ea typeface="楷体" panose="02010609060101010101" pitchFamily="49" charset="-122"/>
            </a:endParaRPr>
          </a:p>
          <a:p>
            <a:pPr algn="ct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先独立思考，再小组交流，列出所有可能的结果。</a:t>
            </a:r>
            <a:endParaRPr lang="zh-CN" altLang="en-US" sz="2400" b="1" dirty="0">
              <a:latin typeface="楷体" panose="02010609060101010101" pitchFamily="49" charset="-122"/>
              <a:ea typeface="楷体" panose="02010609060101010101" pitchFamily="49" charset="-122"/>
            </a:endParaRPr>
          </a:p>
        </p:txBody>
      </p:sp>
      <p:pic>
        <p:nvPicPr>
          <p:cNvPr id="578563" name="Picture 4" descr="小数五年级上册_页面_099"/>
          <p:cNvPicPr>
            <a:picLocks noChangeAspect="1"/>
          </p:cNvPicPr>
          <p:nvPr/>
        </p:nvPicPr>
        <p:blipFill>
          <a:blip r:embed="rId1">
            <a:clrChange>
              <a:clrFrom>
                <a:srgbClr val="FFFFFF"/>
              </a:clrFrom>
              <a:clrTo>
                <a:srgbClr val="FFFFFF">
                  <a:alpha val="0"/>
                </a:srgbClr>
              </a:clrTo>
            </a:clrChange>
          </a:blip>
          <a:srcRect l="17299" t="44334" r="9196" b="35669"/>
          <a:stretch>
            <a:fillRect/>
          </a:stretch>
        </p:blipFill>
        <p:spPr>
          <a:xfrm>
            <a:off x="556260" y="275590"/>
            <a:ext cx="7981315" cy="30511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8562"/>
                                        </p:tgtEl>
                                        <p:attrNameLst>
                                          <p:attrName>style.visibility</p:attrName>
                                        </p:attrNameLst>
                                      </p:cBhvr>
                                      <p:to>
                                        <p:strVal val="visible"/>
                                      </p:to>
                                    </p:set>
                                    <p:animEffect transition="in" filter="blinds(horizontal)">
                                      <p:cBhvr>
                                        <p:cTn id="7" dur="500"/>
                                        <p:tgtEl>
                                          <p:spTgt spid="578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8562"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rgbClr val="FF0000"/>
          </a:solidFill>
        </a:ln>
      </a:spPr>
      <a:bodyPr rot="0" spcFirstLastPara="0" vertOverflow="overflow" horzOverflow="overflow" vert="horz" wrap="square" lIns="91440" tIns="45720" rIns="91440" bIns="45720" numCol="1" spcCol="0" rtlCol="0" fromWordArt="0" anchor="ctr" anchorCtr="0" forceAA="0" compatLnSpc="1">
        <a:spAutoFit/>
      </a:bodyPr>
      <a:lstStyle>
        <a:defPPr algn="ctr">
          <a:lnSpc>
            <a:spcPct val="100000"/>
          </a:lnSpc>
          <a:spcBef>
            <a:spcPct val="0"/>
          </a:spcBef>
          <a:buFontTx/>
          <a:buNone/>
          <a:defRPr sz="2000" b="1" dirty="0">
            <a:latin typeface="楷体" panose="02010609060101010101" pitchFamily="49" charset="-122"/>
            <a:ea typeface="楷体" panose="02010609060101010101" pitchFamily="49" charset="-122"/>
          </a:defRPr>
        </a:defPPr>
      </a:lstStyle>
      <a:style>
        <a:lnRef idx="2">
          <a:schemeClr val="accent2"/>
        </a:lnRef>
        <a:fillRef idx="1">
          <a:schemeClr val="lt1"/>
        </a:fillRef>
        <a:effectRef idx="0">
          <a:schemeClr val="accent2"/>
        </a:effectRef>
        <a:fontRef idx="minor">
          <a:schemeClr val="dk1"/>
        </a:fontRef>
      </a:style>
    </a:spDef>
    <a:txDef>
      <a:spPr>
        <a:noFill/>
      </a:spPr>
      <a:bodyPr wrap="square" rtlCol="0">
        <a:spAutoFit/>
      </a:bodyPr>
      <a:lstStyle>
        <a:defPPr>
          <a:defRPr sz="16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3CD"/>
        </a:solidFill>
        <a:ln w="28575" cap="flat" cmpd="sng">
          <a:solidFill>
            <a:srgbClr val="00B0F0"/>
          </a:solidFill>
          <a:prstDash val="solid"/>
          <a:miter/>
          <a:headEnd type="none" w="med" len="med"/>
          <a:tailEnd type="none" w="med" len="med"/>
        </a:ln>
      </a:spPr>
      <a:bodyPr lIns="90000" tIns="46800" rIns="90000" bIns="46800"/>
      <a:lstStyle>
        <a:defPPr latinLnBrk="1">
          <a:spcBef>
            <a:spcPct val="50000"/>
          </a:spcBef>
          <a:defRPr b="1" dirty="0" smtClean="0">
            <a:latin typeface="楷体" panose="02010609060101010101" pitchFamily="49" charset="-122"/>
            <a:ea typeface="楷体" panose="02010609060101010101" pitchFamily="49"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1022</Words>
  <Application>WPS 演示</Application>
  <PresentationFormat>全屏显示(16:9)</PresentationFormat>
  <Paragraphs>173</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16</vt:i4>
      </vt:variant>
    </vt:vector>
  </HeadingPairs>
  <TitlesOfParts>
    <vt:vector size="29" baseType="lpstr">
      <vt:lpstr>Arial</vt:lpstr>
      <vt:lpstr>宋体</vt:lpstr>
      <vt:lpstr>Wingdings</vt:lpstr>
      <vt:lpstr>楷体</vt:lpstr>
      <vt:lpstr>黑体</vt:lpstr>
      <vt:lpstr>幼圆</vt:lpstr>
      <vt:lpstr>Times New Roman</vt:lpstr>
      <vt:lpstr>等线</vt:lpstr>
      <vt:lpstr>Calibri</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119</cp:revision>
  <dcterms:created xsi:type="dcterms:W3CDTF">2018-09-11T05:46:00Z</dcterms:created>
  <dcterms:modified xsi:type="dcterms:W3CDTF">2023-08-28T08:49:03Z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403E112D879D4B4B844255A1E75E11DB_12</vt:lpwstr>
  </property>
</Properties>
</file>