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301" r:id="rId6"/>
    <p:sldId id="280" r:id="rId7"/>
    <p:sldId id="302" r:id="rId8"/>
    <p:sldId id="259" r:id="rId9"/>
    <p:sldId id="260" r:id="rId10"/>
    <p:sldId id="356" r:id="rId11"/>
    <p:sldId id="279" r:id="rId12"/>
    <p:sldId id="265" r:id="rId13"/>
    <p:sldId id="322" r:id="rId14"/>
    <p:sldId id="323" r:id="rId15"/>
    <p:sldId id="324" r:id="rId16"/>
    <p:sldId id="281" r:id="rId17"/>
    <p:sldId id="338" r:id="rId18"/>
    <p:sldId id="339" r:id="rId19"/>
    <p:sldId id="317" r:id="rId20"/>
    <p:sldId id="370" r:id="rId21"/>
    <p:sldId id="318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1450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“进一法”求商的近似值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9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emf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8814" y="1435155"/>
            <a:ext cx="7715885" cy="89916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“进一法”求商的近似值</a:t>
            </a:r>
            <a:endParaRPr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69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2258" name="Rectangle 4"/>
          <p:cNvSpPr/>
          <p:nvPr/>
        </p:nvSpPr>
        <p:spPr>
          <a:xfrm>
            <a:off x="717550" y="1009015"/>
            <a:ext cx="7724775" cy="216027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王师傅把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油分别装到油桶里，每个油桶最多能装油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4.5kg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，王师傅至少要准备多少个油桶？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4290" y="3164294"/>
            <a:ext cx="6551930" cy="1457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80÷4.5≈18(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答：王师傅至少要准备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个油桶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4"/>
          <p:cNvSpPr/>
          <p:nvPr/>
        </p:nvSpPr>
        <p:spPr>
          <a:xfrm>
            <a:off x="971600" y="987574"/>
            <a:ext cx="6913563" cy="2381679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现有苹果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吨，如果某种汽车每次只能运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吨，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吨苹果要几次才能运完？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21" name="Rectangle 5"/>
          <p:cNvSpPr/>
          <p:nvPr/>
        </p:nvSpPr>
        <p:spPr>
          <a:xfrm>
            <a:off x="980440" y="1983105"/>
            <a:ext cx="6553200" cy="193929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25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次只能运苹果</a:t>
            </a:r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吨，剩下</a:t>
            </a:r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吨还需要运送</a:t>
            </a:r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次，因此一共需要</a:t>
            </a:r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次才能运完！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8422" name="Rectangle 6"/>
          <p:cNvSpPr/>
          <p:nvPr/>
        </p:nvSpPr>
        <p:spPr>
          <a:xfrm>
            <a:off x="266065" y="1175068"/>
            <a:ext cx="5033963" cy="64643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32÷5=6.4</a:t>
            </a:r>
            <a:endParaRPr lang="en-US" altLang="zh-CN" sz="3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8424" name="Freeform 8"/>
          <p:cNvSpPr/>
          <p:nvPr/>
        </p:nvSpPr>
        <p:spPr>
          <a:xfrm>
            <a:off x="3074353" y="1117918"/>
            <a:ext cx="1117600" cy="755650"/>
          </a:xfrm>
          <a:custGeom>
            <a:avLst/>
            <a:gdLst/>
            <a:ahLst/>
            <a:cxnLst>
              <a:cxn ang="0">
                <a:pos x="514716" y="19991"/>
              </a:cxn>
              <a:cxn ang="0">
                <a:pos x="297868" y="19991"/>
              </a:cxn>
              <a:cxn ang="0">
                <a:pos x="82212" y="141268"/>
              </a:cxn>
              <a:cxn ang="0">
                <a:pos x="27404" y="262545"/>
              </a:cxn>
              <a:cxn ang="0">
                <a:pos x="27404" y="382490"/>
              </a:cxn>
              <a:cxn ang="0">
                <a:pos x="190635" y="625044"/>
              </a:cxn>
              <a:cxn ang="0">
                <a:pos x="621948" y="744988"/>
              </a:cxn>
              <a:cxn ang="0">
                <a:pos x="1054452" y="563739"/>
              </a:cxn>
              <a:cxn ang="0">
                <a:pos x="1000836" y="262545"/>
              </a:cxn>
              <a:cxn ang="0">
                <a:pos x="730372" y="79963"/>
              </a:cxn>
              <a:cxn ang="0">
                <a:pos x="621948" y="19991"/>
              </a:cxn>
            </a:cxnLst>
            <a:rect l="0" t="0" r="0" b="0"/>
            <a:pathLst>
              <a:path w="938" h="567">
                <a:moveTo>
                  <a:pt x="432" y="15"/>
                </a:moveTo>
                <a:cubicBezTo>
                  <a:pt x="371" y="7"/>
                  <a:pt x="310" y="0"/>
                  <a:pt x="250" y="15"/>
                </a:cubicBezTo>
                <a:cubicBezTo>
                  <a:pt x="190" y="30"/>
                  <a:pt x="107" y="76"/>
                  <a:pt x="69" y="106"/>
                </a:cubicBezTo>
                <a:cubicBezTo>
                  <a:pt x="31" y="136"/>
                  <a:pt x="31" y="167"/>
                  <a:pt x="23" y="197"/>
                </a:cubicBezTo>
                <a:cubicBezTo>
                  <a:pt x="15" y="227"/>
                  <a:pt x="0" y="242"/>
                  <a:pt x="23" y="287"/>
                </a:cubicBezTo>
                <a:cubicBezTo>
                  <a:pt x="46" y="332"/>
                  <a:pt x="77" y="424"/>
                  <a:pt x="160" y="469"/>
                </a:cubicBezTo>
                <a:cubicBezTo>
                  <a:pt x="243" y="514"/>
                  <a:pt x="401" y="567"/>
                  <a:pt x="522" y="559"/>
                </a:cubicBezTo>
                <a:cubicBezTo>
                  <a:pt x="643" y="551"/>
                  <a:pt x="832" y="483"/>
                  <a:pt x="885" y="423"/>
                </a:cubicBezTo>
                <a:cubicBezTo>
                  <a:pt x="938" y="363"/>
                  <a:pt x="885" y="257"/>
                  <a:pt x="840" y="197"/>
                </a:cubicBezTo>
                <a:cubicBezTo>
                  <a:pt x="795" y="137"/>
                  <a:pt x="666" y="90"/>
                  <a:pt x="613" y="60"/>
                </a:cubicBezTo>
                <a:cubicBezTo>
                  <a:pt x="560" y="30"/>
                  <a:pt x="552" y="22"/>
                  <a:pt x="522" y="15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8425" name="Rectangle 9"/>
          <p:cNvSpPr/>
          <p:nvPr/>
        </p:nvSpPr>
        <p:spPr>
          <a:xfrm>
            <a:off x="4407853" y="1173480"/>
            <a:ext cx="2592387" cy="64643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6.4≈6</a:t>
            </a:r>
            <a:endParaRPr lang="en-US" altLang="zh-CN" sz="3600" b="1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2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828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28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8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8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82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8421" grpId="0"/>
      <p:bldP spid="828422" grpId="0"/>
      <p:bldP spid="8284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7"/>
          <p:cNvSpPr/>
          <p:nvPr/>
        </p:nvSpPr>
        <p:spPr>
          <a:xfrm>
            <a:off x="933768" y="483518"/>
            <a:ext cx="6985000" cy="137223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600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张纸，如果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张纸订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本练习本，可以订多少本练习本？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39688" name="Group 8"/>
          <p:cNvGrpSpPr/>
          <p:nvPr/>
        </p:nvGrpSpPr>
        <p:grpSpPr>
          <a:xfrm>
            <a:off x="1403668" y="2055178"/>
            <a:ext cx="4824413" cy="781049"/>
            <a:chOff x="1585" y="2776"/>
            <a:chExt cx="3039" cy="492"/>
          </a:xfrm>
        </p:grpSpPr>
        <p:sp>
          <p:nvSpPr>
            <p:cNvPr id="346119" name="Rectangle 9"/>
            <p:cNvSpPr/>
            <p:nvPr/>
          </p:nvSpPr>
          <p:spPr>
            <a:xfrm>
              <a:off x="1585" y="2859"/>
              <a:ext cx="3039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600÷48=12.5 </a:t>
              </a:r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（本）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46120" name="Rectangle 10"/>
            <p:cNvSpPr/>
            <p:nvPr/>
          </p:nvSpPr>
          <p:spPr>
            <a:xfrm>
              <a:off x="3665" y="2776"/>
              <a:ext cx="11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40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839694" name="Freeform 14"/>
          <p:cNvSpPr/>
          <p:nvPr/>
        </p:nvSpPr>
        <p:spPr>
          <a:xfrm>
            <a:off x="3563888" y="2158365"/>
            <a:ext cx="1439862" cy="863600"/>
          </a:xfrm>
          <a:custGeom>
            <a:avLst/>
            <a:gdLst/>
            <a:ahLst/>
            <a:cxnLst>
              <a:cxn ang="0">
                <a:pos x="663135" y="22847"/>
              </a:cxn>
              <a:cxn ang="0">
                <a:pos x="383759" y="22847"/>
              </a:cxn>
              <a:cxn ang="0">
                <a:pos x="105917" y="161449"/>
              </a:cxn>
              <a:cxn ang="0">
                <a:pos x="35306" y="300051"/>
              </a:cxn>
              <a:cxn ang="0">
                <a:pos x="35306" y="437131"/>
              </a:cxn>
              <a:cxn ang="0">
                <a:pos x="245605" y="714336"/>
              </a:cxn>
              <a:cxn ang="0">
                <a:pos x="801288" y="851415"/>
              </a:cxn>
              <a:cxn ang="0">
                <a:pos x="1358505" y="644273"/>
              </a:cxn>
              <a:cxn ang="0">
                <a:pos x="1289429" y="300051"/>
              </a:cxn>
              <a:cxn ang="0">
                <a:pos x="940976" y="91386"/>
              </a:cxn>
              <a:cxn ang="0">
                <a:pos x="801288" y="22847"/>
              </a:cxn>
            </a:cxnLst>
            <a:rect l="0" t="0" r="0" b="0"/>
            <a:pathLst>
              <a:path w="938" h="567">
                <a:moveTo>
                  <a:pt x="432" y="15"/>
                </a:moveTo>
                <a:cubicBezTo>
                  <a:pt x="371" y="7"/>
                  <a:pt x="310" y="0"/>
                  <a:pt x="250" y="15"/>
                </a:cubicBezTo>
                <a:cubicBezTo>
                  <a:pt x="190" y="30"/>
                  <a:pt x="107" y="76"/>
                  <a:pt x="69" y="106"/>
                </a:cubicBezTo>
                <a:cubicBezTo>
                  <a:pt x="31" y="136"/>
                  <a:pt x="31" y="167"/>
                  <a:pt x="23" y="197"/>
                </a:cubicBezTo>
                <a:cubicBezTo>
                  <a:pt x="15" y="227"/>
                  <a:pt x="0" y="242"/>
                  <a:pt x="23" y="287"/>
                </a:cubicBezTo>
                <a:cubicBezTo>
                  <a:pt x="46" y="332"/>
                  <a:pt x="77" y="424"/>
                  <a:pt x="160" y="469"/>
                </a:cubicBezTo>
                <a:cubicBezTo>
                  <a:pt x="243" y="514"/>
                  <a:pt x="401" y="567"/>
                  <a:pt x="522" y="559"/>
                </a:cubicBezTo>
                <a:cubicBezTo>
                  <a:pt x="643" y="551"/>
                  <a:pt x="832" y="483"/>
                  <a:pt x="885" y="423"/>
                </a:cubicBezTo>
                <a:cubicBezTo>
                  <a:pt x="938" y="363"/>
                  <a:pt x="885" y="257"/>
                  <a:pt x="840" y="197"/>
                </a:cubicBezTo>
                <a:cubicBezTo>
                  <a:pt x="795" y="137"/>
                  <a:pt x="666" y="90"/>
                  <a:pt x="613" y="60"/>
                </a:cubicBezTo>
                <a:cubicBezTo>
                  <a:pt x="560" y="30"/>
                  <a:pt x="552" y="22"/>
                  <a:pt x="522" y="15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696" name="Rectangle 16"/>
          <p:cNvSpPr/>
          <p:nvPr/>
        </p:nvSpPr>
        <p:spPr>
          <a:xfrm>
            <a:off x="5797868" y="1510665"/>
            <a:ext cx="1800225" cy="144653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   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≈13</a:t>
            </a:r>
            <a:endParaRPr lang="en-US" altLang="zh-CN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3563620" y="3296920"/>
            <a:ext cx="4595495" cy="1251585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solidFill>
            <a:srgbClr val="BBE0E3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但是纸张够装订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本练习本吗？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96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839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39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696" grpId="0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14" name="Rectangle 2"/>
          <p:cNvSpPr/>
          <p:nvPr/>
        </p:nvSpPr>
        <p:spPr>
          <a:xfrm>
            <a:off x="1046163" y="1454150"/>
            <a:ext cx="6911975" cy="201231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因为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不够装成一本练习本，所以不能用“四舍五入”法约等于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。只能取近似数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7139" name="Text Box 3"/>
          <p:cNvSpPr txBox="1"/>
          <p:nvPr/>
        </p:nvSpPr>
        <p:spPr>
          <a:xfrm>
            <a:off x="3205163" y="598288"/>
            <a:ext cx="23018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去尾法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4213225" y="3259455"/>
            <a:ext cx="4104005" cy="1337945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solidFill>
            <a:srgbClr val="BBE0E3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页就不能装成一本。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5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8114" grpId="0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/>
          <p:nvPr/>
        </p:nvSpPr>
        <p:spPr>
          <a:xfrm>
            <a:off x="1073150" y="487998"/>
            <a:ext cx="6985000" cy="137223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现有布料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尺，若做一套衣服需布料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尺，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尺布料可做几套衣服？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60163" name="Group 3"/>
          <p:cNvGrpSpPr/>
          <p:nvPr/>
        </p:nvGrpSpPr>
        <p:grpSpPr>
          <a:xfrm>
            <a:off x="1512888" y="1860233"/>
            <a:ext cx="6105525" cy="1781175"/>
            <a:chOff x="1254" y="2776"/>
            <a:chExt cx="3296" cy="1122"/>
          </a:xfrm>
        </p:grpSpPr>
        <p:sp>
          <p:nvSpPr>
            <p:cNvPr id="348165" name="Rectangle 4"/>
            <p:cNvSpPr/>
            <p:nvPr/>
          </p:nvSpPr>
          <p:spPr>
            <a:xfrm>
              <a:off x="1254" y="2859"/>
              <a:ext cx="3296" cy="103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4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60÷16=3.75</a:t>
              </a: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套</a:t>
              </a: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en-US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algn="ctr">
                <a:spcBef>
                  <a:spcPct val="30000"/>
                </a:spcBef>
                <a:buFont typeface="Arial" panose="020B0604020202020204" pitchFamily="34" charset="0"/>
                <a:buNone/>
              </a:pPr>
              <a:endParaRPr lang="en-US" altLang="zh-CN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48166" name="Rectangle 5"/>
            <p:cNvSpPr/>
            <p:nvPr/>
          </p:nvSpPr>
          <p:spPr>
            <a:xfrm>
              <a:off x="3672" y="2776"/>
              <a:ext cx="9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40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860169" name="Rectangle 9"/>
          <p:cNvSpPr/>
          <p:nvPr/>
        </p:nvSpPr>
        <p:spPr>
          <a:xfrm>
            <a:off x="1079500" y="3034983"/>
            <a:ext cx="7740972" cy="13233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因为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套布料是做不成一套衣服的。所以只能取近似数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了。直接把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舍去。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6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60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891" name="Rectangle 3"/>
          <p:cNvSpPr/>
          <p:nvPr/>
        </p:nvSpPr>
        <p:spPr>
          <a:xfrm>
            <a:off x="1224280" y="954405"/>
            <a:ext cx="6840538" cy="293560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4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所以根据上面的几道例题，在解决实际问题时，要根据实际情况取商的近似值。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58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5"/>
          <p:cNvSpPr/>
          <p:nvPr/>
        </p:nvSpPr>
        <p:spPr>
          <a:xfrm>
            <a:off x="654050" y="842328"/>
            <a:ext cx="7869238" cy="216027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蛋糕房做一种蛋糕，每个蛋糕需要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0.32kg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面粉。张师傅领了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面粉做蛋糕，他最多可以做几个这种蛋糕？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0063" y="3018658"/>
            <a:ext cx="6750050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4÷0.32≈12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答：他最多可以做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个这种蛋糕。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5"/>
          <p:cNvSpPr/>
          <p:nvPr/>
        </p:nvSpPr>
        <p:spPr>
          <a:xfrm>
            <a:off x="742315" y="779503"/>
            <a:ext cx="7869238" cy="137024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41个同学去博物馆参观,每辆车坐5人,需要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多少</a:t>
            </a:r>
            <a:r>
              <a:rPr sz="3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辆车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     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6898" y="2416678"/>
            <a:ext cx="7047510" cy="145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41÷5＝8(辆) ……1(人) 余下的1人,还需要再做1辆车,8＋1＝9(辆) 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Text Box 42"/>
          <p:cNvSpPr txBox="1"/>
          <p:nvPr/>
        </p:nvSpPr>
        <p:spPr>
          <a:xfrm>
            <a:off x="4067944" y="2038350"/>
            <a:ext cx="1667510" cy="5334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进一法</a:t>
            </a:r>
            <a:endParaRPr lang="en-US" altLang="zh-CN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 Box 40"/>
          <p:cNvSpPr txBox="1"/>
          <p:nvPr/>
        </p:nvSpPr>
        <p:spPr>
          <a:xfrm>
            <a:off x="4067944" y="3331210"/>
            <a:ext cx="1666875" cy="5334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去尾法  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847" name="Text Box 38"/>
          <p:cNvSpPr txBox="1"/>
          <p:nvPr/>
        </p:nvSpPr>
        <p:spPr>
          <a:xfrm>
            <a:off x="3060199" y="2425065"/>
            <a:ext cx="575945" cy="100774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应用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Group 50"/>
          <p:cNvGrpSpPr/>
          <p:nvPr/>
        </p:nvGrpSpPr>
        <p:grpSpPr>
          <a:xfrm>
            <a:off x="3636144" y="2234565"/>
            <a:ext cx="401955" cy="1352550"/>
            <a:chOff x="1202" y="1081"/>
            <a:chExt cx="253" cy="852"/>
          </a:xfrm>
        </p:grpSpPr>
        <p:sp>
          <p:nvSpPr>
            <p:cNvPr id="35854" name="Line 37"/>
            <p:cNvSpPr/>
            <p:nvPr/>
          </p:nvSpPr>
          <p:spPr>
            <a:xfrm>
              <a:off x="1383" y="1081"/>
              <a:ext cx="7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5" name="Line 32"/>
            <p:cNvSpPr/>
            <p:nvPr/>
          </p:nvSpPr>
          <p:spPr>
            <a:xfrm>
              <a:off x="1383" y="1933"/>
              <a:ext cx="7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6" name="Line 31"/>
            <p:cNvSpPr/>
            <p:nvPr/>
          </p:nvSpPr>
          <p:spPr>
            <a:xfrm>
              <a:off x="1383" y="1081"/>
              <a:ext cx="0" cy="85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7" name="Line 30"/>
            <p:cNvSpPr/>
            <p:nvPr/>
          </p:nvSpPr>
          <p:spPr>
            <a:xfrm>
              <a:off x="1202" y="1518"/>
              <a:ext cx="18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457" y="1563638"/>
            <a:ext cx="7776864" cy="283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358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24150" y="1224777"/>
            <a:ext cx="882898" cy="1265255"/>
          </a:xfrm>
          <a:prstGeom prst="rect">
            <a:avLst/>
          </a:prstGeom>
        </p:spPr>
      </p:pic>
      <p:sp>
        <p:nvSpPr>
          <p:cNvPr id="3" name="AutoShape 27"/>
          <p:cNvSpPr/>
          <p:nvPr/>
        </p:nvSpPr>
        <p:spPr>
          <a:xfrm>
            <a:off x="2458720" y="439103"/>
            <a:ext cx="6145728" cy="785812"/>
          </a:xfrm>
          <a:prstGeom prst="wedgeRoundRectCallout">
            <a:avLst>
              <a:gd name="adj1" fmla="val 48288"/>
              <a:gd name="adj2" fmla="val 87027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endParaRPr lang="zh-CN" altLang="zh-CN" sz="2000" dirty="0">
              <a:latin typeface="楷体_GB2312" panose="02010609030101010101" pitchFamily="49" charset="-122"/>
            </a:endParaRPr>
          </a:p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2458720" y="540385"/>
            <a:ext cx="62865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你还记得小数除法的计算方法吗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Text Box 6"/>
          <p:cNvSpPr/>
          <p:nvPr/>
        </p:nvSpPr>
        <p:spPr>
          <a:xfrm>
            <a:off x="191770" y="1664335"/>
            <a:ext cx="7896225" cy="1289728"/>
          </a:xfrm>
          <a:prstGeom prst="roundRect">
            <a:avLst>
              <a:gd name="adj" fmla="val 12106"/>
            </a:avLst>
          </a:prstGeom>
          <a:solidFill>
            <a:schemeClr val="bg1"/>
          </a:solidFill>
          <a:ln w="28575"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、按照整数除法的法则去除，商的小数点要和被除数的小数点对齐；如果除到被除数的末尾仍有余数，就在余数后面添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再继续除；不够商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，写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占位。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 Box 6"/>
          <p:cNvSpPr/>
          <p:nvPr/>
        </p:nvSpPr>
        <p:spPr>
          <a:xfrm>
            <a:off x="191770" y="2950210"/>
            <a:ext cx="7786688" cy="1687330"/>
          </a:xfrm>
          <a:prstGeom prst="roundRect">
            <a:avLst>
              <a:gd name="adj" fmla="val 12106"/>
            </a:avLst>
          </a:prstGeom>
          <a:solidFill>
            <a:schemeClr val="bg1"/>
          </a:solidFill>
          <a:ln w="28575"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、先移动除数的小数点，使它变成整数；除数的小数点向右移动了几位，被除数的小数点也向右移动几位（位数不够的，在被除数的末尾用“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补足）；然后按照除数是整数的小数除法进行计算。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1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515620" y="651828"/>
            <a:ext cx="59610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1107758" y="1664653"/>
            <a:ext cx="2010322" cy="1100137"/>
            <a:chOff x="740" y="3263"/>
            <a:chExt cx="679" cy="675"/>
          </a:xfrm>
        </p:grpSpPr>
        <p:sp>
          <p:nvSpPr>
            <p:cNvPr id="20488" name="Text Box 7"/>
            <p:cNvSpPr txBox="1"/>
            <p:nvPr/>
          </p:nvSpPr>
          <p:spPr>
            <a:xfrm>
              <a:off x="751" y="3263"/>
              <a:ext cx="668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23.4÷6=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89" name="Text Box 8"/>
            <p:cNvSpPr txBox="1"/>
            <p:nvPr/>
          </p:nvSpPr>
          <p:spPr>
            <a:xfrm>
              <a:off x="740" y="3616"/>
              <a:ext cx="547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3.39÷3=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4046220" y="1664653"/>
            <a:ext cx="2143125" cy="1143000"/>
            <a:chOff x="2256" y="2083"/>
            <a:chExt cx="500" cy="535"/>
          </a:xfrm>
        </p:grpSpPr>
        <p:sp>
          <p:nvSpPr>
            <p:cNvPr id="20491" name="Text Box 10"/>
            <p:cNvSpPr txBox="1"/>
            <p:nvPr/>
          </p:nvSpPr>
          <p:spPr>
            <a:xfrm>
              <a:off x="2256" y="2083"/>
              <a:ext cx="461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2.55÷5=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2" name="Text Box 11"/>
            <p:cNvSpPr txBox="1"/>
            <p:nvPr/>
          </p:nvSpPr>
          <p:spPr>
            <a:xfrm>
              <a:off x="2262" y="2372"/>
              <a:ext cx="494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1.4÷7=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753177" y="1650671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3.9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59572" y="1664653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0.51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8726" y="2264565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1.13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68571" y="2284433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1131590"/>
            <a:ext cx="8790476" cy="364761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507" name="Text Box 8"/>
          <p:cNvSpPr txBox="1"/>
          <p:nvPr/>
        </p:nvSpPr>
        <p:spPr>
          <a:xfrm>
            <a:off x="251520" y="1001087"/>
            <a:ext cx="450056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要装多少辆车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/>
          <p:cNvSpPr txBox="1"/>
          <p:nvPr/>
        </p:nvSpPr>
        <p:spPr>
          <a:xfrm>
            <a:off x="723900" y="1049655"/>
            <a:ext cx="6962775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已知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每辆车装</a:t>
            </a:r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125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箱</a:t>
            </a:r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共有</a:t>
            </a:r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3430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箱货物</a:t>
            </a:r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endParaRPr lang="en-US" altLang="zh-CN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需要多少辆车。</a:t>
            </a:r>
            <a:endParaRPr lang="en-US" altLang="zh-CN" sz="4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可列式</a:t>
            </a:r>
            <a:r>
              <a:rPr lang="zh-CN" altLang="en-US" sz="4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3430÷125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9510" y="2755265"/>
            <a:ext cx="1153795" cy="165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1460" y="1635760"/>
            <a:ext cx="8136890" cy="269938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5" y="564515"/>
            <a:ext cx="1240155" cy="121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6"/>
          <p:cNvSpPr txBox="1"/>
          <p:nvPr/>
        </p:nvSpPr>
        <p:spPr>
          <a:xfrm>
            <a:off x="311785" y="1781810"/>
            <a:ext cx="823023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求的是车的辆数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不能为小数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只能是整数；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同时不可以用简单地四舍五入，我们需要将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3430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全部运走，这时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就需要用“进一”法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不管小数部分是几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都要向整数部分进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所以一共要装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28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辆车。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 Box 6"/>
          <p:cNvSpPr/>
          <p:nvPr/>
        </p:nvSpPr>
        <p:spPr>
          <a:xfrm>
            <a:off x="1547664" y="646617"/>
            <a:ext cx="4331652" cy="627807"/>
          </a:xfrm>
          <a:prstGeom prst="roundRect">
            <a:avLst>
              <a:gd name="adj" fmla="val 12106"/>
            </a:avLst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3430÷125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9666" y="73472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=27.44(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134" y="435692"/>
            <a:ext cx="7833508" cy="325052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02130" y="2572247"/>
            <a:ext cx="882898" cy="1265255"/>
          </a:xfrm>
          <a:prstGeom prst="rect">
            <a:avLst/>
          </a:prstGeom>
        </p:spPr>
      </p:pic>
      <p:sp>
        <p:nvSpPr>
          <p:cNvPr id="4" name="TextBox 8"/>
          <p:cNvSpPr txBox="1"/>
          <p:nvPr/>
        </p:nvSpPr>
        <p:spPr>
          <a:xfrm>
            <a:off x="2063412" y="3593187"/>
            <a:ext cx="62150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3430÷125≈28(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36342" y="4225329"/>
            <a:ext cx="12160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endParaRPr lang="zh-CN" altLang="en-US" sz="4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7904" y="4299942"/>
            <a:ext cx="292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要装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28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辆车。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55576" y="1419622"/>
            <a:ext cx="7273290" cy="294498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91538" y="3170814"/>
            <a:ext cx="882898" cy="1265255"/>
          </a:xfrm>
          <a:prstGeom prst="rect">
            <a:avLst/>
          </a:prstGeom>
        </p:spPr>
      </p:pic>
      <p:sp>
        <p:nvSpPr>
          <p:cNvPr id="840719" name="Rectangle 15"/>
          <p:cNvSpPr/>
          <p:nvPr/>
        </p:nvSpPr>
        <p:spPr>
          <a:xfrm>
            <a:off x="779443" y="1535389"/>
            <a:ext cx="6911975" cy="265239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在运送货物时，最后一次所剩的货物无论是多少，都必须运送。因此，在这种情况下，需要使用“进一法”。不仅仅是货物，更有租车等实际问题。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3043" name="Text Box 17"/>
          <p:cNvSpPr txBox="1"/>
          <p:nvPr/>
        </p:nvSpPr>
        <p:spPr>
          <a:xfrm>
            <a:off x="2812098" y="565785"/>
            <a:ext cx="23018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进一法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40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40719" grpId="0"/>
      <p:bldP spid="3430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1528" y="420217"/>
            <a:ext cx="1440161" cy="667236"/>
            <a:chOff x="480869" y="708178"/>
            <a:chExt cx="1216345" cy="667236"/>
          </a:xfrm>
        </p:grpSpPr>
        <p:pic>
          <p:nvPicPr>
            <p:cNvPr id="16" name="Picture 17" descr="00-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566560" y="799350"/>
              <a:ext cx="10698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+mn-ea"/>
                </a:rPr>
                <a:t>练一练</a:t>
              </a:r>
              <a:endParaRPr lang="zh-CN" altLang="en-US" sz="2800" b="1" dirty="0">
                <a:solidFill>
                  <a:srgbClr val="0000FF"/>
                </a:solidFill>
                <a:latin typeface="+mn-ea"/>
              </a:endParaRPr>
            </a:p>
          </p:txBody>
        </p:sp>
      </p:grpSp>
      <p:sp>
        <p:nvSpPr>
          <p:cNvPr id="351234" name="Rectangle 5"/>
          <p:cNvSpPr/>
          <p:nvPr/>
        </p:nvSpPr>
        <p:spPr>
          <a:xfrm>
            <a:off x="948373" y="666115"/>
            <a:ext cx="7246937" cy="284988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妈妈买了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猪肉，要把这些猪肉切割成许多小块装在保鲜袋里放入冰箱。每个保鲜袋最多能装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0.7kg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，妈妈至少要准备多少个保鲜袋？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1548" y="3515995"/>
            <a:ext cx="7250112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10÷0.7≈15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    进一法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答：妈妈至少要准备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个保鲜袋。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1266</Words>
  <Application>WPS 演示</Application>
  <PresentationFormat>全屏显示(16:9)</PresentationFormat>
  <Paragraphs>133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幼圆</vt:lpstr>
      <vt:lpstr>楷体_GB2312</vt:lpstr>
      <vt:lpstr>楷体</vt:lpstr>
      <vt:lpstr>华文新魏</vt:lpstr>
      <vt:lpstr>微软雅黑</vt:lpstr>
      <vt:lpstr>Calibri</vt:lpstr>
      <vt:lpstr>Arial Unicode MS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98</cp:revision>
  <dcterms:created xsi:type="dcterms:W3CDTF">2018-09-11T05:46:00Z</dcterms:created>
  <dcterms:modified xsi:type="dcterms:W3CDTF">2023-08-28T08:52:57Z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04BB3B21286C4B9F945F4357A3043A7F_12</vt:lpwstr>
  </property>
</Properties>
</file>