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256" r:id="rId4"/>
    <p:sldId id="278" r:id="rId5"/>
    <p:sldId id="301" r:id="rId6"/>
    <p:sldId id="280" r:id="rId7"/>
    <p:sldId id="302" r:id="rId8"/>
    <p:sldId id="259" r:id="rId9"/>
    <p:sldId id="303" r:id="rId10"/>
    <p:sldId id="258" r:id="rId11"/>
    <p:sldId id="281" r:id="rId12"/>
    <p:sldId id="279" r:id="rId13"/>
    <p:sldId id="262" r:id="rId14"/>
    <p:sldId id="265" r:id="rId15"/>
    <p:sldId id="266" r:id="rId16"/>
    <p:sldId id="316" r:id="rId17"/>
    <p:sldId id="317" r:id="rId18"/>
    <p:sldId id="271" r:id="rId19"/>
  </p:sldIdLst>
  <p:sldSz cx="9144000" cy="5143500" type="screen16x9"/>
  <p:notesSz cx="6858000" cy="9144000"/>
  <p:custDataLst>
    <p:tags r:id="rId2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16" userDrawn="1">
          <p15:clr>
            <a:srgbClr val="A4A3A4"/>
          </p15:clr>
        </p15:guide>
        <p15:guide id="2" pos="290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855" autoAdjust="0"/>
    <p:restoredTop sz="99852" autoAdjust="0"/>
  </p:normalViewPr>
  <p:slideViewPr>
    <p:cSldViewPr showGuides="1">
      <p:cViewPr varScale="1">
        <p:scale>
          <a:sx n="114" d="100"/>
          <a:sy n="114" d="100"/>
        </p:scale>
        <p:origin x="-816" y="-102"/>
      </p:cViewPr>
      <p:guideLst>
        <p:guide orient="horz" pos="1616"/>
        <p:guide pos="290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806" y="3305176"/>
            <a:ext cx="7772221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806" y="2180035"/>
            <a:ext cx="7772221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60" y="1200151"/>
            <a:ext cx="405698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8562" y="1200151"/>
            <a:ext cx="405817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61" y="1151335"/>
            <a:ext cx="404031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61" y="1631156"/>
            <a:ext cx="404031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236" y="1151335"/>
            <a:ext cx="404150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236" y="1631156"/>
            <a:ext cx="404150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0" y="204787"/>
            <a:ext cx="3007910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724" y="204789"/>
            <a:ext cx="5112019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60" y="1076327"/>
            <a:ext cx="3007910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124" y="3600451"/>
            <a:ext cx="548711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124" y="459581"/>
            <a:ext cx="548711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124" y="4025504"/>
            <a:ext cx="548711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266" y="205980"/>
            <a:ext cx="2056477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1" y="205980"/>
            <a:ext cx="6058689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7" Type="http://schemas.openxmlformats.org/officeDocument/2006/relationships/theme" Target="../theme/theme1.xml"/><Relationship Id="rId16" Type="http://schemas.openxmlformats.org/officeDocument/2006/relationships/image" Target="../media/image4.png"/><Relationship Id="rId15" Type="http://schemas.openxmlformats.org/officeDocument/2006/relationships/slide" Target="../slides/slide1.xml"/><Relationship Id="rId14" Type="http://schemas.openxmlformats.org/officeDocument/2006/relationships/image" Target="../media/image3.png"/><Relationship Id="rId13" Type="http://schemas.openxmlformats.org/officeDocument/2006/relationships/image" Target="../media/image2.png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9" Type="http://schemas.openxmlformats.org/officeDocument/2006/relationships/theme" Target="../theme/theme2.xml"/><Relationship Id="rId28" Type="http://schemas.openxmlformats.org/officeDocument/2006/relationships/image" Target="../media/image2.png"/><Relationship Id="rId27" Type="http://schemas.openxmlformats.org/officeDocument/2006/relationships/image" Target="../media/image3.png"/><Relationship Id="rId26" Type="http://schemas.openxmlformats.org/officeDocument/2006/relationships/image" Target="../media/image1.png"/><Relationship Id="rId25" Type="http://schemas.openxmlformats.org/officeDocument/2006/relationships/slideLayout" Target="../slideLayouts/slideLayout36.xml"/><Relationship Id="rId24" Type="http://schemas.openxmlformats.org/officeDocument/2006/relationships/slideLayout" Target="../slideLayouts/slideLayout35.xml"/><Relationship Id="rId23" Type="http://schemas.openxmlformats.org/officeDocument/2006/relationships/slideLayout" Target="../slideLayouts/slideLayout34.xml"/><Relationship Id="rId22" Type="http://schemas.openxmlformats.org/officeDocument/2006/relationships/slideLayout" Target="../slideLayouts/slideLayout33.xml"/><Relationship Id="rId21" Type="http://schemas.openxmlformats.org/officeDocument/2006/relationships/slideLayout" Target="../slideLayouts/slideLayout32.xml"/><Relationship Id="rId20" Type="http://schemas.openxmlformats.org/officeDocument/2006/relationships/slideLayout" Target="../slideLayouts/slideLayout31.xml"/><Relationship Id="rId2" Type="http://schemas.openxmlformats.org/officeDocument/2006/relationships/slideLayout" Target="../slideLayouts/slideLayout13.xml"/><Relationship Id="rId19" Type="http://schemas.openxmlformats.org/officeDocument/2006/relationships/slideLayout" Target="../slideLayouts/slideLayout30.xml"/><Relationship Id="rId18" Type="http://schemas.openxmlformats.org/officeDocument/2006/relationships/slideLayout" Target="../slideLayouts/slideLayout29.xml"/><Relationship Id="rId17" Type="http://schemas.openxmlformats.org/officeDocument/2006/relationships/slideLayout" Target="../slideLayouts/slideLayout28.xml"/><Relationship Id="rId16" Type="http://schemas.openxmlformats.org/officeDocument/2006/relationships/slideLayout" Target="../slideLayouts/slideLayout27.xml"/><Relationship Id="rId15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25.xml"/><Relationship Id="rId13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1990"/>
            <a:ext cx="9144000" cy="411507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241176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179705" y="92710"/>
            <a:ext cx="177736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除数是整数的除法（1）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 userDrawn="1"/>
        </p:nvGrpSpPr>
        <p:grpSpPr>
          <a:xfrm>
            <a:off x="8038958" y="4772781"/>
            <a:ext cx="1105042" cy="370719"/>
            <a:chOff x="7643422" y="4681236"/>
            <a:chExt cx="1105042" cy="370719"/>
          </a:xfrm>
        </p:grpSpPr>
        <p:pic>
          <p:nvPicPr>
            <p:cNvPr id="11" name="图片 10">
              <a:hlinkClick r:id="rId15" action="ppaction://hlinksldjump"/>
            </p:cNvPr>
            <p:cNvPicPr>
              <a:picLocks noChangeAspect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2" name="文本框 26">
              <a:hlinkClick r:id="rId1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1990"/>
            <a:ext cx="9144000" cy="411507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  <p:sldLayoutId id="2147483681" r:id="rId21"/>
    <p:sldLayoutId id="2147483682" r:id="rId22"/>
    <p:sldLayoutId id="2147483683" r:id="rId23"/>
    <p:sldLayoutId id="2147483684" r:id="rId24"/>
    <p:sldLayoutId id="2147483685" r:id="rId25"/>
  </p:sldLayoutIdLst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6.png"/><Relationship Id="rId6" Type="http://schemas.openxmlformats.org/officeDocument/2006/relationships/slide" Target="slide12.xml"/><Relationship Id="rId5" Type="http://schemas.openxmlformats.org/officeDocument/2006/relationships/slide" Target="slide1.xml"/><Relationship Id="rId4" Type="http://schemas.openxmlformats.org/officeDocument/2006/relationships/slide" Target="slide16.xml"/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image" Target="../media/image5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6.png"/><Relationship Id="rId1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emf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1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microsoft.com/office/2007/relationships/hdphoto" Target="../media/image12.wdp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339102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西师大版  数学  五年级  上册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单圆角矩形 1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单圆角矩形 11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3" name="单圆角矩形 12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691680" y="1435155"/>
            <a:ext cx="6032500" cy="745490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4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除数是整数的除法（1）</a:t>
            </a:r>
            <a:endParaRPr lang="zh-CN" altLang="en-US" sz="44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209945" y="2952109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课前导入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探究新知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课堂小结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课后作业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12693" y="519703"/>
            <a:ext cx="2179320" cy="68389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l"/>
            <a:r>
              <a:rPr lang="zh-CN" altLang="en-US" sz="4000" b="1" dirty="0">
                <a:solidFill>
                  <a:srgbClr val="0050AA"/>
                </a:solidFill>
                <a:latin typeface="+mj-ea"/>
                <a:ea typeface="+mj-ea"/>
              </a:rPr>
              <a:t>小数除法</a:t>
            </a:r>
            <a:endParaRPr lang="zh-CN" altLang="en-US" sz="4000" b="1" dirty="0">
              <a:solidFill>
                <a:srgbClr val="0050AA"/>
              </a:solidFill>
              <a:latin typeface="+mj-ea"/>
              <a:ea typeface="+mj-ea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课堂练习</a:t>
            </a:r>
            <a:endParaRPr lang="zh-CN" altLang="en-US" sz="2800" b="1" dirty="0">
              <a:latin typeface="+mj-ea"/>
              <a:ea typeface="+mj-ea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19698"/>
            <a:ext cx="654821" cy="702878"/>
            <a:chOff x="1306635" y="1385539"/>
            <a:chExt cx="654821" cy="70287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385539"/>
              <a:ext cx="407035" cy="6299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+mj-ea"/>
                  <a:ea typeface="+mj-ea"/>
                </a:rPr>
                <a:t>3</a:t>
              </a:r>
              <a:endParaRPr kumimoji="1" lang="en-US" altLang="zh-CN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471528" y="420217"/>
            <a:ext cx="1440161" cy="667236"/>
            <a:chOff x="480869" y="708178"/>
            <a:chExt cx="1216345" cy="667236"/>
          </a:xfrm>
        </p:grpSpPr>
        <p:pic>
          <p:nvPicPr>
            <p:cNvPr id="16" name="Picture 17" descr="00-2"/>
            <p:cNvPicPr>
              <a:picLocks noChangeAspect="1" noChangeArrowheads="1"/>
            </p:cNvPicPr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0869" y="708178"/>
              <a:ext cx="1216345" cy="6672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" name="矩形 16"/>
            <p:cNvSpPr/>
            <p:nvPr/>
          </p:nvSpPr>
          <p:spPr>
            <a:xfrm>
              <a:off x="566560" y="799350"/>
              <a:ext cx="1069836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800" b="1" dirty="0">
                  <a:solidFill>
                    <a:srgbClr val="0000FF"/>
                  </a:solidFill>
                  <a:latin typeface="+mn-ea"/>
                </a:rPr>
                <a:t>练一练</a:t>
              </a:r>
              <a:endParaRPr lang="zh-CN" altLang="en-US" sz="2800" b="1" dirty="0">
                <a:solidFill>
                  <a:srgbClr val="0000FF"/>
                </a:solidFill>
                <a:latin typeface="+mn-ea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 rot="3159043">
            <a:off x="6142938" y="2283871"/>
            <a:ext cx="2124938" cy="1803856"/>
            <a:chOff x="5471398" y="1824668"/>
            <a:chExt cx="2124938" cy="1803856"/>
          </a:xfrm>
        </p:grpSpPr>
        <p:pic>
          <p:nvPicPr>
            <p:cNvPr id="1026" name="Picture 2" descr="http://p0.so.qhmsg.com/bdr/_240_/t0170f81530eb41eec5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71399" y="1824668"/>
              <a:ext cx="2124937" cy="14571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8" name="Picture 2" descr="http://p0.so.qhmsg.com/bdr/_240_/t0170f81530eb41eec5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0382122">
              <a:off x="5471398" y="2171424"/>
              <a:ext cx="2124937" cy="14571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" name="文本框 2"/>
          <p:cNvSpPr txBox="1"/>
          <p:nvPr/>
        </p:nvSpPr>
        <p:spPr>
          <a:xfrm>
            <a:off x="891540" y="1581150"/>
            <a:ext cx="3500120" cy="7683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44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51.6÷12=</a:t>
            </a:r>
            <a:endParaRPr lang="en-US" altLang="zh-CN" sz="44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9" name="Text Box 10"/>
          <p:cNvSpPr txBox="1"/>
          <p:nvPr/>
        </p:nvSpPr>
        <p:spPr>
          <a:xfrm>
            <a:off x="891540" y="2572703"/>
            <a:ext cx="4967288" cy="1014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4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9.45÷7=</a:t>
            </a:r>
            <a:r>
              <a:rPr lang="en-US" altLang="zh-CN" sz="6000" dirty="0">
                <a:solidFill>
                  <a:srgbClr val="FFFF99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endParaRPr lang="en-US" altLang="zh-CN" sz="6000" dirty="0">
              <a:solidFill>
                <a:srgbClr val="FFFF99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Group 6"/>
          <p:cNvGrpSpPr/>
          <p:nvPr/>
        </p:nvGrpSpPr>
        <p:grpSpPr>
          <a:xfrm>
            <a:off x="1145540" y="1460500"/>
            <a:ext cx="2159000" cy="649605"/>
            <a:chOff x="1429" y="618"/>
            <a:chExt cx="1860" cy="409"/>
          </a:xfrm>
        </p:grpSpPr>
        <p:sp>
          <p:nvSpPr>
            <p:cNvPr id="27" name="Line 4"/>
            <p:cNvSpPr/>
            <p:nvPr/>
          </p:nvSpPr>
          <p:spPr>
            <a:xfrm>
              <a:off x="1702" y="618"/>
              <a:ext cx="1587" cy="0"/>
            </a:xfrm>
            <a:prstGeom prst="line">
              <a:avLst/>
            </a:prstGeom>
            <a:ln w="635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8" name="Arc 5"/>
            <p:cNvSpPr/>
            <p:nvPr/>
          </p:nvSpPr>
          <p:spPr>
            <a:xfrm rot="9276134" flipH="1">
              <a:off x="1429" y="709"/>
              <a:ext cx="363" cy="31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0" b="0"/>
              <a:pathLst>
                <a:path w="21600" h="21600" fill="none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lnTo>
                    <a:pt x="-1" y="0"/>
                  </a:lnTo>
                  <a:close/>
                </a:path>
              </a:pathLst>
            </a:custGeom>
            <a:noFill/>
            <a:ln w="635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9" name="Rectangle 7"/>
          <p:cNvSpPr/>
          <p:nvPr/>
        </p:nvSpPr>
        <p:spPr>
          <a:xfrm>
            <a:off x="1434465" y="1419225"/>
            <a:ext cx="1826895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4400" b="1">
                <a:latin typeface="楷体" panose="02010609060101010101" pitchFamily="49" charset="-122"/>
                <a:ea typeface="楷体" panose="02010609060101010101" pitchFamily="49" charset="-122"/>
              </a:rPr>
              <a:t>51.6</a:t>
            </a:r>
            <a:endParaRPr lang="en-US" altLang="zh-CN" sz="4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0886" name="Text Box 8"/>
          <p:cNvSpPr txBox="1"/>
          <p:nvPr/>
        </p:nvSpPr>
        <p:spPr>
          <a:xfrm>
            <a:off x="349250" y="1357630"/>
            <a:ext cx="1228090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4800" b="1"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endParaRPr lang="en-US" altLang="zh-CN" sz="4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05" name="Text Box 9"/>
          <p:cNvSpPr txBox="1"/>
          <p:nvPr/>
        </p:nvSpPr>
        <p:spPr>
          <a:xfrm>
            <a:off x="1723390" y="633730"/>
            <a:ext cx="574675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4400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en-US" altLang="zh-CN" sz="4400" b="1" dirty="0">
              <a:solidFill>
                <a:srgbClr val="FF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 Box 10"/>
          <p:cNvSpPr txBox="1"/>
          <p:nvPr/>
        </p:nvSpPr>
        <p:spPr>
          <a:xfrm>
            <a:off x="1505585" y="1990725"/>
            <a:ext cx="955675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4400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48</a:t>
            </a:r>
            <a:endParaRPr lang="en-US" altLang="zh-CN" sz="4400" b="1" dirty="0">
              <a:solidFill>
                <a:srgbClr val="FF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Line 12"/>
          <p:cNvSpPr/>
          <p:nvPr/>
        </p:nvSpPr>
        <p:spPr>
          <a:xfrm>
            <a:off x="1463040" y="2681605"/>
            <a:ext cx="1841500" cy="0"/>
          </a:xfrm>
          <a:prstGeom prst="line">
            <a:avLst/>
          </a:prstGeom>
          <a:ln w="635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2" name="Text Box 14"/>
          <p:cNvSpPr txBox="1"/>
          <p:nvPr/>
        </p:nvSpPr>
        <p:spPr>
          <a:xfrm>
            <a:off x="1793240" y="2633980"/>
            <a:ext cx="1525270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4400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3 6</a:t>
            </a:r>
            <a:endParaRPr lang="en-US" altLang="zh-CN" sz="4400" b="1" dirty="0">
              <a:solidFill>
                <a:srgbClr val="FF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Oval 15"/>
          <p:cNvSpPr/>
          <p:nvPr/>
        </p:nvSpPr>
        <p:spPr>
          <a:xfrm>
            <a:off x="2153285" y="1108075"/>
            <a:ext cx="144780" cy="144780"/>
          </a:xfrm>
          <a:prstGeom prst="ellipse">
            <a:avLst/>
          </a:prstGeom>
          <a:solidFill>
            <a:srgbClr val="FF3300"/>
          </a:solidFill>
          <a:ln w="9525">
            <a:noFill/>
          </a:ln>
        </p:spPr>
        <p:txBody>
          <a:bodyPr wrap="none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zh-CN" b="1" dirty="0">
              <a:solidFill>
                <a:srgbClr val="00FF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12" name="Text Box 16"/>
          <p:cNvSpPr txBox="1"/>
          <p:nvPr/>
        </p:nvSpPr>
        <p:spPr>
          <a:xfrm>
            <a:off x="2386965" y="633730"/>
            <a:ext cx="574675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4400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en-US" altLang="zh-CN" sz="4400" b="1" dirty="0">
              <a:solidFill>
                <a:srgbClr val="FF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Text Box 18"/>
          <p:cNvSpPr txBox="1"/>
          <p:nvPr/>
        </p:nvSpPr>
        <p:spPr>
          <a:xfrm>
            <a:off x="1794510" y="3205480"/>
            <a:ext cx="1452880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4400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3 6</a:t>
            </a:r>
            <a:endParaRPr lang="en-US" altLang="zh-CN" sz="4400" b="1" dirty="0">
              <a:solidFill>
                <a:srgbClr val="FF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Line 19"/>
          <p:cNvSpPr/>
          <p:nvPr/>
        </p:nvSpPr>
        <p:spPr>
          <a:xfrm>
            <a:off x="1434465" y="3967480"/>
            <a:ext cx="1841500" cy="0"/>
          </a:xfrm>
          <a:prstGeom prst="line">
            <a:avLst/>
          </a:prstGeom>
          <a:ln w="635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6" name="Text Box 23"/>
          <p:cNvSpPr txBox="1"/>
          <p:nvPr/>
        </p:nvSpPr>
        <p:spPr>
          <a:xfrm>
            <a:off x="2369801" y="3967480"/>
            <a:ext cx="574675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4400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en-US" altLang="zh-CN" sz="4400" b="1" dirty="0">
              <a:solidFill>
                <a:srgbClr val="FF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5339147" y="348932"/>
            <a:ext cx="2403475" cy="4665345"/>
            <a:chOff x="1384" y="879"/>
            <a:chExt cx="3785" cy="7347"/>
          </a:xfrm>
        </p:grpSpPr>
        <p:grpSp>
          <p:nvGrpSpPr>
            <p:cNvPr id="22" name="组合 21"/>
            <p:cNvGrpSpPr/>
            <p:nvPr/>
          </p:nvGrpSpPr>
          <p:grpSpPr>
            <a:xfrm>
              <a:off x="1384" y="879"/>
              <a:ext cx="3785" cy="6464"/>
              <a:chOff x="1384" y="879"/>
              <a:chExt cx="3785" cy="6464"/>
            </a:xfrm>
          </p:grpSpPr>
          <p:grpSp>
            <p:nvGrpSpPr>
              <p:cNvPr id="24" name="Group 6"/>
              <p:cNvGrpSpPr/>
              <p:nvPr/>
            </p:nvGrpSpPr>
            <p:grpSpPr>
              <a:xfrm>
                <a:off x="1874" y="1988"/>
                <a:ext cx="3295" cy="871"/>
                <a:chOff x="1429" y="618"/>
                <a:chExt cx="1860" cy="409"/>
              </a:xfrm>
            </p:grpSpPr>
            <p:sp>
              <p:nvSpPr>
                <p:cNvPr id="54" name="Line 4"/>
                <p:cNvSpPr/>
                <p:nvPr/>
              </p:nvSpPr>
              <p:spPr>
                <a:xfrm>
                  <a:off x="1702" y="618"/>
                  <a:ext cx="1587" cy="0"/>
                </a:xfrm>
                <a:prstGeom prst="line">
                  <a:avLst/>
                </a:prstGeom>
                <a:ln w="63500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55" name="Arc 5"/>
                <p:cNvSpPr/>
                <p:nvPr/>
              </p:nvSpPr>
              <p:spPr>
                <a:xfrm rot="9276134" flipH="1">
                  <a:off x="1429" y="709"/>
                  <a:ext cx="363" cy="31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0" b="0"/>
                  <a:pathLst>
                    <a:path w="21600" h="21600" fill="none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6350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b="1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sp>
            <p:nvSpPr>
              <p:cNvPr id="38" name="Rectangle 7"/>
              <p:cNvSpPr/>
              <p:nvPr/>
            </p:nvSpPr>
            <p:spPr>
              <a:xfrm>
                <a:off x="2315" y="1933"/>
                <a:ext cx="2788" cy="121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4400" b="1">
                    <a:latin typeface="楷体" panose="02010609060101010101" pitchFamily="49" charset="-122"/>
                    <a:ea typeface="楷体" panose="02010609060101010101" pitchFamily="49" charset="-122"/>
                  </a:rPr>
                  <a:t>9.45</a:t>
                </a:r>
                <a:endParaRPr lang="en-US" altLang="zh-CN" sz="4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39" name="Text Box 8"/>
              <p:cNvSpPr txBox="1"/>
              <p:nvPr/>
            </p:nvSpPr>
            <p:spPr>
              <a:xfrm>
                <a:off x="1384" y="1850"/>
                <a:ext cx="1149" cy="130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spAutoFit/>
              </a:bodyPr>
              <a:lstStyle/>
              <a:p>
                <a:pPr>
                  <a:spcBef>
                    <a:spcPct val="50000"/>
                  </a:spcBef>
                  <a:buFont typeface="Arial" panose="020B0604020202020204" pitchFamily="34" charset="0"/>
                  <a:buNone/>
                </a:pPr>
                <a:r>
                  <a:rPr lang="en-US" altLang="zh-CN" sz="4800" b="1">
                    <a:latin typeface="楷体" panose="02010609060101010101" pitchFamily="49" charset="-122"/>
                    <a:ea typeface="楷体" panose="02010609060101010101" pitchFamily="49" charset="-122"/>
                  </a:rPr>
                  <a:t>7</a:t>
                </a:r>
                <a:endParaRPr lang="en-US" altLang="zh-CN" sz="4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40" name="Text Box 10"/>
              <p:cNvSpPr txBox="1"/>
              <p:nvPr/>
            </p:nvSpPr>
            <p:spPr>
              <a:xfrm>
                <a:off x="2424" y="2699"/>
                <a:ext cx="1458" cy="121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  <a:buFont typeface="Arial" panose="020B0604020202020204" pitchFamily="34" charset="0"/>
                  <a:buNone/>
                </a:pPr>
                <a:r>
                  <a:rPr lang="en-US" altLang="zh-CN" sz="4400" b="1">
                    <a:solidFill>
                      <a:srgbClr val="FF33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7</a:t>
                </a:r>
                <a:endParaRPr lang="en-US" altLang="zh-CN" sz="4400" b="1">
                  <a:solidFill>
                    <a:srgbClr val="FF33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41" name="Line 12"/>
              <p:cNvSpPr/>
              <p:nvPr/>
            </p:nvSpPr>
            <p:spPr>
              <a:xfrm>
                <a:off x="2359" y="3626"/>
                <a:ext cx="2810" cy="0"/>
              </a:xfrm>
              <a:prstGeom prst="line">
                <a:avLst/>
              </a:prstGeom>
              <a:ln w="635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42" name="Text Box 14"/>
              <p:cNvSpPr txBox="1"/>
              <p:nvPr/>
            </p:nvSpPr>
            <p:spPr>
              <a:xfrm>
                <a:off x="2424" y="3567"/>
                <a:ext cx="2657" cy="121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spAutoFit/>
              </a:bodyPr>
              <a:lstStyle/>
              <a:p>
                <a:pPr>
                  <a:spcBef>
                    <a:spcPct val="50000"/>
                  </a:spcBef>
                  <a:buFont typeface="Arial" panose="020B0604020202020204" pitchFamily="34" charset="0"/>
                  <a:buNone/>
                </a:pPr>
                <a:r>
                  <a:rPr lang="en-US" altLang="zh-CN" sz="4400" b="1">
                    <a:solidFill>
                      <a:srgbClr val="FF33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2 4</a:t>
                </a:r>
                <a:endParaRPr lang="en-US" altLang="zh-CN" sz="4400" b="1">
                  <a:solidFill>
                    <a:srgbClr val="FF33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43" name="Oval 15"/>
              <p:cNvSpPr/>
              <p:nvPr/>
            </p:nvSpPr>
            <p:spPr>
              <a:xfrm>
                <a:off x="2971" y="1545"/>
                <a:ext cx="221" cy="194"/>
              </a:xfrm>
              <a:prstGeom prst="ellipse">
                <a:avLst/>
              </a:prstGeom>
              <a:solidFill>
                <a:srgbClr val="FF3300"/>
              </a:solidFill>
              <a:ln w="9525">
                <a:noFill/>
              </a:ln>
            </p:spPr>
            <p:txBody>
              <a:bodyPr wrap="none" anchor="ctr"/>
              <a:lstStyle/>
              <a:p>
                <a:pPr algn="ctr">
                  <a:buFont typeface="Arial" panose="020B0604020202020204" pitchFamily="34" charset="0"/>
                  <a:buNone/>
                </a:pPr>
                <a:endParaRPr lang="zh-CN" altLang="zh-CN" b="1" dirty="0">
                  <a:solidFill>
                    <a:srgbClr val="00FF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44" name="Text Box 18"/>
              <p:cNvSpPr txBox="1"/>
              <p:nvPr/>
            </p:nvSpPr>
            <p:spPr>
              <a:xfrm>
                <a:off x="2424" y="4320"/>
                <a:ext cx="2217" cy="121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  <a:buFont typeface="Arial" panose="020B0604020202020204" pitchFamily="34" charset="0"/>
                  <a:buNone/>
                </a:pPr>
                <a:r>
                  <a:rPr lang="en-US" altLang="zh-CN" sz="4400" b="1">
                    <a:solidFill>
                      <a:srgbClr val="FF33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2 1</a:t>
                </a:r>
                <a:endParaRPr lang="en-US" altLang="zh-CN" sz="4400" b="1">
                  <a:solidFill>
                    <a:srgbClr val="FF33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45" name="Line 19"/>
              <p:cNvSpPr/>
              <p:nvPr/>
            </p:nvSpPr>
            <p:spPr>
              <a:xfrm>
                <a:off x="2315" y="5350"/>
                <a:ext cx="2810" cy="0"/>
              </a:xfrm>
              <a:prstGeom prst="line">
                <a:avLst/>
              </a:prstGeom>
              <a:ln w="635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46" name="Text Box 23"/>
              <p:cNvSpPr txBox="1"/>
              <p:nvPr/>
            </p:nvSpPr>
            <p:spPr>
              <a:xfrm>
                <a:off x="3191" y="5382"/>
                <a:ext cx="1673" cy="121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spAutoFit/>
              </a:bodyPr>
              <a:lstStyle/>
              <a:p>
                <a:pPr>
                  <a:spcBef>
                    <a:spcPct val="50000"/>
                  </a:spcBef>
                  <a:buFont typeface="Arial" panose="020B0604020202020204" pitchFamily="34" charset="0"/>
                  <a:buNone/>
                </a:pPr>
                <a:r>
                  <a:rPr lang="en-US" altLang="zh-CN" sz="4400" b="1">
                    <a:solidFill>
                      <a:srgbClr val="FF33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35</a:t>
                </a:r>
                <a:endParaRPr lang="en-US" altLang="zh-CN" sz="4400" b="1">
                  <a:solidFill>
                    <a:srgbClr val="FF33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grpSp>
            <p:nvGrpSpPr>
              <p:cNvPr id="47" name="组合 46"/>
              <p:cNvGrpSpPr/>
              <p:nvPr/>
            </p:nvGrpSpPr>
            <p:grpSpPr>
              <a:xfrm>
                <a:off x="2315" y="879"/>
                <a:ext cx="2327" cy="1210"/>
                <a:chOff x="2259" y="998"/>
                <a:chExt cx="2401" cy="1421"/>
              </a:xfrm>
            </p:grpSpPr>
            <p:sp>
              <p:nvSpPr>
                <p:cNvPr id="51" name="Text Box 9"/>
                <p:cNvSpPr txBox="1"/>
                <p:nvPr/>
              </p:nvSpPr>
              <p:spPr>
                <a:xfrm>
                  <a:off x="2259" y="998"/>
                  <a:ext cx="905" cy="142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  <a:buFont typeface="Arial" panose="020B0604020202020204" pitchFamily="34" charset="0"/>
                    <a:buNone/>
                  </a:pPr>
                  <a:r>
                    <a:rPr lang="en-US" altLang="zh-CN" sz="4400" b="1">
                      <a:solidFill>
                        <a:srgbClr val="FF33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1</a:t>
                  </a:r>
                  <a:endParaRPr lang="en-US" altLang="zh-CN" sz="4400" b="1">
                    <a:solidFill>
                      <a:srgbClr val="FF33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52" name="Text Box 16"/>
                <p:cNvSpPr txBox="1"/>
                <p:nvPr/>
              </p:nvSpPr>
              <p:spPr>
                <a:xfrm>
                  <a:off x="3245" y="998"/>
                  <a:ext cx="905" cy="142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  <a:buFont typeface="Arial" panose="020B0604020202020204" pitchFamily="34" charset="0"/>
                    <a:buNone/>
                  </a:pPr>
                  <a:r>
                    <a:rPr lang="en-US" altLang="zh-CN" sz="4400" b="1" dirty="0">
                      <a:solidFill>
                        <a:srgbClr val="FF33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3</a:t>
                  </a:r>
                  <a:endParaRPr lang="en-US" altLang="zh-CN" sz="4400" b="1" dirty="0">
                    <a:solidFill>
                      <a:srgbClr val="FF33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53" name="Text Box 16"/>
                <p:cNvSpPr txBox="1"/>
                <p:nvPr/>
              </p:nvSpPr>
              <p:spPr>
                <a:xfrm>
                  <a:off x="3755" y="998"/>
                  <a:ext cx="905" cy="142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  <a:buFont typeface="Arial" panose="020B0604020202020204" pitchFamily="34" charset="0"/>
                    <a:buNone/>
                  </a:pPr>
                  <a:r>
                    <a:rPr lang="en-US" altLang="zh-CN" sz="4400" b="1">
                      <a:solidFill>
                        <a:srgbClr val="FF33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5</a:t>
                  </a:r>
                  <a:endParaRPr lang="en-US" altLang="zh-CN" sz="4400" b="1">
                    <a:solidFill>
                      <a:srgbClr val="FF33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grpSp>
            <p:nvGrpSpPr>
              <p:cNvPr id="48" name="组合 47"/>
              <p:cNvGrpSpPr/>
              <p:nvPr/>
            </p:nvGrpSpPr>
            <p:grpSpPr>
              <a:xfrm>
                <a:off x="2392" y="6133"/>
                <a:ext cx="2657" cy="1210"/>
                <a:chOff x="2286" y="6744"/>
                <a:chExt cx="2742" cy="1421"/>
              </a:xfrm>
            </p:grpSpPr>
            <p:sp>
              <p:nvSpPr>
                <p:cNvPr id="49" name="Text Box 23"/>
                <p:cNvSpPr txBox="1"/>
                <p:nvPr/>
              </p:nvSpPr>
              <p:spPr>
                <a:xfrm>
                  <a:off x="3111" y="6744"/>
                  <a:ext cx="1726" cy="142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square">
                  <a:spAutoFit/>
                </a:bodyPr>
                <a:lstStyle/>
                <a:p>
                  <a:pPr>
                    <a:spcBef>
                      <a:spcPct val="50000"/>
                    </a:spcBef>
                    <a:buFont typeface="Arial" panose="020B0604020202020204" pitchFamily="34" charset="0"/>
                    <a:buNone/>
                  </a:pPr>
                  <a:r>
                    <a:rPr lang="en-US" altLang="zh-CN" sz="4400" b="1">
                      <a:solidFill>
                        <a:srgbClr val="FF33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35</a:t>
                  </a:r>
                  <a:endParaRPr lang="en-US" altLang="zh-CN" sz="4400" b="1">
                    <a:solidFill>
                      <a:srgbClr val="FF33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50" name="Line 19"/>
                <p:cNvSpPr/>
                <p:nvPr/>
              </p:nvSpPr>
              <p:spPr>
                <a:xfrm flipV="1">
                  <a:off x="2286" y="7893"/>
                  <a:ext cx="2742" cy="0"/>
                </a:xfrm>
                <a:prstGeom prst="line">
                  <a:avLst/>
                </a:prstGeom>
                <a:ln w="63500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</p:grpSp>
        </p:grpSp>
        <p:sp>
          <p:nvSpPr>
            <p:cNvPr id="23" name="Text Box 16"/>
            <p:cNvSpPr txBox="1"/>
            <p:nvPr/>
          </p:nvSpPr>
          <p:spPr>
            <a:xfrm>
              <a:off x="3824" y="7016"/>
              <a:ext cx="758" cy="12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4400" b="1">
                  <a:solidFill>
                    <a:srgbClr val="FF33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0</a:t>
              </a:r>
              <a:endParaRPr lang="en-US" altLang="zh-CN" sz="4400" b="1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5" grpId="0"/>
      <p:bldP spid="30" grpId="0"/>
      <p:bldP spid="32" grpId="0"/>
      <p:bldP spid="33" grpId="0" animBg="1"/>
      <p:bldP spid="4112" grpId="0"/>
      <p:bldP spid="34" grpId="0"/>
      <p:bldP spid="3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19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034415" y="2218690"/>
            <a:ext cx="5054600" cy="70675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40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35÷14 =           </a:t>
            </a:r>
            <a:endParaRPr lang="en-US" altLang="zh-CN" sz="40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grpSp>
        <p:nvGrpSpPr>
          <p:cNvPr id="8228" name="Group 36"/>
          <p:cNvGrpSpPr/>
          <p:nvPr/>
        </p:nvGrpSpPr>
        <p:grpSpPr>
          <a:xfrm>
            <a:off x="3900805" y="1344613"/>
            <a:ext cx="3594100" cy="3054350"/>
            <a:chOff x="5057" y="1570"/>
            <a:chExt cx="2264" cy="1924"/>
          </a:xfrm>
        </p:grpSpPr>
        <p:sp>
          <p:nvSpPr>
            <p:cNvPr id="270345" name="Text Box 32"/>
            <p:cNvSpPr txBox="1"/>
            <p:nvPr/>
          </p:nvSpPr>
          <p:spPr>
            <a:xfrm>
              <a:off x="5057" y="1570"/>
              <a:ext cx="2264" cy="1924"/>
            </a:xfrm>
            <a:prstGeom prst="rect">
              <a:avLst/>
            </a:prstGeom>
            <a:noFill/>
            <a:ln w="19050">
              <a:noFill/>
            </a:ln>
          </p:spPr>
          <p:txBody>
            <a:bodyPr>
              <a:spAutoFit/>
            </a:bodyPr>
            <a:lstStyle/>
            <a:p>
              <a:pPr>
                <a:lnSpc>
                  <a:spcPct val="90000"/>
                </a:lnSpc>
                <a:buFont typeface="Arial" panose="020B0604020202020204" pitchFamily="34" charset="0"/>
                <a:buNone/>
              </a:pPr>
              <a:r>
                <a:rPr lang="en-US" altLang="zh-CN" sz="3600" b="1" dirty="0">
                  <a:latin typeface="Times New Roman" panose="02020603050405020304" pitchFamily="18" charset="0"/>
                </a:rPr>
                <a:t>                   </a:t>
              </a:r>
              <a:r>
                <a:rPr lang="en-US" altLang="zh-CN" sz="3600" b="1">
                  <a:latin typeface="Times New Roman" panose="02020603050405020304" pitchFamily="18" charset="0"/>
                </a:rPr>
                <a:t>2.5</a:t>
              </a:r>
              <a:endParaRPr lang="en-US" altLang="zh-CN" sz="3600" b="1">
                <a:latin typeface="Times New Roman" panose="02020603050405020304" pitchFamily="18" charset="0"/>
              </a:endParaRPr>
            </a:p>
            <a:p>
              <a:pPr>
                <a:lnSpc>
                  <a:spcPct val="90000"/>
                </a:lnSpc>
                <a:buFont typeface="Arial" panose="020B0604020202020204" pitchFamily="34" charset="0"/>
                <a:buNone/>
              </a:pPr>
              <a:r>
                <a:rPr lang="en-US" altLang="zh-CN" sz="3600" b="1">
                  <a:latin typeface="Times New Roman" panose="02020603050405020304" pitchFamily="18" charset="0"/>
                </a:rPr>
                <a:t>           14  35                  </a:t>
              </a:r>
              <a:endParaRPr lang="en-US" altLang="zh-CN" sz="3600" b="1">
                <a:latin typeface="Times New Roman" panose="02020603050405020304" pitchFamily="18" charset="0"/>
              </a:endParaRPr>
            </a:p>
            <a:p>
              <a:pPr>
                <a:lnSpc>
                  <a:spcPct val="90000"/>
                </a:lnSpc>
                <a:buFont typeface="Arial" panose="020B0604020202020204" pitchFamily="34" charset="0"/>
                <a:buNone/>
              </a:pPr>
              <a:r>
                <a:rPr lang="en-US" altLang="zh-CN" sz="3600" b="1">
                  <a:latin typeface="Times New Roman" panose="02020603050405020304" pitchFamily="18" charset="0"/>
                </a:rPr>
                <a:t>                 28                                                   </a:t>
              </a:r>
              <a:endParaRPr lang="en-US" altLang="zh-CN" sz="3600" b="1">
                <a:latin typeface="Times New Roman" panose="02020603050405020304" pitchFamily="18" charset="0"/>
              </a:endParaRPr>
            </a:p>
            <a:p>
              <a:pPr>
                <a:lnSpc>
                  <a:spcPct val="90000"/>
                </a:lnSpc>
                <a:buFont typeface="Arial" panose="020B0604020202020204" pitchFamily="34" charset="0"/>
                <a:buNone/>
              </a:pPr>
              <a:r>
                <a:rPr lang="en-US" altLang="zh-CN" sz="3600" b="1">
                  <a:latin typeface="Times New Roman" panose="02020603050405020304" pitchFamily="18" charset="0"/>
                </a:rPr>
                <a:t>                   7 0 </a:t>
              </a:r>
              <a:endParaRPr lang="en-US" altLang="zh-CN" sz="3600" b="1">
                <a:latin typeface="Times New Roman" panose="02020603050405020304" pitchFamily="18" charset="0"/>
              </a:endParaRPr>
            </a:p>
            <a:p>
              <a:pPr>
                <a:lnSpc>
                  <a:spcPct val="90000"/>
                </a:lnSpc>
                <a:buFont typeface="Arial" panose="020B0604020202020204" pitchFamily="34" charset="0"/>
                <a:buNone/>
              </a:pPr>
              <a:r>
                <a:rPr lang="en-US" altLang="zh-CN" sz="3600" b="1">
                  <a:latin typeface="Times New Roman" panose="02020603050405020304" pitchFamily="18" charset="0"/>
                </a:rPr>
                <a:t>                   7 0  </a:t>
              </a:r>
              <a:endParaRPr lang="en-US" altLang="zh-CN" sz="3600" b="1">
                <a:latin typeface="Times New Roman" panose="02020603050405020304" pitchFamily="18" charset="0"/>
              </a:endParaRPr>
            </a:p>
            <a:p>
              <a:pPr>
                <a:lnSpc>
                  <a:spcPct val="90000"/>
                </a:lnSpc>
                <a:buFont typeface="Arial" panose="020B0604020202020204" pitchFamily="34" charset="0"/>
                <a:buNone/>
              </a:pPr>
              <a:r>
                <a:rPr lang="en-US" altLang="zh-CN" sz="3600" b="1">
                  <a:latin typeface="Times New Roman" panose="02020603050405020304" pitchFamily="18" charset="0"/>
                </a:rPr>
                <a:t>                      0  </a:t>
              </a:r>
              <a:endParaRPr lang="en-US" altLang="zh-CN" sz="3600" b="1">
                <a:latin typeface="Times New Roman" panose="02020603050405020304" pitchFamily="18" charset="0"/>
              </a:endParaRPr>
            </a:p>
          </p:txBody>
        </p:sp>
        <p:sp>
          <p:nvSpPr>
            <p:cNvPr id="270346" name="Line 33"/>
            <p:cNvSpPr/>
            <p:nvPr/>
          </p:nvSpPr>
          <p:spPr>
            <a:xfrm>
              <a:off x="6242" y="3157"/>
              <a:ext cx="680" cy="1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70347" name="Line 34"/>
            <p:cNvSpPr/>
            <p:nvPr/>
          </p:nvSpPr>
          <p:spPr>
            <a:xfrm>
              <a:off x="6237" y="2537"/>
              <a:ext cx="680" cy="0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pic>
          <p:nvPicPr>
            <p:cNvPr id="270348" name="图片 1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171" y="1908"/>
              <a:ext cx="771" cy="285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7" name="文本框 16"/>
          <p:cNvSpPr txBox="1"/>
          <p:nvPr/>
        </p:nvSpPr>
        <p:spPr>
          <a:xfrm>
            <a:off x="3131840" y="2223904"/>
            <a:ext cx="17240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2.5</a:t>
            </a:r>
            <a:endParaRPr lang="en-US" altLang="zh-CN" sz="4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636905" y="1436370"/>
            <a:ext cx="2586990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r>
              <a:rPr lang="en-US" altLang="zh-CN" sz="48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r>
              <a:rPr lang="en-US" altLang="zh-CN" sz="40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1÷8=</a:t>
            </a:r>
            <a:endParaRPr lang="en-US" altLang="zh-CN" sz="4000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grpSp>
        <p:nvGrpSpPr>
          <p:cNvPr id="8235" name="Group 43"/>
          <p:cNvGrpSpPr/>
          <p:nvPr/>
        </p:nvGrpSpPr>
        <p:grpSpPr>
          <a:xfrm>
            <a:off x="3945573" y="607378"/>
            <a:ext cx="3594100" cy="4535487"/>
            <a:chOff x="4925" y="1733"/>
            <a:chExt cx="2264" cy="2857"/>
          </a:xfrm>
        </p:grpSpPr>
        <p:sp>
          <p:nvSpPr>
            <p:cNvPr id="270350" name="Text Box 38"/>
            <p:cNvSpPr txBox="1"/>
            <p:nvPr/>
          </p:nvSpPr>
          <p:spPr>
            <a:xfrm>
              <a:off x="4925" y="1733"/>
              <a:ext cx="2264" cy="2857"/>
            </a:xfrm>
            <a:prstGeom prst="rect">
              <a:avLst/>
            </a:prstGeom>
            <a:noFill/>
            <a:ln w="19050">
              <a:noFill/>
            </a:ln>
          </p:spPr>
          <p:txBody>
            <a:bodyPr>
              <a:spAutoFit/>
            </a:bodyPr>
            <a:lstStyle/>
            <a:p>
              <a:pPr>
                <a:lnSpc>
                  <a:spcPct val="90000"/>
                </a:lnSpc>
                <a:buFont typeface="Arial" panose="020B0604020202020204" pitchFamily="34" charset="0"/>
                <a:buNone/>
              </a:pPr>
              <a:r>
                <a:rPr lang="en-US" altLang="zh-CN" sz="3600" b="1" dirty="0">
                  <a:latin typeface="Times New Roman" panose="02020603050405020304" pitchFamily="18" charset="0"/>
                </a:rPr>
                <a:t>               0.125</a:t>
              </a:r>
              <a:endParaRPr lang="en-US" altLang="zh-CN" sz="3600" b="1" dirty="0">
                <a:latin typeface="Times New Roman" panose="02020603050405020304" pitchFamily="18" charset="0"/>
              </a:endParaRPr>
            </a:p>
            <a:p>
              <a:pPr>
                <a:lnSpc>
                  <a:spcPct val="90000"/>
                </a:lnSpc>
                <a:buFont typeface="Arial" panose="020B0604020202020204" pitchFamily="34" charset="0"/>
                <a:buNone/>
              </a:pPr>
              <a:r>
                <a:rPr lang="en-US" altLang="zh-CN" sz="3600" b="1" dirty="0">
                  <a:latin typeface="Times New Roman" panose="02020603050405020304" pitchFamily="18" charset="0"/>
                </a:rPr>
                <a:t>           8  1.0                  </a:t>
              </a:r>
              <a:endParaRPr lang="en-US" altLang="zh-CN" sz="3600" b="1" dirty="0">
                <a:latin typeface="Times New Roman" panose="02020603050405020304" pitchFamily="18" charset="0"/>
              </a:endParaRPr>
            </a:p>
            <a:p>
              <a:pPr>
                <a:lnSpc>
                  <a:spcPct val="90000"/>
                </a:lnSpc>
                <a:buFont typeface="Arial" panose="020B0604020202020204" pitchFamily="34" charset="0"/>
                <a:buNone/>
              </a:pPr>
              <a:r>
                <a:rPr lang="en-US" altLang="zh-CN" sz="3600" b="1" dirty="0">
                  <a:latin typeface="Times New Roman" panose="02020603050405020304" pitchFamily="18" charset="0"/>
                </a:rPr>
                <a:t>                  8                                                   </a:t>
              </a:r>
              <a:endParaRPr lang="en-US" altLang="zh-CN" sz="3600" b="1" dirty="0">
                <a:latin typeface="Times New Roman" panose="02020603050405020304" pitchFamily="18" charset="0"/>
              </a:endParaRPr>
            </a:p>
            <a:p>
              <a:pPr>
                <a:lnSpc>
                  <a:spcPct val="90000"/>
                </a:lnSpc>
                <a:buFont typeface="Arial" panose="020B0604020202020204" pitchFamily="34" charset="0"/>
                <a:buNone/>
              </a:pPr>
              <a:r>
                <a:rPr lang="en-US" altLang="zh-CN" sz="3600" b="1" dirty="0">
                  <a:latin typeface="Times New Roman" panose="02020603050405020304" pitchFamily="18" charset="0"/>
                </a:rPr>
                <a:t>                  2 0 </a:t>
              </a:r>
              <a:endParaRPr lang="en-US" altLang="zh-CN" sz="3600" b="1" dirty="0">
                <a:latin typeface="Times New Roman" panose="02020603050405020304" pitchFamily="18" charset="0"/>
              </a:endParaRPr>
            </a:p>
            <a:p>
              <a:pPr>
                <a:lnSpc>
                  <a:spcPct val="90000"/>
                </a:lnSpc>
                <a:buFont typeface="Arial" panose="020B0604020202020204" pitchFamily="34" charset="0"/>
                <a:buNone/>
              </a:pPr>
              <a:r>
                <a:rPr lang="en-US" altLang="zh-CN" sz="3600" b="1" dirty="0">
                  <a:latin typeface="Times New Roman" panose="02020603050405020304" pitchFamily="18" charset="0"/>
                </a:rPr>
                <a:t>                  1 6  </a:t>
              </a:r>
              <a:endParaRPr lang="en-US" altLang="zh-CN" sz="3600" b="1" dirty="0">
                <a:latin typeface="Times New Roman" panose="02020603050405020304" pitchFamily="18" charset="0"/>
              </a:endParaRPr>
            </a:p>
            <a:p>
              <a:pPr>
                <a:lnSpc>
                  <a:spcPct val="90000"/>
                </a:lnSpc>
                <a:buFont typeface="Arial" panose="020B0604020202020204" pitchFamily="34" charset="0"/>
                <a:buNone/>
              </a:pPr>
              <a:r>
                <a:rPr lang="en-US" altLang="zh-CN" sz="3600" b="1" dirty="0">
                  <a:latin typeface="Times New Roman" panose="02020603050405020304" pitchFamily="18" charset="0"/>
                </a:rPr>
                <a:t>                     40  </a:t>
              </a:r>
              <a:endParaRPr lang="en-US" altLang="zh-CN" sz="3600" b="1" dirty="0">
                <a:latin typeface="Times New Roman" panose="02020603050405020304" pitchFamily="18" charset="0"/>
              </a:endParaRPr>
            </a:p>
            <a:p>
              <a:pPr>
                <a:lnSpc>
                  <a:spcPct val="90000"/>
                </a:lnSpc>
                <a:buFont typeface="Arial" panose="020B0604020202020204" pitchFamily="34" charset="0"/>
                <a:buNone/>
              </a:pPr>
              <a:r>
                <a:rPr lang="en-US" altLang="zh-CN" sz="3600" b="1" dirty="0">
                  <a:latin typeface="Times New Roman" panose="02020603050405020304" pitchFamily="18" charset="0"/>
                </a:rPr>
                <a:t>                     40</a:t>
              </a:r>
              <a:endParaRPr lang="en-US" altLang="zh-CN" sz="3600" b="1" dirty="0">
                <a:latin typeface="Times New Roman" panose="02020603050405020304" pitchFamily="18" charset="0"/>
              </a:endParaRPr>
            </a:p>
            <a:p>
              <a:pPr>
                <a:lnSpc>
                  <a:spcPct val="90000"/>
                </a:lnSpc>
                <a:buFont typeface="Arial" panose="020B0604020202020204" pitchFamily="34" charset="0"/>
                <a:buNone/>
              </a:pPr>
              <a:r>
                <a:rPr lang="en-US" altLang="zh-CN" sz="3600" b="1" dirty="0">
                  <a:latin typeface="Times New Roman" panose="02020603050405020304" pitchFamily="18" charset="0"/>
                </a:rPr>
                <a:t>                       0</a:t>
              </a:r>
              <a:endParaRPr lang="en-US" altLang="zh-CN" sz="3600" b="1" dirty="0">
                <a:latin typeface="Times New Roman" panose="02020603050405020304" pitchFamily="18" charset="0"/>
              </a:endParaRPr>
            </a:p>
            <a:p>
              <a:pPr>
                <a:lnSpc>
                  <a:spcPct val="90000"/>
                </a:lnSpc>
                <a:buFont typeface="Arial" panose="020B0604020202020204" pitchFamily="34" charset="0"/>
                <a:buNone/>
              </a:pPr>
              <a:endParaRPr lang="en-US" altLang="zh-CN" sz="3600" b="1" dirty="0">
                <a:latin typeface="Times New Roman" panose="02020603050405020304" pitchFamily="18" charset="0"/>
              </a:endParaRPr>
            </a:p>
          </p:txBody>
        </p:sp>
        <p:sp>
          <p:nvSpPr>
            <p:cNvPr id="270351" name="Line 39"/>
            <p:cNvSpPr/>
            <p:nvPr/>
          </p:nvSpPr>
          <p:spPr>
            <a:xfrm>
              <a:off x="5969" y="3320"/>
              <a:ext cx="680" cy="1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70352" name="Line 40"/>
            <p:cNvSpPr/>
            <p:nvPr/>
          </p:nvSpPr>
          <p:spPr>
            <a:xfrm>
              <a:off x="5969" y="2700"/>
              <a:ext cx="680" cy="0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pic>
          <p:nvPicPr>
            <p:cNvPr id="270353" name="图片 13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5923" y="2050"/>
              <a:ext cx="771" cy="28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70354" name="Line 42"/>
            <p:cNvSpPr/>
            <p:nvPr/>
          </p:nvSpPr>
          <p:spPr>
            <a:xfrm>
              <a:off x="5969" y="3928"/>
              <a:ext cx="847" cy="0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14" name="文本框 13"/>
          <p:cNvSpPr txBox="1"/>
          <p:nvPr/>
        </p:nvSpPr>
        <p:spPr>
          <a:xfrm>
            <a:off x="2415927" y="1575832"/>
            <a:ext cx="17240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0.125</a:t>
            </a:r>
            <a:endParaRPr lang="en-US" altLang="zh-CN" sz="4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672465" y="2072640"/>
            <a:ext cx="5008245" cy="25545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4000" b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91.2÷57=</a:t>
            </a:r>
            <a:endParaRPr lang="en-US" sz="4000" b="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0"/>
            <a:r>
              <a:rPr lang="en-US" sz="4000" b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endParaRPr lang="en-US" sz="4000" b="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0"/>
            <a:endParaRPr lang="en-US" sz="4000" b="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endParaRPr lang="en-US" altLang="en-US" sz="4000" b="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grpSp>
        <p:nvGrpSpPr>
          <p:cNvPr id="8228" name="Group 36"/>
          <p:cNvGrpSpPr/>
          <p:nvPr/>
        </p:nvGrpSpPr>
        <p:grpSpPr>
          <a:xfrm>
            <a:off x="3912235" y="959168"/>
            <a:ext cx="3594100" cy="3079750"/>
            <a:chOff x="5057" y="1570"/>
            <a:chExt cx="2264" cy="1940"/>
          </a:xfrm>
        </p:grpSpPr>
        <p:sp>
          <p:nvSpPr>
            <p:cNvPr id="2" name="Text Box 32"/>
            <p:cNvSpPr txBox="1"/>
            <p:nvPr/>
          </p:nvSpPr>
          <p:spPr>
            <a:xfrm>
              <a:off x="5057" y="1570"/>
              <a:ext cx="2264" cy="1940"/>
            </a:xfrm>
            <a:prstGeom prst="rect">
              <a:avLst/>
            </a:prstGeom>
            <a:noFill/>
            <a:ln w="19050">
              <a:noFill/>
            </a:ln>
          </p:spPr>
          <p:txBody>
            <a:bodyPr>
              <a:spAutoFit/>
            </a:bodyPr>
            <a:lstStyle/>
            <a:p>
              <a:pPr>
                <a:lnSpc>
                  <a:spcPct val="90000"/>
                </a:lnSpc>
                <a:buFont typeface="Arial" panose="020B0604020202020204" pitchFamily="34" charset="0"/>
                <a:buNone/>
              </a:pPr>
              <a:r>
                <a:rPr lang="en-US" altLang="zh-CN" sz="3600" b="1" dirty="0">
                  <a:latin typeface="Times New Roman" panose="02020603050405020304" pitchFamily="18" charset="0"/>
                </a:rPr>
                <a:t>                   1.6</a:t>
              </a:r>
              <a:endParaRPr lang="en-US" altLang="zh-CN" sz="3600" b="1" dirty="0">
                <a:latin typeface="Times New Roman" panose="02020603050405020304" pitchFamily="18" charset="0"/>
              </a:endParaRPr>
            </a:p>
            <a:p>
              <a:pPr>
                <a:lnSpc>
                  <a:spcPct val="90000"/>
                </a:lnSpc>
                <a:buFont typeface="Arial" panose="020B0604020202020204" pitchFamily="34" charset="0"/>
                <a:buNone/>
              </a:pPr>
              <a:r>
                <a:rPr lang="en-US" altLang="zh-CN" sz="3600" b="1" dirty="0">
                  <a:latin typeface="Times New Roman" panose="02020603050405020304" pitchFamily="18" charset="0"/>
                </a:rPr>
                <a:t>           57  91.2                  </a:t>
              </a:r>
              <a:endParaRPr lang="en-US" altLang="zh-CN" sz="3600" b="1" dirty="0">
                <a:latin typeface="Times New Roman" panose="02020603050405020304" pitchFamily="18" charset="0"/>
              </a:endParaRPr>
            </a:p>
            <a:p>
              <a:pPr>
                <a:lnSpc>
                  <a:spcPct val="90000"/>
                </a:lnSpc>
                <a:buFont typeface="Arial" panose="020B0604020202020204" pitchFamily="34" charset="0"/>
                <a:buNone/>
              </a:pPr>
              <a:r>
                <a:rPr lang="en-US" altLang="zh-CN" sz="3600" b="1" dirty="0">
                  <a:latin typeface="Times New Roman" panose="02020603050405020304" pitchFamily="18" charset="0"/>
                </a:rPr>
                <a:t>                 57                                                   </a:t>
              </a:r>
              <a:endParaRPr lang="en-US" altLang="zh-CN" sz="3600" b="1" dirty="0">
                <a:latin typeface="Times New Roman" panose="02020603050405020304" pitchFamily="18" charset="0"/>
              </a:endParaRPr>
            </a:p>
            <a:p>
              <a:pPr>
                <a:lnSpc>
                  <a:spcPct val="90000"/>
                </a:lnSpc>
                <a:buFont typeface="Arial" panose="020B0604020202020204" pitchFamily="34" charset="0"/>
                <a:buNone/>
              </a:pPr>
              <a:r>
                <a:rPr lang="en-US" altLang="zh-CN" sz="3600" b="1" dirty="0">
                  <a:latin typeface="Times New Roman" panose="02020603050405020304" pitchFamily="18" charset="0"/>
                </a:rPr>
                <a:t>                 34 2</a:t>
              </a:r>
              <a:endParaRPr lang="en-US" altLang="zh-CN" sz="3600" b="1" dirty="0">
                <a:latin typeface="Times New Roman" panose="02020603050405020304" pitchFamily="18" charset="0"/>
              </a:endParaRPr>
            </a:p>
            <a:p>
              <a:pPr>
                <a:lnSpc>
                  <a:spcPct val="90000"/>
                </a:lnSpc>
                <a:buFont typeface="Arial" panose="020B0604020202020204" pitchFamily="34" charset="0"/>
                <a:buNone/>
              </a:pPr>
              <a:r>
                <a:rPr lang="en-US" altLang="zh-CN" sz="3600" b="1" dirty="0">
                  <a:latin typeface="Times New Roman" panose="02020603050405020304" pitchFamily="18" charset="0"/>
                </a:rPr>
                <a:t>                 34 2  </a:t>
              </a:r>
              <a:endParaRPr lang="en-US" altLang="zh-CN" sz="3600" b="1" dirty="0">
                <a:latin typeface="Times New Roman" panose="02020603050405020304" pitchFamily="18" charset="0"/>
              </a:endParaRPr>
            </a:p>
            <a:p>
              <a:pPr>
                <a:lnSpc>
                  <a:spcPct val="90000"/>
                </a:lnSpc>
                <a:buFont typeface="Arial" panose="020B0604020202020204" pitchFamily="34" charset="0"/>
                <a:buNone/>
              </a:pPr>
              <a:r>
                <a:rPr lang="en-US" altLang="zh-CN" sz="3600" b="1" dirty="0">
                  <a:latin typeface="Times New Roman" panose="02020603050405020304" pitchFamily="18" charset="0"/>
                </a:rPr>
                <a:t>                      0  </a:t>
              </a:r>
              <a:endParaRPr lang="en-US" altLang="zh-CN" sz="3600" b="1" dirty="0">
                <a:latin typeface="Times New Roman" panose="02020603050405020304" pitchFamily="18" charset="0"/>
              </a:endParaRPr>
            </a:p>
          </p:txBody>
        </p:sp>
        <p:sp>
          <p:nvSpPr>
            <p:cNvPr id="270346" name="Line 33"/>
            <p:cNvSpPr/>
            <p:nvPr/>
          </p:nvSpPr>
          <p:spPr>
            <a:xfrm>
              <a:off x="6242" y="3157"/>
              <a:ext cx="680" cy="1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70347" name="Line 34"/>
            <p:cNvSpPr/>
            <p:nvPr/>
          </p:nvSpPr>
          <p:spPr>
            <a:xfrm>
              <a:off x="6237" y="2537"/>
              <a:ext cx="680" cy="0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pic>
          <p:nvPicPr>
            <p:cNvPr id="270348" name="图片 13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6171" y="1908"/>
              <a:ext cx="771" cy="285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3" name="文本框 2"/>
          <p:cNvSpPr txBox="1"/>
          <p:nvPr/>
        </p:nvSpPr>
        <p:spPr>
          <a:xfrm>
            <a:off x="3059832" y="2007880"/>
            <a:ext cx="13284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1.6</a:t>
            </a:r>
            <a:endParaRPr lang="en-US" altLang="zh-CN" sz="4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/>
          <p:nvPr/>
        </p:nvGraphicFramePr>
        <p:xfrm>
          <a:off x="1471295" y="1492250"/>
          <a:ext cx="6016625" cy="29895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03325"/>
                <a:gridCol w="1203325"/>
                <a:gridCol w="1203325"/>
                <a:gridCol w="1203325"/>
                <a:gridCol w="1203325"/>
              </a:tblGrid>
              <a:tr h="747395">
                <a:tc rowSpan="4"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2800" b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12700" marR="1270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4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 b="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24÷</a:t>
                      </a:r>
                      <a:endParaRPr lang="en-US" altLang="en-US" sz="2800" b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 b="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3</a:t>
                      </a:r>
                      <a:endParaRPr lang="en-US" altLang="en-US" sz="2800" b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57150" marR="5715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4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 b="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=</a:t>
                      </a:r>
                      <a:endParaRPr lang="en-US" altLang="en-US" sz="2800" b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 b="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2800" b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57150" marR="5715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47395"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en-US" sz="2800" b="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4</a:t>
                      </a:r>
                      <a:endParaRPr lang="en-US" altLang="en-US" sz="2800" b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57150" marR="5715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 b="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2800" b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57150" marR="5715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47395"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 b="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6</a:t>
                      </a:r>
                      <a:endParaRPr lang="en-US" altLang="en-US" sz="2800" b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57150" marR="5715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 b="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2800" b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57150" marR="5715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47395"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 b="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12</a:t>
                      </a:r>
                      <a:endParaRPr lang="en-US" altLang="en-US" sz="2800" b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57150" marR="5715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 b="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2800" b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57150" marR="5715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0" name="文本框 99"/>
          <p:cNvSpPr txBox="1"/>
          <p:nvPr/>
        </p:nvSpPr>
        <p:spPr>
          <a:xfrm>
            <a:off x="1403648" y="699542"/>
            <a:ext cx="50800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方正书宋_GBK" charset="0"/>
              </a:rPr>
              <a:t>在方框里填上合适的数。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方正书宋_GBK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475095" y="1681480"/>
            <a:ext cx="10128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</a:rPr>
              <a:t>8</a:t>
            </a:r>
            <a:endParaRPr lang="en-US" altLang="zh-CN" sz="2400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475095" y="2421255"/>
            <a:ext cx="10128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</a:rPr>
              <a:t>6</a:t>
            </a:r>
            <a:endParaRPr lang="en-US" altLang="zh-CN" sz="2400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475095" y="3163570"/>
            <a:ext cx="10128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</a:rPr>
              <a:t>4</a:t>
            </a:r>
            <a:endParaRPr lang="en-US" altLang="zh-CN" sz="2400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475095" y="3895090"/>
            <a:ext cx="10128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</a:rPr>
              <a:t>2</a:t>
            </a:r>
            <a:endParaRPr lang="en-US" altLang="zh-CN" sz="24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2193" y="1487176"/>
            <a:ext cx="8676640" cy="3164205"/>
          </a:xfrm>
          <a:prstGeom prst="rect">
            <a:avLst/>
          </a:prstGeom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12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11" name="Group 24"/>
          <p:cNvGrpSpPr/>
          <p:nvPr/>
        </p:nvGrpSpPr>
        <p:grpSpPr>
          <a:xfrm>
            <a:off x="1403648" y="2349255"/>
            <a:ext cx="2519363" cy="1464250"/>
            <a:chOff x="340" y="1422"/>
            <a:chExt cx="1587" cy="726"/>
          </a:xfrm>
        </p:grpSpPr>
        <p:sp>
          <p:nvSpPr>
            <p:cNvPr id="47112" name="AutoShape 27"/>
            <p:cNvSpPr/>
            <p:nvPr/>
          </p:nvSpPr>
          <p:spPr>
            <a:xfrm>
              <a:off x="340" y="1434"/>
              <a:ext cx="1542" cy="714"/>
            </a:xfrm>
            <a:prstGeom prst="wedgeRoundRectCallout">
              <a:avLst>
                <a:gd name="adj1" fmla="val 50039"/>
                <a:gd name="adj2" fmla="val -22116"/>
                <a:gd name="adj3" fmla="val 16667"/>
              </a:avLst>
            </a:prstGeom>
            <a:solidFill>
              <a:srgbClr val="FFFFFF"/>
            </a:solidFill>
            <a:ln w="19050" cap="flat" cmpd="sng">
              <a:solidFill>
                <a:srgbClr val="3399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pPr algn="just"/>
              <a:endParaRPr lang="zh-CN" altLang="en-US" sz="2000" dirty="0">
                <a:solidFill>
                  <a:srgbClr val="1C1C1C"/>
                </a:solidFill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  <a:p>
              <a:endParaRPr lang="en-US" altLang="zh-CN">
                <a:latin typeface="Arial" panose="020B0604020202020204" pitchFamily="34" charset="0"/>
              </a:endParaRPr>
            </a:p>
          </p:txBody>
        </p:sp>
        <p:sp>
          <p:nvSpPr>
            <p:cNvPr id="47113" name="Rectangle 13"/>
            <p:cNvSpPr/>
            <p:nvPr/>
          </p:nvSpPr>
          <p:spPr>
            <a:xfrm>
              <a:off x="340" y="1422"/>
              <a:ext cx="1587" cy="558"/>
            </a:xfrm>
            <a:prstGeom prst="rect">
              <a:avLst/>
            </a:prstGeom>
            <a:noFill/>
            <a:ln w="12700">
              <a:noFill/>
            </a:ln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8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除数是整数的除法</a:t>
              </a:r>
              <a:r>
                <a:rPr lang="zh-CN" altLang="en-US" sz="2800" dirty="0">
                  <a:latin typeface="楷体" panose="02010609060101010101" pitchFamily="49" charset="-122"/>
                  <a:ea typeface="楷体" panose="02010609060101010101" pitchFamily="49" charset="-122"/>
                </a:rPr>
                <a:t>怎样计算？</a:t>
              </a:r>
              <a:endPara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3" name="Group 21"/>
          <p:cNvGrpSpPr/>
          <p:nvPr/>
        </p:nvGrpSpPr>
        <p:grpSpPr>
          <a:xfrm>
            <a:off x="5220072" y="2295525"/>
            <a:ext cx="2736850" cy="1441986"/>
            <a:chOff x="3946" y="1434"/>
            <a:chExt cx="1772" cy="635"/>
          </a:xfrm>
        </p:grpSpPr>
        <p:sp>
          <p:nvSpPr>
            <p:cNvPr id="47115" name="AutoShape 27"/>
            <p:cNvSpPr/>
            <p:nvPr/>
          </p:nvSpPr>
          <p:spPr>
            <a:xfrm>
              <a:off x="3946" y="1434"/>
              <a:ext cx="1701" cy="635"/>
            </a:xfrm>
            <a:prstGeom prst="wedgeRoundRectCallout">
              <a:avLst>
                <a:gd name="adj1" fmla="val -49555"/>
                <a:gd name="adj2" fmla="val 22274"/>
                <a:gd name="adj3" fmla="val 16667"/>
              </a:avLst>
            </a:prstGeom>
            <a:solidFill>
              <a:srgbClr val="FFFFFF"/>
            </a:solidFill>
            <a:ln w="19050" cap="flat" cmpd="sng">
              <a:solidFill>
                <a:srgbClr val="3399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pPr algn="just"/>
              <a:endParaRPr lang="zh-CN" altLang="zh-CN" sz="2000" dirty="0">
                <a:latin typeface="楷体_GB2312" panose="02010609030101010101" pitchFamily="49" charset="-122"/>
              </a:endParaRPr>
            </a:p>
            <a:p>
              <a:endParaRPr lang="zh-CN" altLang="zh-CN" dirty="0">
                <a:latin typeface="Arial" panose="020B0604020202020204" pitchFamily="34" charset="0"/>
              </a:endParaRPr>
            </a:p>
          </p:txBody>
        </p:sp>
        <p:sp>
          <p:nvSpPr>
            <p:cNvPr id="47116" name="Rectangle 17"/>
            <p:cNvSpPr/>
            <p:nvPr/>
          </p:nvSpPr>
          <p:spPr>
            <a:xfrm>
              <a:off x="3946" y="1434"/>
              <a:ext cx="1772" cy="609"/>
            </a:xfrm>
            <a:prstGeom prst="rect">
              <a:avLst/>
            </a:prstGeom>
            <a:noFill/>
            <a:ln w="12700">
              <a:noFill/>
            </a:ln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楷体" panose="02010609060101010101" pitchFamily="49" charset="-122"/>
                  <a:ea typeface="楷体" panose="02010609060101010101" pitchFamily="49" charset="-122"/>
                </a:rPr>
                <a:t>计算时除数是个位数的要注意小数点的放置。</a:t>
              </a:r>
              <a:endPara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8" name="AF图10.EPS" descr="id:2147500639;FounderCES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71600" y="1067212"/>
            <a:ext cx="6607596" cy="3808794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课前导入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sp>
        <p:nvSpPr>
          <p:cNvPr id="22" name="AutoShape 3"/>
          <p:cNvSpPr/>
          <p:nvPr/>
        </p:nvSpPr>
        <p:spPr>
          <a:xfrm>
            <a:off x="2810153" y="415011"/>
            <a:ext cx="4838700" cy="533400"/>
          </a:xfrm>
          <a:prstGeom prst="wedgeRoundRectCallout">
            <a:avLst>
              <a:gd name="adj1" fmla="val 50351"/>
              <a:gd name="adj2" fmla="val 104254"/>
              <a:gd name="adj3" fmla="val 16667"/>
            </a:avLst>
          </a:prstGeom>
          <a:solidFill>
            <a:srgbClr val="FFF3CD"/>
          </a:solidFill>
          <a:ln w="28575" cap="flat" cmpd="sng">
            <a:solidFill>
              <a:srgbClr val="00B0F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0000" tIns="46800" rIns="90000" bIns="46800"/>
          <a:lstStyle/>
          <a:p>
            <a:pPr latinLnBrk="1">
              <a:spcBef>
                <a:spcPct val="50000"/>
              </a:spcBef>
              <a:defRPr/>
            </a:pPr>
            <a:r>
              <a:rPr lang="zh-CN" altLang="en-US" sz="2600" b="1" dirty="0">
                <a:latin typeface="+mn-lt"/>
                <a:ea typeface="+mn-ea"/>
              </a:rPr>
              <a:t>小朋友，你会计算下面的题吗？</a:t>
            </a:r>
            <a:endParaRPr lang="zh-CN" altLang="en-US" sz="2600" b="1" dirty="0">
              <a:latin typeface="+mn-lt"/>
              <a:ea typeface="+mn-ea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795220" y="772022"/>
            <a:ext cx="882898" cy="12652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图10.EPS" descr="id:2147500639;FounderCES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7624" y="938573"/>
            <a:ext cx="6607596" cy="380879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795220" y="772022"/>
            <a:ext cx="882898" cy="1265255"/>
          </a:xfrm>
          <a:prstGeom prst="rect">
            <a:avLst/>
          </a:prstGeom>
        </p:spPr>
      </p:pic>
      <p:sp>
        <p:nvSpPr>
          <p:cNvPr id="2" name="TextBox 12"/>
          <p:cNvSpPr txBox="1"/>
          <p:nvPr/>
        </p:nvSpPr>
        <p:spPr>
          <a:xfrm>
            <a:off x="317828" y="376465"/>
            <a:ext cx="6958965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600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已知总量和份数</a:t>
            </a:r>
            <a:r>
              <a:rPr lang="en-US" altLang="zh-CN" sz="3600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,</a:t>
            </a:r>
            <a:r>
              <a:rPr lang="zh-CN" altLang="en-US" sz="3600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求每份的量。</a:t>
            </a:r>
            <a:endParaRPr lang="en-US" altLang="zh-CN" sz="3600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3600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23.4÷6</a:t>
            </a:r>
            <a:endParaRPr lang="en-US" altLang="zh-CN" sz="3600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文本框 1"/>
          <p:cNvSpPr txBox="1"/>
          <p:nvPr/>
        </p:nvSpPr>
        <p:spPr>
          <a:xfrm>
            <a:off x="5940152" y="1379552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九折</a:t>
            </a:r>
            <a:endParaRPr kumimoji="1" lang="zh-CN" altLang="en-US" sz="20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23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3" name="TextBox 26"/>
          <p:cNvSpPr txBox="1"/>
          <p:nvPr/>
        </p:nvSpPr>
        <p:spPr>
          <a:xfrm>
            <a:off x="4008120" y="1468755"/>
            <a:ext cx="2701925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40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r>
              <a:rPr lang="zh-CN" altLang="en-US" sz="4000" dirty="0">
                <a:solidFill>
                  <a:srgbClr val="0000FF"/>
                </a:solidFill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</a:rPr>
              <a:t>→</a:t>
            </a:r>
            <a:r>
              <a:rPr lang="zh-CN" altLang="en-US" sz="40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分米</a:t>
            </a:r>
            <a:endParaRPr lang="zh-CN" altLang="en-US" sz="40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14"/>
          <p:cNvSpPr/>
          <p:nvPr/>
        </p:nvSpPr>
        <p:spPr>
          <a:xfrm>
            <a:off x="696595" y="2510790"/>
            <a:ext cx="7791450" cy="1942925"/>
          </a:xfrm>
          <a:prstGeom prst="roundRect">
            <a:avLst>
              <a:gd name="adj" fmla="val 16667"/>
            </a:avLst>
          </a:prstGeom>
          <a:ln>
            <a:solidFill>
              <a:srgbClr val="FF0000"/>
            </a:solidFill>
            <a:prstDash val="dashDot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36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把米化成分米</a:t>
            </a:r>
            <a:endParaRPr lang="zh-CN" altLang="en-US" sz="36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小数除以整数</a:t>
            </a:r>
            <a:r>
              <a:rPr lang="zh-CN" altLang="en-US" sz="3600" dirty="0">
                <a:solidFill>
                  <a:schemeClr val="tx1"/>
                </a:solidFill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</a:rPr>
              <a:t>→</a:t>
            </a:r>
            <a:r>
              <a:rPr lang="zh-CN" altLang="en-US" sz="36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整数除以整数</a:t>
            </a:r>
            <a:endParaRPr lang="zh-CN" altLang="en-US" sz="36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把计算结果的单位由分米化成米。</a:t>
            </a:r>
            <a:endParaRPr lang="zh-CN" altLang="en-US" sz="36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12"/>
          <p:cNvSpPr txBox="1"/>
          <p:nvPr/>
        </p:nvSpPr>
        <p:spPr>
          <a:xfrm>
            <a:off x="4007810" y="822213"/>
            <a:ext cx="2073659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3600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23.4÷6</a:t>
            </a:r>
            <a:endParaRPr lang="en-US" altLang="zh-CN" sz="3600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9" name="文本框 53"/>
          <p:cNvSpPr txBox="1"/>
          <p:nvPr/>
        </p:nvSpPr>
        <p:spPr>
          <a:xfrm>
            <a:off x="578787" y="1491630"/>
            <a:ext cx="2193013" cy="6463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【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方法一</a:t>
            </a:r>
            <a:r>
              <a:rPr lang="zh-CN" altLang="en-US" sz="3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】</a:t>
            </a:r>
            <a:endParaRPr lang="zh-CN" altLang="en-US" sz="36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 bldLvl="0" animBg="1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3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100000">
                        <a14:foregroundMark x1="63920" y1="36889" x2="58352" y2="45778"/>
                        <a14:foregroundMark x1="42094" y1="33111" x2="34744" y2="34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96822" y="2521375"/>
            <a:ext cx="1214395" cy="12170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6"/>
          <p:cNvSpPr txBox="1"/>
          <p:nvPr/>
        </p:nvSpPr>
        <p:spPr>
          <a:xfrm>
            <a:off x="2699792" y="832248"/>
            <a:ext cx="394335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把米化成分米计算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762249" y="1800454"/>
            <a:ext cx="471233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3200" b="1" spc="500" dirty="0">
                <a:solidFill>
                  <a:srgbClr val="FF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23.4m=234dm</a:t>
            </a:r>
            <a:endParaRPr lang="en-US" altLang="zh-CN" sz="3200" b="1" spc="500" dirty="0">
              <a:solidFill>
                <a:srgbClr val="FF0000"/>
              </a:solidFill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3200" b="1" spc="500" dirty="0">
                <a:solidFill>
                  <a:srgbClr val="FF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234÷6=39(</a:t>
            </a:r>
            <a:r>
              <a:rPr lang="en-US" altLang="zh-CN" sz="3200" b="1" spc="500" dirty="0" err="1">
                <a:solidFill>
                  <a:srgbClr val="FF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dm</a:t>
            </a:r>
            <a:r>
              <a:rPr lang="en-US" altLang="zh-CN" sz="3200" b="1" spc="500" dirty="0">
                <a:solidFill>
                  <a:srgbClr val="FF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)</a:t>
            </a:r>
            <a:endParaRPr lang="en-US" altLang="zh-CN" sz="3200" b="1" spc="500" dirty="0">
              <a:solidFill>
                <a:srgbClr val="FF0000"/>
              </a:solidFill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3200" b="1" spc="500" dirty="0">
                <a:solidFill>
                  <a:srgbClr val="FF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39dm=3.9m</a:t>
            </a:r>
            <a:endParaRPr lang="en-US" altLang="zh-CN" sz="3200" b="1" spc="500" dirty="0">
              <a:solidFill>
                <a:srgbClr val="FF0000"/>
              </a:solidFill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14"/>
          <p:cNvSpPr txBox="1"/>
          <p:nvPr/>
        </p:nvSpPr>
        <p:spPr>
          <a:xfrm>
            <a:off x="2944703" y="771550"/>
            <a:ext cx="4939665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4000" dirty="0">
                <a:latin typeface="楷体" panose="02010609060101010101" pitchFamily="49" charset="-122"/>
                <a:ea typeface="楷体" panose="02010609060101010101" pitchFamily="49" charset="-122"/>
              </a:rPr>
              <a:t>把小数化成整数</a:t>
            </a:r>
            <a:endParaRPr lang="zh-CN" altLang="en-US" sz="4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4" name="TextBox 14"/>
              <p:cNvSpPr/>
              <p:nvPr/>
            </p:nvSpPr>
            <p:spPr>
              <a:xfrm>
                <a:off x="827584" y="1851670"/>
                <a:ext cx="7509376" cy="2197411"/>
              </a:xfrm>
              <a:prstGeom prst="roundRect">
                <a:avLst>
                  <a:gd name="adj" fmla="val 16667"/>
                </a:avLst>
              </a:prstGeom>
              <a:solidFill>
                <a:schemeClr val="bg2"/>
              </a:solidFill>
              <a:ln w="9525">
                <a:noFill/>
              </a:ln>
            </p:spPr>
            <p:txBody>
              <a:bodyPr wrap="square">
                <a:spAutoFit/>
              </a:bodyPr>
              <a:lstStyle/>
              <a:p>
                <a:r>
                  <a:rPr lang="zh-CN" altLang="en-US" sz="3600" dirty="0">
                    <a:solidFill>
                      <a:srgbClr val="00B05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    先把</a:t>
                </a:r>
                <a:r>
                  <a:rPr lang="en-US" altLang="zh-CN" sz="3600" dirty="0">
                    <a:solidFill>
                      <a:srgbClr val="00B05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23.4</a:t>
                </a:r>
                <a:r>
                  <a:rPr lang="zh-CN" altLang="en-US" sz="3600" dirty="0">
                    <a:solidFill>
                      <a:srgbClr val="00B05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扩大到原来的</a:t>
                </a:r>
                <a:r>
                  <a:rPr lang="en-US" altLang="zh-CN" sz="3600" dirty="0">
                    <a:solidFill>
                      <a:srgbClr val="00B05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10</a:t>
                </a:r>
                <a:r>
                  <a:rPr lang="zh-CN" altLang="en-US" sz="3600" dirty="0">
                    <a:solidFill>
                      <a:srgbClr val="00B05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倍，变成</a:t>
                </a:r>
                <a:r>
                  <a:rPr lang="en-US" altLang="zh-CN" sz="3600" dirty="0">
                    <a:solidFill>
                      <a:srgbClr val="00B05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234</a:t>
                </a:r>
                <a:r>
                  <a:rPr lang="zh-CN" altLang="en-US" sz="3600" dirty="0">
                    <a:solidFill>
                      <a:srgbClr val="00B05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，用</a:t>
                </a:r>
                <a:r>
                  <a:rPr lang="en-US" altLang="zh-CN" sz="3600" dirty="0">
                    <a:solidFill>
                      <a:srgbClr val="00B05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234÷6=39</a:t>
                </a:r>
                <a:r>
                  <a:rPr lang="zh-CN" altLang="en-US" sz="3600" dirty="0">
                    <a:solidFill>
                      <a:srgbClr val="00B05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，再把商缩小到原来的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3600" i="1" smtClean="0">
                            <a:solidFill>
                              <a:srgbClr val="00B05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3600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a:rPr lang="en-US" altLang="zh-CN" sz="3600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  <m:t>1</m:t>
                        </m:r>
                        <m:r>
                          <a:rPr lang="en-US" altLang="zh-CN" sz="360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  <m:t>0</m:t>
                        </m:r>
                      </m:den>
                    </m:f>
                  </m:oMath>
                </a14:m>
                <a:r>
                  <a:rPr lang="zh-CN" altLang="en-US" sz="3600" dirty="0">
                    <a:solidFill>
                      <a:srgbClr val="00B05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，得出结果是</a:t>
                </a:r>
                <a:r>
                  <a:rPr lang="en-US" altLang="zh-CN" sz="3600" dirty="0">
                    <a:solidFill>
                      <a:srgbClr val="00B05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3.9</a:t>
                </a:r>
                <a:r>
                  <a:rPr lang="zh-CN" altLang="en-US" sz="3600" dirty="0">
                    <a:solidFill>
                      <a:srgbClr val="00B05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。</a:t>
                </a:r>
                <a:endParaRPr lang="zh-CN" altLang="en-US" sz="3600" dirty="0">
                  <a:solidFill>
                    <a:srgbClr val="00B05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4" name="TextBox 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7584" y="1851670"/>
                <a:ext cx="7509376" cy="2197411"/>
              </a:xfrm>
              <a:prstGeom prst="roundRect">
                <a:avLst>
                  <a:gd name="adj" fmla="val 16667"/>
                </a:avLst>
              </a:prstGeom>
              <a:blipFill rotWithShape="1">
                <a:blip r:embed="rId1"/>
                <a:stretch>
                  <a:fillRect l="-2" r="1" b="15"/>
                </a:stretch>
              </a:blipFill>
              <a:ln w="9525">
                <a:noFill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53"/>
          <p:cNvSpPr txBox="1"/>
          <p:nvPr/>
        </p:nvSpPr>
        <p:spPr>
          <a:xfrm>
            <a:off x="640447" y="830233"/>
            <a:ext cx="2193013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【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方法二</a:t>
            </a: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】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 bldLvl="0" animBg="1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810" y="1410970"/>
            <a:ext cx="1951990" cy="23221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3" name="TextBox 14"/>
          <p:cNvSpPr txBox="1"/>
          <p:nvPr/>
        </p:nvSpPr>
        <p:spPr>
          <a:xfrm>
            <a:off x="3395980" y="673100"/>
            <a:ext cx="385191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4000" dirty="0">
                <a:latin typeface="楷体" panose="02010609060101010101" pitchFamily="49" charset="-122"/>
                <a:ea typeface="楷体" panose="02010609060101010101" pitchFamily="49" charset="-122"/>
              </a:rPr>
              <a:t>把小数化成整数</a:t>
            </a:r>
            <a:endParaRPr lang="zh-CN" altLang="en-US" sz="4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3783965" y="1846263"/>
            <a:ext cx="5143500" cy="24554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23.4×10=234</a:t>
            </a:r>
            <a:endParaRPr lang="en-US" altLang="zh-CN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234÷6=39</a:t>
            </a:r>
            <a:endParaRPr lang="en-US" altLang="zh-CN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39÷10=3.9</a:t>
            </a:r>
            <a:endParaRPr lang="en-US" altLang="zh-CN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6"/>
          <p:cNvGrpSpPr/>
          <p:nvPr/>
        </p:nvGrpSpPr>
        <p:grpSpPr>
          <a:xfrm>
            <a:off x="1614805" y="1682115"/>
            <a:ext cx="2159000" cy="649605"/>
            <a:chOff x="1429" y="618"/>
            <a:chExt cx="1860" cy="409"/>
          </a:xfrm>
        </p:grpSpPr>
        <p:sp>
          <p:nvSpPr>
            <p:cNvPr id="17" name="Line 4"/>
            <p:cNvSpPr/>
            <p:nvPr/>
          </p:nvSpPr>
          <p:spPr>
            <a:xfrm>
              <a:off x="1702" y="618"/>
              <a:ext cx="1587" cy="0"/>
            </a:xfrm>
            <a:prstGeom prst="line">
              <a:avLst/>
            </a:prstGeom>
            <a:ln w="635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8" name="Arc 5"/>
            <p:cNvSpPr/>
            <p:nvPr/>
          </p:nvSpPr>
          <p:spPr>
            <a:xfrm rot="9276134" flipH="1">
              <a:off x="1429" y="709"/>
              <a:ext cx="363" cy="31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0" b="0"/>
              <a:pathLst>
                <a:path w="21600" h="21600" fill="none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lnTo>
                    <a:pt x="-1" y="0"/>
                  </a:lnTo>
                  <a:close/>
                </a:path>
              </a:pathLst>
            </a:custGeom>
            <a:noFill/>
            <a:ln w="635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6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9" name="Rectangle 7"/>
          <p:cNvSpPr/>
          <p:nvPr/>
        </p:nvSpPr>
        <p:spPr>
          <a:xfrm>
            <a:off x="1903730" y="1640840"/>
            <a:ext cx="1826895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23.4</a:t>
            </a:r>
            <a:endParaRPr lang="en-US" altLang="zh-CN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0886" name="Text Box 8"/>
          <p:cNvSpPr txBox="1"/>
          <p:nvPr/>
        </p:nvSpPr>
        <p:spPr>
          <a:xfrm>
            <a:off x="1183005" y="1579245"/>
            <a:ext cx="863600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4400" b="1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en-US" altLang="zh-CN" sz="4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05" name="Text Box 9"/>
          <p:cNvSpPr txBox="1"/>
          <p:nvPr/>
        </p:nvSpPr>
        <p:spPr>
          <a:xfrm>
            <a:off x="2192655" y="855345"/>
            <a:ext cx="574675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400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en-US" altLang="zh-CN" sz="4000">
              <a:solidFill>
                <a:srgbClr val="FF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 Box 10"/>
          <p:cNvSpPr txBox="1"/>
          <p:nvPr/>
        </p:nvSpPr>
        <p:spPr>
          <a:xfrm>
            <a:off x="1974850" y="2212340"/>
            <a:ext cx="955675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4000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18</a:t>
            </a:r>
            <a:endParaRPr lang="en-US" altLang="zh-CN" sz="4000" dirty="0">
              <a:solidFill>
                <a:srgbClr val="FF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Line 12"/>
          <p:cNvSpPr/>
          <p:nvPr/>
        </p:nvSpPr>
        <p:spPr>
          <a:xfrm>
            <a:off x="1932305" y="2903220"/>
            <a:ext cx="1841500" cy="0"/>
          </a:xfrm>
          <a:prstGeom prst="line">
            <a:avLst/>
          </a:prstGeom>
          <a:ln w="635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2" name="Text Box 14"/>
          <p:cNvSpPr txBox="1"/>
          <p:nvPr/>
        </p:nvSpPr>
        <p:spPr>
          <a:xfrm>
            <a:off x="2262505" y="2855595"/>
            <a:ext cx="152527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4000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5 4</a:t>
            </a:r>
            <a:endParaRPr lang="en-US" altLang="zh-CN" sz="4000" dirty="0">
              <a:solidFill>
                <a:srgbClr val="FF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Oval 15"/>
          <p:cNvSpPr/>
          <p:nvPr/>
        </p:nvSpPr>
        <p:spPr>
          <a:xfrm>
            <a:off x="2622550" y="1329690"/>
            <a:ext cx="144780" cy="144780"/>
          </a:xfrm>
          <a:prstGeom prst="ellipse">
            <a:avLst/>
          </a:prstGeom>
          <a:solidFill>
            <a:srgbClr val="FF3300"/>
          </a:solidFill>
          <a:ln w="9525">
            <a:noFill/>
          </a:ln>
        </p:spPr>
        <p:txBody>
          <a:bodyPr wrap="none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zh-CN" sz="1600" dirty="0">
              <a:solidFill>
                <a:srgbClr val="00FF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12" name="Text Box 16"/>
          <p:cNvSpPr txBox="1"/>
          <p:nvPr/>
        </p:nvSpPr>
        <p:spPr>
          <a:xfrm>
            <a:off x="2856230" y="855345"/>
            <a:ext cx="574675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400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endParaRPr lang="en-US" altLang="zh-CN" sz="4000">
              <a:solidFill>
                <a:srgbClr val="FF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 Box 18"/>
          <p:cNvSpPr txBox="1"/>
          <p:nvPr/>
        </p:nvSpPr>
        <p:spPr>
          <a:xfrm>
            <a:off x="2263775" y="3427095"/>
            <a:ext cx="145288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4000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5 4</a:t>
            </a:r>
            <a:endParaRPr lang="en-US" altLang="zh-CN" sz="4000" dirty="0">
              <a:solidFill>
                <a:srgbClr val="FF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Line 19"/>
          <p:cNvSpPr/>
          <p:nvPr/>
        </p:nvSpPr>
        <p:spPr>
          <a:xfrm>
            <a:off x="1903730" y="4189095"/>
            <a:ext cx="1841500" cy="0"/>
          </a:xfrm>
          <a:prstGeom prst="line">
            <a:avLst/>
          </a:prstGeom>
          <a:ln w="635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6" name="Text Box 23"/>
          <p:cNvSpPr txBox="1"/>
          <p:nvPr/>
        </p:nvSpPr>
        <p:spPr>
          <a:xfrm>
            <a:off x="2890203" y="4189095"/>
            <a:ext cx="574675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4000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en-US" altLang="zh-CN" sz="4000" dirty="0">
              <a:solidFill>
                <a:srgbClr val="FF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20" name="Rectangle 24"/>
          <p:cNvSpPr/>
          <p:nvPr/>
        </p:nvSpPr>
        <p:spPr>
          <a:xfrm>
            <a:off x="4109720" y="975360"/>
            <a:ext cx="476631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按照整数除法的法则去除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7" name="Rectangle 25"/>
          <p:cNvSpPr/>
          <p:nvPr/>
        </p:nvSpPr>
        <p:spPr>
          <a:xfrm>
            <a:off x="4109720" y="1760855"/>
            <a:ext cx="4422775" cy="13220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5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商的小数点要和被除数的</a:t>
            </a:r>
            <a:r>
              <a:rPr lang="zh-CN" altLang="en-US" sz="3200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小数点对齐。</a:t>
            </a:r>
            <a:endParaRPr lang="zh-CN" altLang="en-US" sz="3200" b="1" dirty="0">
              <a:solidFill>
                <a:srgbClr val="FF33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9" name="Rectangle 26"/>
          <p:cNvSpPr/>
          <p:nvPr/>
        </p:nvSpPr>
        <p:spPr>
          <a:xfrm>
            <a:off x="4109720" y="3482340"/>
            <a:ext cx="467995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5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下面不用写小数点。</a:t>
            </a:r>
            <a:endParaRPr lang="zh-CN" altLang="en-US" sz="3200" b="1" dirty="0">
              <a:solidFill>
                <a:srgbClr val="FF33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8" name="文本框 53"/>
          <p:cNvSpPr txBox="1"/>
          <p:nvPr/>
        </p:nvSpPr>
        <p:spPr>
          <a:xfrm>
            <a:off x="-69285" y="474807"/>
            <a:ext cx="2193013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【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方法三</a:t>
            </a: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】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4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5" grpId="0"/>
      <p:bldP spid="20" grpId="0"/>
      <p:bldP spid="22" grpId="0"/>
      <p:bldP spid="23" grpId="0" animBg="1"/>
      <p:bldP spid="4112" grpId="0"/>
      <p:bldP spid="24" grpId="0"/>
      <p:bldP spid="26" grpId="0"/>
      <p:bldP spid="4120" grpId="0"/>
      <p:bldP spid="27" grpId="0"/>
      <p:bldP spid="29" grpId="0"/>
      <p:bldP spid="2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988060" y="2217420"/>
            <a:ext cx="6889750" cy="2190115"/>
            <a:chOff x="1538" y="5105"/>
            <a:chExt cx="10850" cy="3449"/>
          </a:xfrm>
        </p:grpSpPr>
        <p:sp>
          <p:nvSpPr>
            <p:cNvPr id="9" name="TextBox 8"/>
            <p:cNvSpPr txBox="1"/>
            <p:nvPr/>
          </p:nvSpPr>
          <p:spPr>
            <a:xfrm>
              <a:off x="3600" y="5105"/>
              <a:ext cx="6750" cy="111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en-US" altLang="zh-CN" sz="4000" dirty="0">
                  <a:latin typeface="楷体" panose="02010609060101010101" pitchFamily="49" charset="-122"/>
                  <a:ea typeface="楷体" panose="02010609060101010101" pitchFamily="49" charset="-122"/>
                </a:rPr>
                <a:t>23.4÷6=3.9(</a:t>
              </a:r>
              <a:r>
                <a:rPr lang="zh-CN" altLang="en-US" sz="4000" dirty="0">
                  <a:latin typeface="楷体" panose="02010609060101010101" pitchFamily="49" charset="-122"/>
                  <a:ea typeface="楷体" panose="02010609060101010101" pitchFamily="49" charset="-122"/>
                </a:rPr>
                <a:t>米</a:t>
              </a:r>
              <a:r>
                <a:rPr lang="en-US" altLang="zh-CN" sz="4000" dirty="0">
                  <a:latin typeface="楷体" panose="02010609060101010101" pitchFamily="49" charset="-122"/>
                  <a:ea typeface="楷体" panose="02010609060101010101" pitchFamily="49" charset="-122"/>
                </a:rPr>
                <a:t>)</a:t>
              </a:r>
              <a:endParaRPr lang="zh-CN" altLang="en-US" sz="40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1538" y="7441"/>
              <a:ext cx="2062" cy="1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zh-CN" altLang="en-US" sz="4000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答：</a:t>
              </a:r>
              <a:endParaRPr lang="zh-CN" altLang="en-US" sz="40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3100" y="7477"/>
              <a:ext cx="9288" cy="10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zh-CN" altLang="en-US" sz="3600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平均每层楼的高度是</a:t>
              </a:r>
              <a:r>
                <a:rPr lang="en-US" altLang="zh-CN" sz="3600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3.9</a:t>
              </a:r>
              <a:r>
                <a:rPr lang="zh-CN" altLang="en-US" sz="3600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米。</a:t>
              </a:r>
              <a:endParaRPr lang="zh-CN" altLang="en-US" sz="36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1218</Words>
  <Application>WPS 演示</Application>
  <PresentationFormat>全屏显示(16:9)</PresentationFormat>
  <Paragraphs>226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33" baseType="lpstr">
      <vt:lpstr>Arial</vt:lpstr>
      <vt:lpstr>宋体</vt:lpstr>
      <vt:lpstr>Wingdings</vt:lpstr>
      <vt:lpstr>黑体</vt:lpstr>
      <vt:lpstr>幼圆</vt:lpstr>
      <vt:lpstr>楷体</vt:lpstr>
      <vt:lpstr>Cambria Math</vt:lpstr>
      <vt:lpstr>Cambria Math</vt:lpstr>
      <vt:lpstr>Times New Roman</vt:lpstr>
      <vt:lpstr>方正书宋_GBK</vt:lpstr>
      <vt:lpstr>微软雅黑</vt:lpstr>
      <vt:lpstr>楷体_GB2312</vt:lpstr>
      <vt:lpstr>等线</vt:lpstr>
      <vt:lpstr>Calibri</vt:lpstr>
      <vt:lpstr>Arial Unicode MS</vt:lpstr>
      <vt:lpstr>Office 主题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xjj</dc:creator>
  <cp:lastModifiedBy>Administrator</cp:lastModifiedBy>
  <cp:revision>100</cp:revision>
  <dcterms:created xsi:type="dcterms:W3CDTF">2018-09-11T05:46:00Z</dcterms:created>
  <dcterms:modified xsi:type="dcterms:W3CDTF">2023-08-28T08:50:59Z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CCA5DD4EA657488CB96EA476B7523474_12</vt:lpwstr>
  </property>
</Properties>
</file>