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sldIdLst>
    <p:sldId id="256" r:id="rId4"/>
    <p:sldId id="259" r:id="rId5"/>
    <p:sldId id="305" r:id="rId6"/>
    <p:sldId id="304" r:id="rId7"/>
    <p:sldId id="302" r:id="rId8"/>
    <p:sldId id="295" r:id="rId9"/>
    <p:sldId id="296" r:id="rId10"/>
    <p:sldId id="297" r:id="rId11"/>
    <p:sldId id="306" r:id="rId12"/>
    <p:sldId id="271" r:id="rId13"/>
    <p:sldId id="303" r:id="rId14"/>
  </p:sldIdLst>
  <p:sldSz cx="9144000" cy="5143500" type="screen16x9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882" autoAdjust="0"/>
    <p:restoredTop sz="99852" autoAdjust="0"/>
  </p:normalViewPr>
  <p:slideViewPr>
    <p:cSldViewPr showGuides="1">
      <p:cViewPr varScale="1">
        <p:scale>
          <a:sx n="116" d="100"/>
          <a:sy n="116" d="100"/>
        </p:scale>
        <p:origin x="540" y="3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4.png"/><Relationship Id="rId6" Type="http://schemas.openxmlformats.org/officeDocument/2006/relationships/slide" Target="../slides/slide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179512" y="92978"/>
            <a:ext cx="2088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练习二十四</a:t>
            </a:r>
            <a:endParaRPr lang="en-US" altLang="zh-CN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slide" Target="slide5.xml"/><Relationship Id="rId4" Type="http://schemas.openxmlformats.org/officeDocument/2006/relationships/slide" Target="slide1.xml"/><Relationship Id="rId3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.wav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004488" y="295283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2195736" y="295283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73529" y="1435155"/>
            <a:ext cx="4386457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练习二十四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256301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复习旧知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5076056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6" name="组合 25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7" name="矩形 26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30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1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2" name="矩形 31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多边形面积的计算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568" y="1751774"/>
            <a:ext cx="7776864" cy="283620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3608" y="2144715"/>
            <a:ext cx="7056784" cy="222368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514350" indent="-514350">
              <a:buAutoNum type="arabicPeriod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梯形的面积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上底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+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下底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÷2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>
              <a:buAutoNum type="arabicPeriod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演变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: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梯形的面积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×2÷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底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梯形的面积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×2÷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底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三角形的面积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底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÷2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/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12193" y="411510"/>
            <a:ext cx="2246579" cy="561692"/>
            <a:chOff x="212193" y="411510"/>
            <a:chExt cx="2246579" cy="56169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193" y="492071"/>
              <a:ext cx="366860" cy="456339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课堂小结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568" y="1751774"/>
            <a:ext cx="7776864" cy="283620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3608" y="2144715"/>
            <a:ext cx="7056784" cy="308546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514350" indent="-51435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演变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: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三角形的面积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×2÷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底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三角形的面积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×2÷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底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平行四边形的面积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底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演变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: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平行四边形面积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底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平行四边形面积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底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/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/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5" name="组合 12"/>
          <p:cNvGrpSpPr/>
          <p:nvPr/>
        </p:nvGrpSpPr>
        <p:grpSpPr>
          <a:xfrm>
            <a:off x="212193" y="411510"/>
            <a:ext cx="2246579" cy="561692"/>
            <a:chOff x="212193" y="411510"/>
            <a:chExt cx="2246579" cy="56169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193" y="492071"/>
              <a:ext cx="366860" cy="456339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课堂小结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2083" y="439395"/>
            <a:ext cx="2266689" cy="561692"/>
            <a:chOff x="192083" y="439395"/>
            <a:chExt cx="2266689" cy="56169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9"/>
            </a:xfrm>
            <a:prstGeom prst="rect">
              <a:avLst/>
            </a:prstGeom>
          </p:spPr>
        </p:pic>
        <p:sp>
          <p:nvSpPr>
            <p:cNvPr id="21" name="文本框 14"/>
            <p:cNvSpPr txBox="1"/>
            <p:nvPr/>
          </p:nvSpPr>
          <p:spPr>
            <a:xfrm>
              <a:off x="611560" y="439395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Times New Roman" panose="02020603050405020304" pitchFamily="18" charset="0"/>
                </a:rPr>
                <a:t>复习旧知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6" name="WordArt 32"/>
          <p:cNvSpPr>
            <a:spLocks noChangeArrowheads="1" noChangeShapeType="1" noTextEdit="1"/>
          </p:cNvSpPr>
          <p:nvPr/>
        </p:nvSpPr>
        <p:spPr bwMode="auto">
          <a:xfrm>
            <a:off x="304800" y="381000"/>
            <a:ext cx="84582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zh-CN" altLang="en-US" sz="3600" kern="10" dirty="0">
              <a:ln w="12700">
                <a:solidFill>
                  <a:srgbClr val="CC0099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8100" dir="2700000" algn="tl" rotWithShape="0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487064" y="1059482"/>
            <a:ext cx="7791699" cy="143032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下面是一个果园的平面图。如果在这个果园里种梨树，每棵梨树占地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12m</a:t>
            </a:r>
            <a:r>
              <a:rPr lang="en-US" altLang="zh-CN" sz="2400" b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，每棵梨树产的梨大约能卖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197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元。这个果园里的梨大约能卖多少元？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AutoShape 11"/>
          <p:cNvSpPr>
            <a:spLocks noChangeArrowheads="1"/>
          </p:cNvSpPr>
          <p:nvPr/>
        </p:nvSpPr>
        <p:spPr bwMode="auto">
          <a:xfrm>
            <a:off x="5100905" y="2093419"/>
            <a:ext cx="3168650" cy="2449512"/>
          </a:xfrm>
          <a:prstGeom prst="parallelogram">
            <a:avLst>
              <a:gd name="adj" fmla="val 32340"/>
            </a:avLst>
          </a:prstGeom>
          <a:solidFill>
            <a:schemeClr val="accent1"/>
          </a:solidFill>
          <a:ln w="19050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 sz="2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Line 12"/>
          <p:cNvSpPr>
            <a:spLocks noChangeShapeType="1"/>
          </p:cNvSpPr>
          <p:nvPr/>
        </p:nvSpPr>
        <p:spPr bwMode="auto">
          <a:xfrm>
            <a:off x="5893068" y="2093419"/>
            <a:ext cx="0" cy="244951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 sz="2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Rectangle 13"/>
          <p:cNvSpPr>
            <a:spLocks noChangeArrowheads="1"/>
          </p:cNvSpPr>
          <p:nvPr/>
        </p:nvSpPr>
        <p:spPr bwMode="auto">
          <a:xfrm rot="10800000">
            <a:off x="5856645" y="4137295"/>
            <a:ext cx="441146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∟</a:t>
            </a:r>
            <a:endParaRPr lang="zh-CN" altLang="en-US" sz="20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Text Box 14"/>
          <p:cNvSpPr txBox="1">
            <a:spLocks noChangeArrowheads="1"/>
          </p:cNvSpPr>
          <p:nvPr/>
        </p:nvSpPr>
        <p:spPr bwMode="auto">
          <a:xfrm>
            <a:off x="5605730" y="4469906"/>
            <a:ext cx="2232025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23m</a:t>
            </a:r>
            <a:endParaRPr lang="en-US" altLang="zh-CN" sz="20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Text Box 15"/>
          <p:cNvSpPr txBox="1">
            <a:spLocks noChangeArrowheads="1"/>
          </p:cNvSpPr>
          <p:nvPr/>
        </p:nvSpPr>
        <p:spPr bwMode="auto">
          <a:xfrm>
            <a:off x="5821630" y="3101481"/>
            <a:ext cx="2232025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24m</a:t>
            </a:r>
            <a:endParaRPr lang="en-US" altLang="zh-CN" sz="20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请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919130" y="-61273"/>
            <a:ext cx="4965234" cy="6686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解决问题的步骤：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2629396" y="562768"/>
            <a:ext cx="4105275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梨大约能卖多少元？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2054721" y="1859756"/>
            <a:ext cx="194310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197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  </a:t>
            </a:r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endParaRPr lang="en-US" altLang="zh-CN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3851771" y="1848643"/>
            <a:ext cx="2593975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梨树的棵数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" name="Group 8"/>
          <p:cNvGrpSpPr/>
          <p:nvPr/>
        </p:nvGrpSpPr>
        <p:grpSpPr bwMode="auto">
          <a:xfrm>
            <a:off x="3996234" y="2421731"/>
            <a:ext cx="1944687" cy="649287"/>
            <a:chOff x="0" y="0"/>
            <a:chExt cx="1225" cy="409"/>
          </a:xfrm>
        </p:grpSpPr>
        <p:sp>
          <p:nvSpPr>
            <p:cNvPr id="7" name="Line 9"/>
            <p:cNvSpPr>
              <a:spLocks noChangeShapeType="1"/>
            </p:cNvSpPr>
            <p:nvPr/>
          </p:nvSpPr>
          <p:spPr bwMode="auto">
            <a:xfrm flipH="1">
              <a:off x="0" y="0"/>
              <a:ext cx="589" cy="409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  <a:effectLst/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" name="Line 10"/>
            <p:cNvSpPr>
              <a:spLocks noChangeShapeType="1"/>
            </p:cNvSpPr>
            <p:nvPr/>
          </p:nvSpPr>
          <p:spPr bwMode="auto">
            <a:xfrm>
              <a:off x="589" y="0"/>
              <a:ext cx="636" cy="408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  <a:effectLst/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2916734" y="2999581"/>
            <a:ext cx="2879725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果园的面积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5077321" y="2926556"/>
            <a:ext cx="504825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endParaRPr lang="en-US" altLang="zh-CN" sz="36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5651996" y="2996406"/>
            <a:ext cx="1298575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12m</a:t>
            </a:r>
            <a:r>
              <a:rPr lang="en-US" altLang="zh-CN" sz="3200" b="1" baseline="3000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3200" b="1" baseline="30000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2" name="Group 14"/>
          <p:cNvGrpSpPr/>
          <p:nvPr/>
        </p:nvGrpSpPr>
        <p:grpSpPr bwMode="auto">
          <a:xfrm>
            <a:off x="3419971" y="3579018"/>
            <a:ext cx="1081088" cy="649288"/>
            <a:chOff x="0" y="0"/>
            <a:chExt cx="681" cy="409"/>
          </a:xfrm>
        </p:grpSpPr>
        <p:sp>
          <p:nvSpPr>
            <p:cNvPr id="13" name="Line 15"/>
            <p:cNvSpPr>
              <a:spLocks noChangeShapeType="1"/>
            </p:cNvSpPr>
            <p:nvPr/>
          </p:nvSpPr>
          <p:spPr bwMode="auto">
            <a:xfrm flipH="1">
              <a:off x="0" y="0"/>
              <a:ext cx="363" cy="409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  <a:effectLst/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Line 16"/>
            <p:cNvSpPr>
              <a:spLocks noChangeShapeType="1"/>
            </p:cNvSpPr>
            <p:nvPr/>
          </p:nvSpPr>
          <p:spPr bwMode="auto">
            <a:xfrm>
              <a:off x="363" y="0"/>
              <a:ext cx="318" cy="409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  <a:effectLst/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916734" y="4228306"/>
            <a:ext cx="2592387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23 × 24</a:t>
            </a:r>
            <a:endParaRPr lang="en-US" altLang="zh-CN" sz="3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 Box 18"/>
          <p:cNvSpPr txBox="1">
            <a:spLocks noChangeArrowheads="1"/>
          </p:cNvSpPr>
          <p:nvPr/>
        </p:nvSpPr>
        <p:spPr bwMode="auto">
          <a:xfrm>
            <a:off x="827584" y="1154906"/>
            <a:ext cx="649287" cy="22891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分析问题</a:t>
            </a:r>
            <a:endParaRPr lang="zh-CN" altLang="en-US" sz="36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Line 19"/>
          <p:cNvSpPr>
            <a:spLocks noChangeShapeType="1"/>
          </p:cNvSpPr>
          <p:nvPr/>
        </p:nvSpPr>
        <p:spPr bwMode="auto">
          <a:xfrm flipV="1">
            <a:off x="7093446" y="1067593"/>
            <a:ext cx="0" cy="3241675"/>
          </a:xfrm>
          <a:prstGeom prst="line">
            <a:avLst/>
          </a:prstGeom>
          <a:noFill/>
          <a:ln w="88900">
            <a:solidFill>
              <a:schemeClr val="tx2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Text Box 21"/>
          <p:cNvSpPr txBox="1">
            <a:spLocks noChangeArrowheads="1"/>
          </p:cNvSpPr>
          <p:nvPr/>
        </p:nvSpPr>
        <p:spPr bwMode="auto">
          <a:xfrm>
            <a:off x="1116509" y="426243"/>
            <a:ext cx="1584325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问题</a:t>
            </a:r>
            <a:endParaRPr lang="zh-CN" altLang="en-US" sz="3600" b="1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Text Box 22"/>
          <p:cNvSpPr txBox="1">
            <a:spLocks noChangeArrowheads="1"/>
          </p:cNvSpPr>
          <p:nvPr/>
        </p:nvSpPr>
        <p:spPr bwMode="auto">
          <a:xfrm>
            <a:off x="1189534" y="4187031"/>
            <a:ext cx="1584325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条件</a:t>
            </a:r>
            <a:endParaRPr lang="zh-CN" altLang="en-US" sz="3600" b="1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Text Box 23"/>
          <p:cNvSpPr txBox="1">
            <a:spLocks noChangeArrowheads="1"/>
          </p:cNvSpPr>
          <p:nvPr/>
        </p:nvSpPr>
        <p:spPr bwMode="auto">
          <a:xfrm>
            <a:off x="6590209" y="4234656"/>
            <a:ext cx="1584325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条件</a:t>
            </a:r>
            <a:endParaRPr lang="zh-CN" altLang="en-US" sz="3600" b="1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 Box 24"/>
          <p:cNvSpPr txBox="1">
            <a:spLocks noChangeArrowheads="1"/>
          </p:cNvSpPr>
          <p:nvPr/>
        </p:nvSpPr>
        <p:spPr bwMode="auto">
          <a:xfrm>
            <a:off x="6517184" y="426243"/>
            <a:ext cx="1584325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问题</a:t>
            </a:r>
            <a:endParaRPr lang="zh-CN" altLang="en-US" sz="3600" b="1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 Box 25"/>
          <p:cNvSpPr txBox="1">
            <a:spLocks noChangeArrowheads="1"/>
          </p:cNvSpPr>
          <p:nvPr/>
        </p:nvSpPr>
        <p:spPr bwMode="auto">
          <a:xfrm>
            <a:off x="7377132" y="1499393"/>
            <a:ext cx="738664" cy="30241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整理思路</a:t>
            </a:r>
            <a:endParaRPr lang="zh-CN" altLang="en-US" sz="36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Line 26"/>
          <p:cNvSpPr>
            <a:spLocks noChangeShapeType="1"/>
          </p:cNvSpPr>
          <p:nvPr/>
        </p:nvSpPr>
        <p:spPr bwMode="auto">
          <a:xfrm>
            <a:off x="1765796" y="1059656"/>
            <a:ext cx="0" cy="3168650"/>
          </a:xfrm>
          <a:prstGeom prst="line">
            <a:avLst/>
          </a:prstGeom>
          <a:noFill/>
          <a:ln w="88900">
            <a:solidFill>
              <a:schemeClr val="tx2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4" name="Group 27"/>
          <p:cNvGrpSpPr/>
          <p:nvPr/>
        </p:nvGrpSpPr>
        <p:grpSpPr bwMode="auto">
          <a:xfrm>
            <a:off x="2700834" y="1202531"/>
            <a:ext cx="1944687" cy="649287"/>
            <a:chOff x="0" y="0"/>
            <a:chExt cx="1225" cy="409"/>
          </a:xfrm>
        </p:grpSpPr>
        <p:sp>
          <p:nvSpPr>
            <p:cNvPr id="25" name="Line 28"/>
            <p:cNvSpPr>
              <a:spLocks noChangeShapeType="1"/>
            </p:cNvSpPr>
            <p:nvPr/>
          </p:nvSpPr>
          <p:spPr bwMode="auto">
            <a:xfrm flipH="1">
              <a:off x="0" y="0"/>
              <a:ext cx="589" cy="409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  <a:effectLst/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6" name="Line 29"/>
            <p:cNvSpPr>
              <a:spLocks noChangeShapeType="1"/>
            </p:cNvSpPr>
            <p:nvPr/>
          </p:nvSpPr>
          <p:spPr bwMode="auto">
            <a:xfrm>
              <a:off x="589" y="0"/>
              <a:ext cx="636" cy="408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  <a:effectLst/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  <p:bldP spid="5" grpId="0" autoUpdateAnimBg="0"/>
      <p:bldP spid="9" grpId="0" autoUpdateAnimBg="0"/>
      <p:bldP spid="10" grpId="0" autoUpdateAnimBg="0"/>
      <p:bldP spid="11" grpId="0" autoUpdateAnimBg="0"/>
      <p:bldP spid="15" grpId="0" autoUpdateAnimBg="0"/>
      <p:bldP spid="17" grpId="0" animBg="1"/>
      <p:bldP spid="18" grpId="0" autoUpdateAnimBg="0"/>
      <p:bldP spid="19" grpId="0" autoUpdateAnimBg="0"/>
      <p:bldP spid="20" grpId="0" autoUpdateAnimBg="0"/>
      <p:bldP spid="21" grpId="0" autoUpdateAnimBg="0"/>
      <p:bldP spid="22" grpId="0" autoUpdateAnimBg="0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83568" y="4214590"/>
            <a:ext cx="7704138" cy="6905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答：这个果园里的梨大约能卖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9062 </a:t>
            </a: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zh-CN" altLang="en-US" sz="28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55006" y="339502"/>
            <a:ext cx="7561262" cy="13319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）这个果园的面积是多少平方米？</a:t>
            </a:r>
            <a:endParaRPr lang="zh-CN" altLang="en-US" sz="28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28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483793" y="1131665"/>
            <a:ext cx="3959225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23×24=552</a:t>
            </a:r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3200" b="1" baseline="3000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755006" y="1765077"/>
            <a:ext cx="698500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）这个果园有多少棵梨树？</a:t>
            </a:r>
            <a:endParaRPr lang="zh-CN" altLang="en-US" sz="28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2266306" y="2211165"/>
            <a:ext cx="4103687" cy="7747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552÷12=46</a:t>
            </a:r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（棵）</a:t>
            </a:r>
            <a:endParaRPr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826443" y="3000152"/>
            <a:ext cx="741680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）这个果园里的梨大约能卖多少元？</a:t>
            </a:r>
            <a:endParaRPr lang="zh-CN" altLang="en-US" sz="28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2386956" y="3651027"/>
            <a:ext cx="4321175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197×46=9062</a:t>
            </a:r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（元）</a:t>
            </a:r>
            <a:endParaRPr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4" grpId="0" autoUpdateAnimBg="0"/>
      <p:bldP spid="5" grpId="0" autoUpdateAnimBg="0"/>
      <p:bldP spid="6" grpId="0" autoUpdateAnimBg="0"/>
      <p:bldP spid="7" grpId="0" autoUpdateAnimBg="0"/>
      <p:bldP spid="8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/>
          <p:nvPr/>
        </p:nvGrpSpPr>
        <p:grpSpPr>
          <a:xfrm>
            <a:off x="192082" y="411510"/>
            <a:ext cx="2266690" cy="561692"/>
            <a:chOff x="192082" y="411510"/>
            <a:chExt cx="2266690" cy="774587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2" y="492073"/>
              <a:ext cx="419478" cy="694024"/>
            </a:xfrm>
            <a:prstGeom prst="rect">
              <a:avLst/>
            </a:prstGeom>
          </p:spPr>
        </p:pic>
        <p:sp>
          <p:nvSpPr>
            <p:cNvPr id="19" name="文本框 14"/>
            <p:cNvSpPr txBox="1"/>
            <p:nvPr/>
          </p:nvSpPr>
          <p:spPr>
            <a:xfrm>
              <a:off x="611560" y="411510"/>
              <a:ext cx="1847212" cy="77458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Times New Roman" panose="02020603050405020304" pitchFamily="18" charset="0"/>
                </a:rPr>
                <a:t>巩固练习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755278" y="990665"/>
            <a:ext cx="7777162" cy="1846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下面是一个果园的平面图。如果在这个果园里种梨树，每棵梨树占地</a:t>
            </a:r>
            <a:r>
              <a:rPr lang="en-US" altLang="zh-CN" sz="3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12m</a:t>
            </a:r>
            <a:r>
              <a:rPr lang="en-US" altLang="zh-CN" sz="3000" b="1" baseline="30000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，每棵梨树产的梨大约能卖</a:t>
            </a:r>
            <a:r>
              <a:rPr lang="en-US" altLang="zh-CN" sz="3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195</a:t>
            </a:r>
            <a:r>
              <a:rPr lang="zh-CN" altLang="en-US" sz="3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元。这个果园里的梨大约能卖多少元？</a:t>
            </a:r>
            <a:endParaRPr lang="zh-CN" altLang="en-US" sz="30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3" name="Group 17"/>
          <p:cNvGrpSpPr/>
          <p:nvPr/>
        </p:nvGrpSpPr>
        <p:grpSpPr bwMode="auto">
          <a:xfrm>
            <a:off x="5724153" y="2571750"/>
            <a:ext cx="2808287" cy="2171700"/>
            <a:chOff x="3787" y="1333"/>
            <a:chExt cx="1769" cy="1368"/>
          </a:xfrm>
        </p:grpSpPr>
        <p:sp>
          <p:nvSpPr>
            <p:cNvPr id="14" name="平行四边形 13"/>
            <p:cNvSpPr/>
            <p:nvPr/>
          </p:nvSpPr>
          <p:spPr>
            <a:xfrm>
              <a:off x="3787" y="1344"/>
              <a:ext cx="1769" cy="997"/>
            </a:xfrm>
            <a:prstGeom prst="parallelogram">
              <a:avLst>
                <a:gd name="adj" fmla="val 50974"/>
              </a:avLst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36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24m</a:t>
              </a:r>
              <a:endPara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4363" y="1333"/>
              <a:ext cx="0" cy="952"/>
            </a:xfrm>
            <a:prstGeom prst="line">
              <a:avLst/>
            </a:prstGeom>
            <a:ln w="381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任意多边形 13"/>
            <p:cNvSpPr/>
            <p:nvPr/>
          </p:nvSpPr>
          <p:spPr>
            <a:xfrm>
              <a:off x="4363" y="2160"/>
              <a:ext cx="150" cy="163"/>
            </a:xfrm>
            <a:custGeom>
              <a:avLst/>
              <a:gdLst>
                <a:gd name="connsiteX0" fmla="*/ 0 w 213360"/>
                <a:gd name="connsiteY0" fmla="*/ 0 h 259080"/>
                <a:gd name="connsiteX1" fmla="*/ 213360 w 213360"/>
                <a:gd name="connsiteY1" fmla="*/ 0 h 259080"/>
                <a:gd name="connsiteX2" fmla="*/ 213360 w 213360"/>
                <a:gd name="connsiteY2" fmla="*/ 0 h 259080"/>
                <a:gd name="connsiteX3" fmla="*/ 213360 w 213360"/>
                <a:gd name="connsiteY3" fmla="*/ 259080 h 25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360" h="259080">
                  <a:moveTo>
                    <a:pt x="0" y="0"/>
                  </a:moveTo>
                  <a:lnTo>
                    <a:pt x="213360" y="0"/>
                  </a:lnTo>
                  <a:lnTo>
                    <a:pt x="213360" y="0"/>
                  </a:lnTo>
                  <a:lnTo>
                    <a:pt x="213360" y="259080"/>
                  </a:lnTo>
                </a:path>
              </a:pathLst>
            </a:cu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8" name="TextBox 18"/>
            <p:cNvSpPr txBox="1">
              <a:spLocks noChangeArrowheads="1"/>
            </p:cNvSpPr>
            <p:nvPr/>
          </p:nvSpPr>
          <p:spPr bwMode="auto">
            <a:xfrm>
              <a:off x="3968" y="2336"/>
              <a:ext cx="825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25m</a:t>
              </a:r>
              <a:endPara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1187624" y="544165"/>
            <a:ext cx="5472113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⑴这个果园的面积是多少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259062" y="1810990"/>
            <a:ext cx="4608512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⑵这个果园有多少棵梨树？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1259062" y="3034953"/>
            <a:ext cx="6192837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⑶这个果园里的梨大约能卖多少元？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1330499" y="4301778"/>
            <a:ext cx="6553200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答：这个果园里的梨大约能卖</a:t>
            </a: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9750</a:t>
            </a:r>
            <a:r>
              <a:rPr lang="zh-CN" altLang="en-US" sz="28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zh-CN" altLang="en-US" sz="28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14649" y="1163290"/>
            <a:ext cx="3416300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25×24=600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baseline="30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1514649" y="2430115"/>
            <a:ext cx="3200400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600 ÷ 12=50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（棵）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1514649" y="3633440"/>
            <a:ext cx="3776663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50 × 195=9750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（元）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4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4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4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4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4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4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4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4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4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4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4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4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972721"/>
            <a:ext cx="9146395" cy="1901145"/>
            <a:chOff x="0" y="972721"/>
            <a:chExt cx="9146395" cy="19011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95" y="972722"/>
              <a:ext cx="9144000" cy="190114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972721"/>
              <a:ext cx="2699792" cy="553803"/>
            </a:xfrm>
            <a:prstGeom prst="rect">
              <a:avLst/>
            </a:prstGeom>
          </p:spPr>
        </p:pic>
      </p:grpSp>
      <p:sp>
        <p:nvSpPr>
          <p:cNvPr id="15" name="AutoShape 27"/>
          <p:cNvSpPr>
            <a:spLocks noChangeArrowheads="1"/>
          </p:cNvSpPr>
          <p:nvPr/>
        </p:nvSpPr>
        <p:spPr bwMode="auto">
          <a:xfrm>
            <a:off x="899592" y="2845469"/>
            <a:ext cx="3915816" cy="1000125"/>
          </a:xfrm>
          <a:prstGeom prst="wedgeRoundRectCallout">
            <a:avLst>
              <a:gd name="adj1" fmla="val 37169"/>
              <a:gd name="adj2" fmla="val -78540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灵活运用梯形的面积公式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 即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=(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+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)×h÷2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。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华文新魏" panose="02010800040101010101" pitchFamily="2" charset="-122"/>
            </a:endParaRPr>
          </a:p>
        </p:txBody>
      </p:sp>
      <p:sp>
        <p:nvSpPr>
          <p:cNvPr id="16" name="TextBox 21"/>
          <p:cNvSpPr txBox="1">
            <a:spLocks noChangeArrowheads="1"/>
          </p:cNvSpPr>
          <p:nvPr/>
        </p:nvSpPr>
        <p:spPr bwMode="auto">
          <a:xfrm>
            <a:off x="611560" y="512308"/>
            <a:ext cx="721518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一共有多少支铅笔？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5364088" y="2758546"/>
            <a:ext cx="3672408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20+4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×17÷2</a:t>
            </a:r>
            <a:endParaRPr lang="en-US" altLang="zh-CN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=24×17÷2</a:t>
            </a:r>
            <a:endParaRPr lang="en-US" altLang="zh-CN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=204(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支</a:t>
            </a:r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2699792" y="4213263"/>
            <a:ext cx="560387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答：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一共有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204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支。</a:t>
            </a:r>
            <a:endParaRPr lang="zh-CN" altLang="en-US" sz="28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 autoUpdateAnimBg="0"/>
      <p:bldP spid="17" grpId="0" build="p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000" y="1683807"/>
            <a:ext cx="9000000" cy="3095238"/>
          </a:xfrm>
          <a:prstGeom prst="rect">
            <a:avLst/>
          </a:prstGeom>
        </p:spPr>
      </p:pic>
      <p:sp>
        <p:nvSpPr>
          <p:cNvPr id="14" name="矩形 17"/>
          <p:cNvSpPr>
            <a:spLocks noChangeArrowheads="1"/>
          </p:cNvSpPr>
          <p:nvPr/>
        </p:nvSpPr>
        <p:spPr bwMode="auto">
          <a:xfrm>
            <a:off x="755650" y="364455"/>
            <a:ext cx="7673975" cy="138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王师傅要在一块铝板上切割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34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块如右下图所示的梯形来做机器零件。王师傅至少需要准备一块多大的铝板？</a:t>
            </a:r>
            <a:endParaRPr lang="zh-CN" altLang="en-US" sz="28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6"/>
          <p:cNvSpPr txBox="1">
            <a:spLocks noChangeArrowheads="1"/>
          </p:cNvSpPr>
          <p:nvPr/>
        </p:nvSpPr>
        <p:spPr bwMode="auto">
          <a:xfrm>
            <a:off x="1403648" y="1782120"/>
            <a:ext cx="4968552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23+28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×24÷2×34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=1224÷2×34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=20808(cm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17"/>
          <p:cNvSpPr>
            <a:spLocks noChangeArrowheads="1"/>
          </p:cNvSpPr>
          <p:nvPr/>
        </p:nvSpPr>
        <p:spPr bwMode="auto">
          <a:xfrm>
            <a:off x="755650" y="364455"/>
            <a:ext cx="7673975" cy="138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王师傅要在一块铝板上切割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34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块如右下图所示的梯形来做机器零件。王师傅至少需要准备一块多大的铝板？</a:t>
            </a:r>
            <a:endParaRPr lang="zh-CN" altLang="en-US" sz="28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l="73203"/>
          <a:stretch>
            <a:fillRect/>
          </a:stretch>
        </p:blipFill>
        <p:spPr>
          <a:xfrm>
            <a:off x="6732240" y="1683807"/>
            <a:ext cx="2411760" cy="3095238"/>
          </a:xfrm>
          <a:prstGeom prst="rect">
            <a:avLst/>
          </a:prstGeom>
        </p:spPr>
      </p:pic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1351162" y="3176523"/>
            <a:ext cx="496855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20808+120×34=2501040(cm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Box 16"/>
          <p:cNvSpPr txBox="1">
            <a:spLocks noChangeArrowheads="1"/>
          </p:cNvSpPr>
          <p:nvPr/>
        </p:nvSpPr>
        <p:spPr bwMode="auto">
          <a:xfrm>
            <a:off x="1691680" y="3809416"/>
            <a:ext cx="4532836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至少需要准备一块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2501040cm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的铝板。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 build="p"/>
      <p:bldP spid="6" grpId="0" build="p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914</Words>
  <Application>WPS 演示</Application>
  <PresentationFormat>全屏显示(16:9)</PresentationFormat>
  <Paragraphs>135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Wingdings</vt:lpstr>
      <vt:lpstr>黑体</vt:lpstr>
      <vt:lpstr>幼圆</vt:lpstr>
      <vt:lpstr>Times New Roman</vt:lpstr>
      <vt:lpstr>楷体</vt:lpstr>
      <vt:lpstr>华文新魏</vt:lpstr>
      <vt:lpstr>等线</vt:lpstr>
      <vt:lpstr>Calibri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88</cp:revision>
  <dcterms:created xsi:type="dcterms:W3CDTF">2018-09-11T05:46:00Z</dcterms:created>
  <dcterms:modified xsi:type="dcterms:W3CDTF">2023-08-28T08:57:28Z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BAF81CA3F5004570829C95A47A88E1EE_12</vt:lpwstr>
  </property>
  <property fmtid="{D5CDD505-2E9C-101B-9397-08002B2CF9AE}" pid="3" name="KSOProductBuildVer">
    <vt:lpwstr>2052-12.1.0.15120</vt:lpwstr>
  </property>
</Properties>
</file>