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handoutMasterIdLst>
    <p:handoutMasterId r:id="rId15"/>
  </p:handoutMasterIdLst>
  <p:sldIdLst>
    <p:sldId id="256" r:id="rId4"/>
    <p:sldId id="312" r:id="rId5"/>
    <p:sldId id="349" r:id="rId6"/>
    <p:sldId id="278" r:id="rId7"/>
    <p:sldId id="350" r:id="rId8"/>
    <p:sldId id="351" r:id="rId9"/>
    <p:sldId id="352" r:id="rId10"/>
    <p:sldId id="258" r:id="rId11"/>
    <p:sldId id="279" r:id="rId12"/>
    <p:sldId id="353" r:id="rId13"/>
    <p:sldId id="271" r:id="rId14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0" userDrawn="1">
          <p15:clr>
            <a:srgbClr val="A4A3A4"/>
          </p15:clr>
        </p15:guide>
        <p15:guide id="2" pos="29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ACA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56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276" y="84"/>
      </p:cViewPr>
      <p:guideLst>
        <p:guide orient="horz" pos="1750"/>
        <p:guide pos="294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EFF7D-17FC-45F9-8463-EAD9AE7B74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05F03-1000-49DF-85BF-96625019218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slide" Target="../slides/sl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1439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不规则图形的面积 </a:t>
            </a:r>
            <a:endParaRPr lang="zh-CN" altLang="en-US" sz="1200" b="1" dirty="0"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slide" Target="slide1.xml"/><Relationship Id="rId3" Type="http://schemas.openxmlformats.org/officeDocument/2006/relationships/slide" Target="slide11.xml"/><Relationship Id="rId2" Type="http://schemas.openxmlformats.org/officeDocument/2006/relationships/slide" Target="slide4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12500" y="1465352"/>
            <a:ext cx="4793620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/>
              <a:t>不规则图形的面积 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" action="ppaction://hlinkshowjump?jump=nextslide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048388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多边形面积的计算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000" y="1576512"/>
            <a:ext cx="8800000" cy="1990476"/>
          </a:xfrm>
          <a:prstGeom prst="rect">
            <a:avLst/>
          </a:prstGeom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19072" y="411510"/>
            <a:ext cx="8352928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估计下面残缺地砖的面积。（每个方格表示 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1dm</a:t>
            </a:r>
            <a:r>
              <a:rPr lang="en-US" altLang="zh-CN" sz="32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2 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。）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55576" y="3566988"/>
            <a:ext cx="122413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6dm</a:t>
            </a:r>
            <a:r>
              <a:rPr lang="en-US" altLang="zh-CN" sz="32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3200" b="1" baseline="30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959932" y="3507854"/>
            <a:ext cx="122413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4dm</a:t>
            </a:r>
            <a:r>
              <a:rPr lang="en-US" altLang="zh-CN" sz="32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3200" b="1" baseline="30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6804248" y="3648643"/>
            <a:ext cx="158417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9.5dm</a:t>
            </a:r>
            <a:r>
              <a:rPr lang="en-US" altLang="zh-CN" sz="32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3200" b="1" baseline="30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1560" y="1468007"/>
            <a:ext cx="7628420" cy="3319765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115616" y="982194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2554" y="1889413"/>
            <a:ext cx="7175830" cy="255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不规则图形的面积：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(1)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把不规则图形看成与它接近的规则图形来算面积。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(2)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用方格纸来数面积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完整格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+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不完整格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÷2=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不规则图形的面积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59" name="WordArt 35"/>
          <p:cNvSpPr>
            <a:spLocks noChangeArrowheads="1" noChangeShapeType="1"/>
          </p:cNvSpPr>
          <p:nvPr/>
        </p:nvSpPr>
        <p:spPr bwMode="auto">
          <a:xfrm>
            <a:off x="2699792" y="483518"/>
            <a:ext cx="3762004" cy="45332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kern="10" dirty="0">
              <a:ln w="9525">
                <a:noFill/>
                <a:rou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>
          <a:xfrm>
            <a:off x="611561" y="915566"/>
            <a:ext cx="7920880" cy="202723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口算下列图形的面积，再说说它们的面积公式。（单位：厘米）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823590" y="1374675"/>
            <a:ext cx="1943100" cy="936625"/>
          </a:xfrm>
          <a:prstGeom prst="rect">
            <a:avLst/>
          </a:prstGeom>
          <a:solidFill>
            <a:srgbClr val="FF6600"/>
          </a:solidFill>
          <a:ln w="381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Rectangle 5"/>
          <p:cNvSpPr>
            <a:spLocks noChangeArrowheads="1"/>
          </p:cNvSpPr>
          <p:nvPr/>
        </p:nvSpPr>
        <p:spPr bwMode="auto">
          <a:xfrm>
            <a:off x="4609778" y="1446113"/>
            <a:ext cx="1223962" cy="1152525"/>
          </a:xfrm>
          <a:prstGeom prst="rect">
            <a:avLst/>
          </a:prstGeom>
          <a:solidFill>
            <a:srgbClr val="FF6600"/>
          </a:solidFill>
          <a:ln w="381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AutoShape 6"/>
          <p:cNvSpPr>
            <a:spLocks noChangeArrowheads="1"/>
          </p:cNvSpPr>
          <p:nvPr/>
        </p:nvSpPr>
        <p:spPr bwMode="auto">
          <a:xfrm>
            <a:off x="323528" y="3589238"/>
            <a:ext cx="2590800" cy="792162"/>
          </a:xfrm>
          <a:prstGeom prst="parallelogram">
            <a:avLst>
              <a:gd name="adj" fmla="val 81764"/>
            </a:avLst>
          </a:prstGeom>
          <a:solidFill>
            <a:srgbClr val="FF6600"/>
          </a:solidFill>
          <a:ln w="381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AutoShape 7"/>
          <p:cNvSpPr>
            <a:spLocks noChangeArrowheads="1"/>
          </p:cNvSpPr>
          <p:nvPr/>
        </p:nvSpPr>
        <p:spPr bwMode="auto">
          <a:xfrm>
            <a:off x="3609653" y="3374925"/>
            <a:ext cx="2376487" cy="1223963"/>
          </a:xfrm>
          <a:prstGeom prst="triangle">
            <a:avLst>
              <a:gd name="adj" fmla="val 18148"/>
            </a:avLst>
          </a:prstGeom>
          <a:solidFill>
            <a:srgbClr val="FF6600"/>
          </a:solidFill>
          <a:ln w="381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Text Box 8"/>
          <p:cNvSpPr txBox="1">
            <a:spLocks noChangeArrowheads="1"/>
          </p:cNvSpPr>
          <p:nvPr/>
        </p:nvSpPr>
        <p:spPr bwMode="auto">
          <a:xfrm>
            <a:off x="2895278" y="1517550"/>
            <a:ext cx="11430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kumimoji="1"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Text Box 9"/>
          <p:cNvSpPr txBox="1">
            <a:spLocks noChangeArrowheads="1"/>
          </p:cNvSpPr>
          <p:nvPr/>
        </p:nvSpPr>
        <p:spPr bwMode="auto">
          <a:xfrm>
            <a:off x="1466528" y="2231925"/>
            <a:ext cx="135731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13</a:t>
            </a:r>
            <a:endParaRPr kumimoji="1"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Line 10"/>
          <p:cNvSpPr>
            <a:spLocks noChangeShapeType="1"/>
          </p:cNvSpPr>
          <p:nvPr/>
        </p:nvSpPr>
        <p:spPr bwMode="auto">
          <a:xfrm>
            <a:off x="1037903" y="3589238"/>
            <a:ext cx="0" cy="79216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Line 11"/>
          <p:cNvSpPr>
            <a:spLocks noChangeShapeType="1"/>
          </p:cNvSpPr>
          <p:nvPr/>
        </p:nvSpPr>
        <p:spPr bwMode="auto">
          <a:xfrm>
            <a:off x="1037903" y="4232175"/>
            <a:ext cx="1444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Line 12"/>
          <p:cNvSpPr>
            <a:spLocks noChangeShapeType="1"/>
          </p:cNvSpPr>
          <p:nvPr/>
        </p:nvSpPr>
        <p:spPr bwMode="auto">
          <a:xfrm>
            <a:off x="1180778" y="4232175"/>
            <a:ext cx="0" cy="1444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Text Box 13"/>
          <p:cNvSpPr txBox="1">
            <a:spLocks noChangeArrowheads="1"/>
          </p:cNvSpPr>
          <p:nvPr/>
        </p:nvSpPr>
        <p:spPr bwMode="auto">
          <a:xfrm>
            <a:off x="5895653" y="1660425"/>
            <a:ext cx="928687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kumimoji="1"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Text Box 14"/>
          <p:cNvSpPr txBox="1">
            <a:spLocks noChangeArrowheads="1"/>
          </p:cNvSpPr>
          <p:nvPr/>
        </p:nvSpPr>
        <p:spPr bwMode="auto">
          <a:xfrm>
            <a:off x="4966965" y="2517675"/>
            <a:ext cx="128587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kumimoji="1"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" name="Text Box 16"/>
          <p:cNvSpPr txBox="1">
            <a:spLocks noChangeArrowheads="1"/>
          </p:cNvSpPr>
          <p:nvPr/>
        </p:nvSpPr>
        <p:spPr bwMode="auto">
          <a:xfrm>
            <a:off x="966465" y="4375050"/>
            <a:ext cx="128587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endParaRPr kumimoji="1"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Text Box 17"/>
          <p:cNvSpPr txBox="1">
            <a:spLocks noChangeArrowheads="1"/>
          </p:cNvSpPr>
          <p:nvPr/>
        </p:nvSpPr>
        <p:spPr bwMode="auto">
          <a:xfrm>
            <a:off x="1109340" y="3660675"/>
            <a:ext cx="7207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kumimoji="1" lang="en-US" altLang="zh-CN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" name="Text Box 18"/>
          <p:cNvSpPr txBox="1">
            <a:spLocks noChangeArrowheads="1"/>
          </p:cNvSpPr>
          <p:nvPr/>
        </p:nvSpPr>
        <p:spPr bwMode="auto">
          <a:xfrm>
            <a:off x="4038278" y="4517925"/>
            <a:ext cx="107156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kumimoji="1"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7" name="Line 19"/>
          <p:cNvSpPr>
            <a:spLocks noChangeShapeType="1"/>
          </p:cNvSpPr>
          <p:nvPr/>
        </p:nvSpPr>
        <p:spPr bwMode="auto">
          <a:xfrm>
            <a:off x="4038278" y="3374925"/>
            <a:ext cx="0" cy="115252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8" name="Line 20"/>
          <p:cNvSpPr>
            <a:spLocks noChangeShapeType="1"/>
          </p:cNvSpPr>
          <p:nvPr/>
        </p:nvSpPr>
        <p:spPr bwMode="auto">
          <a:xfrm>
            <a:off x="4038278" y="4446488"/>
            <a:ext cx="1444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9" name="Line 21"/>
          <p:cNvSpPr>
            <a:spLocks noChangeShapeType="1"/>
          </p:cNvSpPr>
          <p:nvPr/>
        </p:nvSpPr>
        <p:spPr bwMode="auto">
          <a:xfrm>
            <a:off x="4181153" y="4446488"/>
            <a:ext cx="0" cy="14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0" name="Text Box 25"/>
          <p:cNvSpPr txBox="1">
            <a:spLocks noChangeArrowheads="1"/>
          </p:cNvSpPr>
          <p:nvPr/>
        </p:nvSpPr>
        <p:spPr bwMode="auto">
          <a:xfrm>
            <a:off x="4038278" y="3732113"/>
            <a:ext cx="1143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kumimoji="1"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" name="梯形 70"/>
          <p:cNvSpPr/>
          <p:nvPr/>
        </p:nvSpPr>
        <p:spPr bwMode="auto">
          <a:xfrm>
            <a:off x="6681465" y="3446363"/>
            <a:ext cx="1643063" cy="1143000"/>
          </a:xfrm>
          <a:prstGeom prst="trapezoid">
            <a:avLst/>
          </a:prstGeom>
          <a:solidFill>
            <a:srgbClr val="FF6600"/>
          </a:solidFill>
          <a:ln w="381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" name="Text Box 18"/>
          <p:cNvSpPr txBox="1">
            <a:spLocks noChangeArrowheads="1"/>
          </p:cNvSpPr>
          <p:nvPr/>
        </p:nvSpPr>
        <p:spPr bwMode="auto">
          <a:xfrm>
            <a:off x="7038653" y="3732113"/>
            <a:ext cx="7207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kumimoji="1" lang="en-US" altLang="zh-CN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3" name="Text Box 18"/>
          <p:cNvSpPr txBox="1">
            <a:spLocks noChangeArrowheads="1"/>
          </p:cNvSpPr>
          <p:nvPr/>
        </p:nvSpPr>
        <p:spPr bwMode="auto">
          <a:xfrm>
            <a:off x="7110090" y="2874863"/>
            <a:ext cx="12144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kumimoji="1"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4" name="Text Box 18"/>
          <p:cNvSpPr txBox="1">
            <a:spLocks noChangeArrowheads="1"/>
          </p:cNvSpPr>
          <p:nvPr/>
        </p:nvSpPr>
        <p:spPr bwMode="auto">
          <a:xfrm>
            <a:off x="7110090" y="4517925"/>
            <a:ext cx="11430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kumimoji="1"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" name="Line 19"/>
          <p:cNvSpPr>
            <a:spLocks noChangeShapeType="1"/>
          </p:cNvSpPr>
          <p:nvPr/>
        </p:nvSpPr>
        <p:spPr bwMode="auto">
          <a:xfrm>
            <a:off x="7110090" y="3446363"/>
            <a:ext cx="0" cy="115252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6" name="Line 21"/>
          <p:cNvSpPr>
            <a:spLocks noChangeShapeType="1"/>
          </p:cNvSpPr>
          <p:nvPr/>
        </p:nvSpPr>
        <p:spPr bwMode="auto">
          <a:xfrm>
            <a:off x="7252965" y="4446488"/>
            <a:ext cx="0" cy="14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7" name="Line 20"/>
          <p:cNvSpPr>
            <a:spLocks noChangeShapeType="1"/>
          </p:cNvSpPr>
          <p:nvPr/>
        </p:nvSpPr>
        <p:spPr bwMode="auto">
          <a:xfrm>
            <a:off x="7110090" y="4446488"/>
            <a:ext cx="1444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6"/>
          <p:cNvSpPr txBox="1">
            <a:spLocks noRot="1" noChangeArrowheads="1"/>
          </p:cNvSpPr>
          <p:nvPr/>
        </p:nvSpPr>
        <p:spPr>
          <a:xfrm>
            <a:off x="1069287" y="459544"/>
            <a:ext cx="7000875" cy="85725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多边形面积计算公式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Group 38"/>
          <p:cNvGraphicFramePr/>
          <p:nvPr/>
        </p:nvGraphicFramePr>
        <p:xfrm>
          <a:off x="375513" y="1131590"/>
          <a:ext cx="8388424" cy="3874974"/>
        </p:xfrm>
        <a:graphic>
          <a:graphicData uri="http://schemas.openxmlformats.org/drawingml/2006/table">
            <a:tbl>
              <a:tblPr/>
              <a:tblGrid>
                <a:gridCol w="1316167"/>
                <a:gridCol w="2404505"/>
                <a:gridCol w="2097106"/>
                <a:gridCol w="2570646"/>
              </a:tblGrid>
              <a:tr h="10302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</a:t>
                      </a: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平行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隶书" panose="02010509060101010101" pitchFamily="49" charset="-122"/>
                        <a:ea typeface="隶书" panose="02010509060101010101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 四边形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隶书" panose="02010509060101010101" pitchFamily="49" charset="-122"/>
                        <a:ea typeface="隶书" panose="020105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三角形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隶书" panose="02010509060101010101" pitchFamily="49" charset="-122"/>
                        <a:ea typeface="隶书" panose="020105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  梯形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隶书" panose="02010509060101010101" pitchFamily="49" charset="-122"/>
                        <a:ea typeface="隶书" panose="020105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967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文字公式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隶书" panose="02010509060101010101" pitchFamily="49" charset="-122"/>
                        <a:ea typeface="隶书" panose="020105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7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字母公式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 Box 31"/>
          <p:cNvSpPr txBox="1">
            <a:spLocks noChangeArrowheads="1"/>
          </p:cNvSpPr>
          <p:nvPr/>
        </p:nvSpPr>
        <p:spPr bwMode="auto">
          <a:xfrm>
            <a:off x="2015208" y="2102386"/>
            <a:ext cx="2232404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平行四边形的面积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33"/>
          <p:cNvSpPr>
            <a:spLocks noChangeArrowheads="1"/>
          </p:cNvSpPr>
          <p:nvPr/>
        </p:nvSpPr>
        <p:spPr bwMode="auto">
          <a:xfrm>
            <a:off x="2324349" y="3974594"/>
            <a:ext cx="148826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S=ah</a:t>
            </a:r>
            <a:endParaRPr lang="en-US" altLang="zh-CN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34"/>
          <p:cNvSpPr txBox="1">
            <a:spLocks noChangeArrowheads="1"/>
          </p:cNvSpPr>
          <p:nvPr/>
        </p:nvSpPr>
        <p:spPr bwMode="auto">
          <a:xfrm>
            <a:off x="4103440" y="2128515"/>
            <a:ext cx="2300052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三角形的面积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 </a:t>
            </a:r>
            <a:endParaRPr lang="en-US" altLang="zh-CN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35"/>
          <p:cNvSpPr txBox="1">
            <a:spLocks noChangeArrowheads="1"/>
          </p:cNvSpPr>
          <p:nvPr/>
        </p:nvSpPr>
        <p:spPr bwMode="auto">
          <a:xfrm>
            <a:off x="4247456" y="4118610"/>
            <a:ext cx="201292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S=ah÷2</a:t>
            </a:r>
            <a:endParaRPr lang="en-US" altLang="zh-CN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36"/>
          <p:cNvSpPr txBox="1">
            <a:spLocks noChangeArrowheads="1"/>
          </p:cNvSpPr>
          <p:nvPr/>
        </p:nvSpPr>
        <p:spPr bwMode="auto">
          <a:xfrm>
            <a:off x="6191672" y="2044894"/>
            <a:ext cx="2570646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梯形的面积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（上底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下底）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endParaRPr lang="en-US" altLang="zh-CN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37"/>
          <p:cNvSpPr txBox="1">
            <a:spLocks noChangeArrowheads="1"/>
          </p:cNvSpPr>
          <p:nvPr/>
        </p:nvSpPr>
        <p:spPr bwMode="auto">
          <a:xfrm>
            <a:off x="6263680" y="3830578"/>
            <a:ext cx="2570646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S=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h÷2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 build="allAtOnce"/>
      <p:bldP spid="15" grpId="0"/>
      <p:bldP spid="16" grpId="0" build="allAtOnce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2" name="Text Box 32"/>
          <p:cNvSpPr txBox="1">
            <a:spLocks noChangeArrowheads="1"/>
          </p:cNvSpPr>
          <p:nvPr/>
        </p:nvSpPr>
        <p:spPr bwMode="auto">
          <a:xfrm>
            <a:off x="1736725" y="219773"/>
            <a:ext cx="17438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endParaRPr lang="zh-CN" altLang="zh-CN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754" y="1419622"/>
            <a:ext cx="9144000" cy="34130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0682" y="981533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实验田大约有多大？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2659"/>
          <a:stretch>
            <a:fillRect/>
          </a:stretch>
        </p:blipFill>
        <p:spPr>
          <a:xfrm>
            <a:off x="0" y="1050715"/>
            <a:ext cx="9144000" cy="29611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6274" y="524776"/>
            <a:ext cx="4695238" cy="20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2679169"/>
            <a:ext cx="5704762" cy="20761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390286"/>
            <a:ext cx="3318203" cy="22888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60" y="390286"/>
            <a:ext cx="3318203" cy="22888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809" y="2787774"/>
            <a:ext cx="8752381" cy="18380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95554" y="1534727"/>
            <a:ext cx="4094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答：实验田大约有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51m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611560" y="43945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1541540"/>
            <a:ext cx="5505450" cy="380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467544" y="1059582"/>
            <a:ext cx="557212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求下图阴影部分的面积。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16216" y="2245417"/>
            <a:ext cx="219803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5×8÷2+5×5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=20+25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=45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（平方米）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3"/>
          <p:cNvSpPr>
            <a:spLocks noChangeArrowheads="1"/>
          </p:cNvSpPr>
          <p:nvPr/>
        </p:nvSpPr>
        <p:spPr bwMode="auto">
          <a:xfrm>
            <a:off x="323528" y="597917"/>
            <a:ext cx="5572125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求下图阴影部分的面积。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4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8" y="1635646"/>
            <a:ext cx="5442942" cy="302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5076056" y="1779662"/>
            <a:ext cx="36150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4×4÷2=8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（平方米）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4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420</Words>
  <Application>WPS 演示</Application>
  <PresentationFormat>全屏显示(16:9)</PresentationFormat>
  <Paragraphs>106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幼圆</vt:lpstr>
      <vt:lpstr>Times New Roman</vt:lpstr>
      <vt:lpstr>楷体</vt:lpstr>
      <vt:lpstr>隶书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129</cp:revision>
  <dcterms:created xsi:type="dcterms:W3CDTF">2018-09-11T05:46:00Z</dcterms:created>
  <dcterms:modified xsi:type="dcterms:W3CDTF">2023-08-28T08:56:25Z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1EECFF63D1754D29A8BC69DCC80A0226_12</vt:lpwstr>
  </property>
</Properties>
</file>