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4" r:id="rId3"/>
  </p:sldMasterIdLst>
  <p:notesMasterIdLst>
    <p:notesMasterId r:id="rId20"/>
  </p:notesMasterIdLst>
  <p:sldIdLst>
    <p:sldId id="547" r:id="rId4"/>
    <p:sldId id="510" r:id="rId5"/>
    <p:sldId id="516" r:id="rId6"/>
    <p:sldId id="594" r:id="rId7"/>
    <p:sldId id="595" r:id="rId8"/>
    <p:sldId id="532" r:id="rId9"/>
    <p:sldId id="575" r:id="rId10"/>
    <p:sldId id="531" r:id="rId11"/>
    <p:sldId id="533" r:id="rId12"/>
    <p:sldId id="577" r:id="rId13"/>
    <p:sldId id="534" r:id="rId14"/>
    <p:sldId id="578" r:id="rId15"/>
    <p:sldId id="579" r:id="rId16"/>
    <p:sldId id="580" r:id="rId17"/>
    <p:sldId id="581" r:id="rId18"/>
    <p:sldId id="582" r:id="rId19"/>
    <p:sldId id="596" r:id="rId21"/>
    <p:sldId id="597" r:id="rId2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微软雅黑" panose="020B0503020204020204" charset="-122"/>
      <p:regular r:id="rId29"/>
    </p:embeddedFont>
    <p:embeddedFont>
      <p:font typeface="华文新魏" panose="02010800040101010101" pitchFamily="2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  <p:embeddedFont>
      <p:font typeface="Impact" panose="020B0806030902050204" charset="0"/>
      <p:regular r:id="rId35"/>
    </p:embeddedFont>
  </p:embeddedFontLst>
  <p:custDataLst>
    <p:tags r:id="rId3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9933"/>
    <a:srgbClr val="AFF22A"/>
    <a:srgbClr val="996633"/>
    <a:srgbClr val="CC9900"/>
    <a:srgbClr val="CC6600"/>
    <a:srgbClr val="33CC33"/>
    <a:srgbClr val="66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6296" autoAdjust="0"/>
  </p:normalViewPr>
  <p:slideViewPr>
    <p:cSldViewPr showGuides="1">
      <p:cViewPr varScale="1">
        <p:scale>
          <a:sx n="113" d="100"/>
          <a:sy n="113" d="100"/>
        </p:scale>
        <p:origin x="312" y="60"/>
      </p:cViewPr>
      <p:guideLst>
        <p:guide orient="horz" pos="1619"/>
        <p:guide pos="291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" Target="../slides/slide1.xml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79512" y="92978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整理与复习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slide" Target="slide12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hyperlink" Target="&#36229;&#38142;&#25509;/&#22278;&#26609;&#30340;&#20307;&#31215;.mp4" TargetMode="Externa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15.pn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hyperlink" Target="&#36229;&#38142;&#25509;/&#38271;&#26041;&#24418;&#26059;&#36716;&#25104;&#22278;&#26609;.mp4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单圆角矩形 31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单圆角矩形 32"/>
          <p:cNvSpPr/>
          <p:nvPr/>
        </p:nvSpPr>
        <p:spPr>
          <a:xfrm>
            <a:off x="2375976" y="3724857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单圆角矩形 33"/>
          <p:cNvSpPr/>
          <p:nvPr/>
        </p:nvSpPr>
        <p:spPr>
          <a:xfrm>
            <a:off x="49872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单圆角矩形 34"/>
          <p:cNvSpPr/>
          <p:nvPr/>
        </p:nvSpPr>
        <p:spPr>
          <a:xfrm>
            <a:off x="2339752" y="295283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273528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整理与复习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7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圆角矩形 37">
            <a:hlinkClick r:id="rId2" action="ppaction://hlinksldjump"/>
          </p:cNvPr>
          <p:cNvSpPr/>
          <p:nvPr/>
        </p:nvSpPr>
        <p:spPr>
          <a:xfrm>
            <a:off x="2362073" y="287963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整体回顾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圆角矩形 38">
            <a:hlinkClick r:id="rId3" action="ppaction://hlinksldjump"/>
          </p:cNvPr>
          <p:cNvSpPr/>
          <p:nvPr/>
        </p:nvSpPr>
        <p:spPr>
          <a:xfrm>
            <a:off x="50478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0" name="圆角矩形 39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2484212" y="363180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综合运用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3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4" name="组合 43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46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95536" y="699542"/>
            <a:ext cx="8280400" cy="197671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0.3333…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3.3181818…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0.108108…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都是循环小数。小数部分依次不断重复的一个或几个数字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叫做这个循环小数的循环节。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8"/>
          <p:cNvSpPr txBox="1"/>
          <p:nvPr/>
        </p:nvSpPr>
        <p:spPr>
          <a:xfrm>
            <a:off x="389186" y="2887730"/>
            <a:ext cx="8286750" cy="1736646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如果小数部分只有一个数字重复出现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就在这个数字上面点一个圆点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如果几个数字重复出现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就在首尾两个数字上面各点一个圆点。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圆角矩形标注 48"/>
          <p:cNvSpPr/>
          <p:nvPr/>
        </p:nvSpPr>
        <p:spPr>
          <a:xfrm>
            <a:off x="3275856" y="1697582"/>
            <a:ext cx="5474335" cy="1748336"/>
          </a:xfrm>
          <a:prstGeom prst="wedgeRoundRectCallout">
            <a:avLst>
              <a:gd name="adj1" fmla="val -68085"/>
              <a:gd name="adj2" fmla="val -9662"/>
              <a:gd name="adj3" fmla="val 16667"/>
            </a:avLst>
          </a:prstGeom>
          <a:solidFill>
            <a:srgbClr val="7030A0">
              <a:alpha val="15000"/>
            </a:srgb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我们主要学习了如何运用小数除法对生活中的问题进行解决，要求同学们多发现生活中出现的此类问题，并进行思考。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 50">
            <a:hlinkClick r:id="rId1" action="ppaction://hlinkfile"/>
          </p:cNvPr>
          <p:cNvSpPr/>
          <p:nvPr/>
        </p:nvSpPr>
        <p:spPr>
          <a:xfrm>
            <a:off x="3349645" y="320373"/>
            <a:ext cx="2028784" cy="57844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问题解决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p002-03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55" y="1229995"/>
            <a:ext cx="2505710" cy="3216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5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32" y="1059582"/>
            <a:ext cx="29813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52222"/>
            <a:ext cx="1439499" cy="1150624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3995936" y="267494"/>
            <a:ext cx="3024336" cy="504056"/>
          </a:xfrm>
          <a:prstGeom prst="wedgeRoundRectCallout">
            <a:avLst>
              <a:gd name="adj1" fmla="val 54266"/>
              <a:gd name="adj2" fmla="val -930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059582"/>
            <a:ext cx="2981325" cy="3429000"/>
          </a:xfrm>
          <a:prstGeom prst="rect">
            <a:avLst/>
          </a:prstGeom>
        </p:spPr>
      </p:pic>
      <p:sp>
        <p:nvSpPr>
          <p:cNvPr id="223234" name="Text Box 32"/>
          <p:cNvSpPr txBox="1"/>
          <p:nvPr/>
        </p:nvSpPr>
        <p:spPr>
          <a:xfrm>
            <a:off x="2489200" y="3856038"/>
            <a:ext cx="741363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3235" name="Text Box 28"/>
          <p:cNvSpPr txBox="1"/>
          <p:nvPr/>
        </p:nvSpPr>
        <p:spPr>
          <a:xfrm>
            <a:off x="1625600" y="3784600"/>
            <a:ext cx="9366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3238" name="Text Box 6"/>
          <p:cNvSpPr txBox="1"/>
          <p:nvPr/>
        </p:nvSpPr>
        <p:spPr>
          <a:xfrm>
            <a:off x="1193483" y="1285558"/>
            <a:ext cx="6346825" cy="475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39.2÷7=                                              7.44÷6=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08" name="Text Box 12"/>
          <p:cNvSpPr txBox="1"/>
          <p:nvPr/>
        </p:nvSpPr>
        <p:spPr>
          <a:xfrm>
            <a:off x="6889117" y="1311435"/>
            <a:ext cx="151288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9" name="Text Box 13"/>
          <p:cNvSpPr txBox="1"/>
          <p:nvPr/>
        </p:nvSpPr>
        <p:spPr>
          <a:xfrm>
            <a:off x="2312874" y="1250297"/>
            <a:ext cx="101758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33" name="Group 37"/>
          <p:cNvGrpSpPr/>
          <p:nvPr/>
        </p:nvGrpSpPr>
        <p:grpSpPr>
          <a:xfrm>
            <a:off x="4805998" y="1611630"/>
            <a:ext cx="3594100" cy="2755900"/>
            <a:chOff x="3107" y="1389"/>
            <a:chExt cx="2264" cy="1736"/>
          </a:xfrm>
        </p:grpSpPr>
        <p:sp>
          <p:nvSpPr>
            <p:cNvPr id="223248" name="Text Box 18"/>
            <p:cNvSpPr txBox="1"/>
            <p:nvPr/>
          </p:nvSpPr>
          <p:spPr>
            <a:xfrm>
              <a:off x="3107" y="1389"/>
              <a:ext cx="2264" cy="1736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</a:t>
              </a:r>
              <a:r>
                <a:rPr lang="en-US" altLang="zh-CN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1.24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6  7.44                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6                                                  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1 4 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1 2  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24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24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0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3249" name="Line 19"/>
            <p:cNvSpPr/>
            <p:nvPr/>
          </p:nvSpPr>
          <p:spPr>
            <a:xfrm>
              <a:off x="4068" y="2491"/>
              <a:ext cx="54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250" name="Line 20"/>
            <p:cNvSpPr/>
            <p:nvPr/>
          </p:nvSpPr>
          <p:spPr>
            <a:xfrm>
              <a:off x="4068" y="2856"/>
              <a:ext cx="589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223251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14" y="1682"/>
              <a:ext cx="650" cy="2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3252" name="Line 21"/>
            <p:cNvSpPr/>
            <p:nvPr/>
          </p:nvSpPr>
          <p:spPr>
            <a:xfrm>
              <a:off x="4019" y="2061"/>
              <a:ext cx="54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132" name="Group 36"/>
          <p:cNvGrpSpPr/>
          <p:nvPr/>
        </p:nvGrpSpPr>
        <p:grpSpPr>
          <a:xfrm>
            <a:off x="233680" y="1592898"/>
            <a:ext cx="3594100" cy="2525713"/>
            <a:chOff x="410" y="1984"/>
            <a:chExt cx="2264" cy="1591"/>
          </a:xfrm>
        </p:grpSpPr>
        <p:sp>
          <p:nvSpPr>
            <p:cNvPr id="223244" name="Text Box 25"/>
            <p:cNvSpPr txBox="1"/>
            <p:nvPr/>
          </p:nvSpPr>
          <p:spPr>
            <a:xfrm>
              <a:off x="410" y="1984"/>
              <a:ext cx="2264" cy="1591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</a:t>
              </a: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5.6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7  39.2                 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35                                                  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4 2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4 2 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0 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3245" name="Line 26"/>
            <p:cNvSpPr/>
            <p:nvPr/>
          </p:nvSpPr>
          <p:spPr>
            <a:xfrm>
              <a:off x="1405" y="3288"/>
              <a:ext cx="680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246" name="Line 33"/>
            <p:cNvSpPr/>
            <p:nvPr/>
          </p:nvSpPr>
          <p:spPr>
            <a:xfrm>
              <a:off x="1247" y="2780"/>
              <a:ext cx="68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223247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1" y="2277"/>
              <a:ext cx="771" cy="28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5" name="组合 24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27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综合运用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 bldLvl="0"/>
      <p:bldP spid="4109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05" y="3117215"/>
            <a:ext cx="1560195" cy="1247775"/>
          </a:xfrm>
          <a:prstGeom prst="rect">
            <a:avLst/>
          </a:prstGeom>
        </p:spPr>
      </p:pic>
      <p:sp>
        <p:nvSpPr>
          <p:cNvPr id="230403" name="Text Box 7"/>
          <p:cNvSpPr txBox="1"/>
          <p:nvPr/>
        </p:nvSpPr>
        <p:spPr>
          <a:xfrm>
            <a:off x="446088" y="524193"/>
            <a:ext cx="52562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在括号里填适当的数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0404" name="Text Box 8"/>
          <p:cNvSpPr txBox="1"/>
          <p:nvPr/>
        </p:nvSpPr>
        <p:spPr>
          <a:xfrm>
            <a:off x="2481263" y="1412240"/>
            <a:ext cx="5183187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×17=4.76         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36×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=57.6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25×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=7             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36.4÷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=14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3152712" y="1559005"/>
            <a:ext cx="13858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0.28          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4" name="Text Box 10"/>
          <p:cNvSpPr txBox="1"/>
          <p:nvPr/>
        </p:nvSpPr>
        <p:spPr>
          <a:xfrm>
            <a:off x="3995936" y="2409621"/>
            <a:ext cx="1384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          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3951858" y="3221990"/>
            <a:ext cx="1384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0.28          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6" name="Text Box 12"/>
          <p:cNvSpPr txBox="1"/>
          <p:nvPr/>
        </p:nvSpPr>
        <p:spPr>
          <a:xfrm>
            <a:off x="4644008" y="3977957"/>
            <a:ext cx="1384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2.6          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63563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 bldLvl="0"/>
      <p:bldP spid="11274" grpId="0" bldLvl="0"/>
      <p:bldP spid="11275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3"/>
          <p:cNvSpPr>
            <a:spLocks noGrp="1" noRot="1"/>
          </p:cNvSpPr>
          <p:nvPr>
            <p:ph idx="1"/>
          </p:nvPr>
        </p:nvSpPr>
        <p:spPr>
          <a:xfrm>
            <a:off x="367030" y="295275"/>
            <a:ext cx="7877378" cy="3313113"/>
          </a:xfrm>
        </p:spPr>
        <p:txBody>
          <a:bodyPr wrap="square" lIns="91440" tIns="45720" rIns="91440" bIns="45720" anchor="t"/>
          <a:lstStyle/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台拖拉机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4.5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时耕地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29.7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万平方米，平均每台拖拉机每时耕地多少万平方米？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3163" y="2993073"/>
            <a:ext cx="6797675" cy="1770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29.7÷3÷4.5=2.2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（万平方米）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答：平均每台拖拉机每时耕地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万平方米。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63563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3" name="Text Box 3"/>
          <p:cNvSpPr txBox="1"/>
          <p:nvPr/>
        </p:nvSpPr>
        <p:spPr>
          <a:xfrm>
            <a:off x="1221105" y="1068070"/>
            <a:ext cx="5852795" cy="3611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4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47.2 ÷ 4 ÷ 5.9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    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4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48 ÷ 0.24 ÷ 2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4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58.8 ÷ 2.8 ÷ 7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      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4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53 ÷ 0.25 ÷ 4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7475" y="1067753"/>
            <a:ext cx="14859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67475" y="2013585"/>
            <a:ext cx="14859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buFont typeface="Arial" panose="020B0604020202020204" pitchFamily="34" charset="0"/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100</a:t>
            </a:r>
            <a:endParaRPr lang="en-US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67475" y="2915285"/>
            <a:ext cx="14859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buFont typeface="Arial" panose="020B0604020202020204" pitchFamily="34" charset="0"/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67475" y="3901440"/>
            <a:ext cx="14859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buFont typeface="Arial" panose="020B0604020202020204" pitchFamily="34" charset="0"/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53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63563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123315" y="48450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计算。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445260" y="635635"/>
            <a:ext cx="3249295" cy="3794760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45251" y="4109829"/>
            <a:ext cx="816956" cy="600746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5123180" y="666115"/>
            <a:ext cx="3845560" cy="4122420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12412" y="4001879"/>
            <a:ext cx="816956" cy="600746"/>
          </a:xfrm>
          <a:prstGeom prst="rect">
            <a:avLst/>
          </a:prstGeom>
        </p:spPr>
      </p:pic>
      <p:sp>
        <p:nvSpPr>
          <p:cNvPr id="269314" name="Rectangle 3"/>
          <p:cNvSpPr/>
          <p:nvPr/>
        </p:nvSpPr>
        <p:spPr>
          <a:xfrm>
            <a:off x="5183823" y="648018"/>
            <a:ext cx="24726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091÷0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5364" name="Group 4"/>
          <p:cNvGrpSpPr/>
          <p:nvPr/>
        </p:nvGrpSpPr>
        <p:grpSpPr>
          <a:xfrm>
            <a:off x="5664835" y="1937068"/>
            <a:ext cx="2566988" cy="534987"/>
            <a:chOff x="0" y="0"/>
            <a:chExt cx="745" cy="214"/>
          </a:xfrm>
        </p:grpSpPr>
        <p:sp>
          <p:nvSpPr>
            <p:cNvPr id="269359" name="Line 5"/>
            <p:cNvSpPr/>
            <p:nvPr/>
          </p:nvSpPr>
          <p:spPr>
            <a:xfrm>
              <a:off x="90" y="0"/>
              <a:ext cx="65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9360" name="未知"/>
            <p:cNvSpPr/>
            <p:nvPr/>
          </p:nvSpPr>
          <p:spPr>
            <a:xfrm>
              <a:off x="0" y="0"/>
              <a:ext cx="94" cy="214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79" y="169"/>
                </a:cxn>
                <a:cxn ang="0">
                  <a:pos x="0" y="214"/>
                </a:cxn>
              </a:cxnLst>
              <a:rect l="0" t="0" r="0" b="0"/>
              <a:pathLst>
                <a:path w="94" h="214">
                  <a:moveTo>
                    <a:pt x="90" y="0"/>
                  </a:moveTo>
                  <a:cubicBezTo>
                    <a:pt x="92" y="66"/>
                    <a:pt x="94" y="133"/>
                    <a:pt x="79" y="169"/>
                  </a:cubicBezTo>
                  <a:cubicBezTo>
                    <a:pt x="64" y="205"/>
                    <a:pt x="32" y="209"/>
                    <a:pt x="0" y="214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67" name="Rectangle 7"/>
          <p:cNvSpPr/>
          <p:nvPr/>
        </p:nvSpPr>
        <p:spPr>
          <a:xfrm>
            <a:off x="6185535" y="1913255"/>
            <a:ext cx="18383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0 . 0  9 1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8" name="Rectangle 8"/>
          <p:cNvSpPr/>
          <p:nvPr/>
        </p:nvSpPr>
        <p:spPr>
          <a:xfrm>
            <a:off x="4939348" y="1856105"/>
            <a:ext cx="89693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5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9" name="Line 9"/>
          <p:cNvSpPr/>
          <p:nvPr/>
        </p:nvSpPr>
        <p:spPr>
          <a:xfrm>
            <a:off x="5058820" y="2003267"/>
            <a:ext cx="142875" cy="409575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0" name="Line 10"/>
          <p:cNvSpPr/>
          <p:nvPr/>
        </p:nvSpPr>
        <p:spPr>
          <a:xfrm rot="226939">
            <a:off x="5249061" y="2229471"/>
            <a:ext cx="139700" cy="233363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1" name="Line 11"/>
          <p:cNvSpPr/>
          <p:nvPr/>
        </p:nvSpPr>
        <p:spPr>
          <a:xfrm>
            <a:off x="6650778" y="2278427"/>
            <a:ext cx="134938" cy="214313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2" name="Rectangle 12"/>
          <p:cNvSpPr/>
          <p:nvPr/>
        </p:nvSpPr>
        <p:spPr>
          <a:xfrm>
            <a:off x="7193280" y="1887061"/>
            <a:ext cx="2873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3" name="Rectangle 13"/>
          <p:cNvSpPr/>
          <p:nvPr/>
        </p:nvSpPr>
        <p:spPr>
          <a:xfrm>
            <a:off x="6978848" y="1329055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4" name="Rectangle 14"/>
          <p:cNvSpPr/>
          <p:nvPr/>
        </p:nvSpPr>
        <p:spPr>
          <a:xfrm>
            <a:off x="7601718" y="1319530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5" name="Rectangle 15"/>
          <p:cNvSpPr/>
          <p:nvPr/>
        </p:nvSpPr>
        <p:spPr>
          <a:xfrm>
            <a:off x="7308304" y="1394143"/>
            <a:ext cx="3000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6" name="Rectangle 16"/>
          <p:cNvSpPr/>
          <p:nvPr/>
        </p:nvSpPr>
        <p:spPr>
          <a:xfrm>
            <a:off x="7960493" y="1322705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7" name="Rectangle 17"/>
          <p:cNvSpPr/>
          <p:nvPr/>
        </p:nvSpPr>
        <p:spPr>
          <a:xfrm>
            <a:off x="7611586" y="2283718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8" name="Line 18"/>
          <p:cNvSpPr/>
          <p:nvPr/>
        </p:nvSpPr>
        <p:spPr>
          <a:xfrm>
            <a:off x="6400324" y="2779018"/>
            <a:ext cx="220503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9" name="Rectangle 19"/>
          <p:cNvSpPr/>
          <p:nvPr/>
        </p:nvSpPr>
        <p:spPr>
          <a:xfrm>
            <a:off x="7998936" y="2705993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0" name="Rectangle 20"/>
          <p:cNvSpPr/>
          <p:nvPr/>
        </p:nvSpPr>
        <p:spPr>
          <a:xfrm>
            <a:off x="7625874" y="3082231"/>
            <a:ext cx="7810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4 0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1" name="Line 21"/>
          <p:cNvSpPr/>
          <p:nvPr/>
        </p:nvSpPr>
        <p:spPr>
          <a:xfrm>
            <a:off x="7373461" y="3585468"/>
            <a:ext cx="1219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2" name="Rectangle 22"/>
          <p:cNvSpPr/>
          <p:nvPr/>
        </p:nvSpPr>
        <p:spPr>
          <a:xfrm>
            <a:off x="7994174" y="3507681"/>
            <a:ext cx="4222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3" name="Rectangle 23"/>
          <p:cNvSpPr/>
          <p:nvPr/>
        </p:nvSpPr>
        <p:spPr>
          <a:xfrm>
            <a:off x="7597299" y="2713931"/>
            <a:ext cx="4222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4" name="Rectangle 24"/>
          <p:cNvSpPr/>
          <p:nvPr/>
        </p:nvSpPr>
        <p:spPr>
          <a:xfrm>
            <a:off x="8340249" y="3526731"/>
            <a:ext cx="4222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5" name="Rectangle 25"/>
          <p:cNvSpPr/>
          <p:nvPr/>
        </p:nvSpPr>
        <p:spPr>
          <a:xfrm>
            <a:off x="7919085" y="1908810"/>
            <a:ext cx="8851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0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6" name="Rectangle 26"/>
          <p:cNvSpPr/>
          <p:nvPr/>
        </p:nvSpPr>
        <p:spPr>
          <a:xfrm>
            <a:off x="8289106" y="1327468"/>
            <a:ext cx="3873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7" name="Rectangle 27"/>
          <p:cNvSpPr/>
          <p:nvPr/>
        </p:nvSpPr>
        <p:spPr>
          <a:xfrm>
            <a:off x="7976711" y="3904556"/>
            <a:ext cx="7810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1 0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8" name="Line 28"/>
          <p:cNvSpPr/>
          <p:nvPr/>
        </p:nvSpPr>
        <p:spPr>
          <a:xfrm>
            <a:off x="7362349" y="4404618"/>
            <a:ext cx="13223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9" name="Rectangle 29"/>
          <p:cNvSpPr/>
          <p:nvPr/>
        </p:nvSpPr>
        <p:spPr>
          <a:xfrm>
            <a:off x="8338661" y="4325243"/>
            <a:ext cx="4127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0" name="Rectangle 30"/>
          <p:cNvSpPr/>
          <p:nvPr/>
        </p:nvSpPr>
        <p:spPr>
          <a:xfrm>
            <a:off x="7455535" y="657543"/>
            <a:ext cx="17272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182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9340" name="Rectangle 31"/>
          <p:cNvSpPr/>
          <p:nvPr/>
        </p:nvSpPr>
        <p:spPr>
          <a:xfrm>
            <a:off x="1503998" y="635318"/>
            <a:ext cx="44529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2÷0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36                   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5392" name="Group 32"/>
          <p:cNvGrpSpPr/>
          <p:nvPr/>
        </p:nvGrpSpPr>
        <p:grpSpPr>
          <a:xfrm>
            <a:off x="2466023" y="1932305"/>
            <a:ext cx="2173287" cy="534988"/>
            <a:chOff x="0" y="0"/>
            <a:chExt cx="745" cy="214"/>
          </a:xfrm>
        </p:grpSpPr>
        <p:sp>
          <p:nvSpPr>
            <p:cNvPr id="269357" name="Line 33"/>
            <p:cNvSpPr/>
            <p:nvPr/>
          </p:nvSpPr>
          <p:spPr>
            <a:xfrm>
              <a:off x="90" y="0"/>
              <a:ext cx="65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9358" name="未知"/>
            <p:cNvSpPr/>
            <p:nvPr/>
          </p:nvSpPr>
          <p:spPr>
            <a:xfrm>
              <a:off x="0" y="0"/>
              <a:ext cx="94" cy="214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79" y="169"/>
                </a:cxn>
                <a:cxn ang="0">
                  <a:pos x="0" y="214"/>
                </a:cxn>
              </a:cxnLst>
              <a:rect l="0" t="0" r="0" b="0"/>
              <a:pathLst>
                <a:path w="94" h="214">
                  <a:moveTo>
                    <a:pt x="90" y="0"/>
                  </a:moveTo>
                  <a:cubicBezTo>
                    <a:pt x="92" y="66"/>
                    <a:pt x="94" y="133"/>
                    <a:pt x="79" y="169"/>
                  </a:cubicBezTo>
                  <a:cubicBezTo>
                    <a:pt x="64" y="205"/>
                    <a:pt x="32" y="209"/>
                    <a:pt x="0" y="214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95" name="Rectangle 35"/>
          <p:cNvSpPr/>
          <p:nvPr/>
        </p:nvSpPr>
        <p:spPr>
          <a:xfrm>
            <a:off x="2847023" y="1908493"/>
            <a:ext cx="161766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2 5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.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2 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6" name="Rectangle 36"/>
          <p:cNvSpPr/>
          <p:nvPr/>
        </p:nvSpPr>
        <p:spPr>
          <a:xfrm>
            <a:off x="1635760" y="1903730"/>
            <a:ext cx="11350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3 6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7" name="Line 37"/>
          <p:cNvSpPr/>
          <p:nvPr/>
        </p:nvSpPr>
        <p:spPr>
          <a:xfrm>
            <a:off x="1738901" y="1973580"/>
            <a:ext cx="142875" cy="409575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98" name="Line 38"/>
          <p:cNvSpPr/>
          <p:nvPr/>
        </p:nvSpPr>
        <p:spPr>
          <a:xfrm rot="226939">
            <a:off x="1945693" y="2291875"/>
            <a:ext cx="119062" cy="198437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99" name="Line 39"/>
          <p:cNvSpPr/>
          <p:nvPr/>
        </p:nvSpPr>
        <p:spPr>
          <a:xfrm>
            <a:off x="3731260" y="2225993"/>
            <a:ext cx="106362" cy="20955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400" name="Rectangle 40"/>
          <p:cNvSpPr/>
          <p:nvPr/>
        </p:nvSpPr>
        <p:spPr>
          <a:xfrm>
            <a:off x="4100037" y="1394142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01" name="Rectangle 41"/>
          <p:cNvSpPr/>
          <p:nvPr/>
        </p:nvSpPr>
        <p:spPr>
          <a:xfrm>
            <a:off x="4342130" y="1411605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02" name="Rectangle 42"/>
          <p:cNvSpPr/>
          <p:nvPr/>
        </p:nvSpPr>
        <p:spPr>
          <a:xfrm>
            <a:off x="2847340" y="2364105"/>
            <a:ext cx="1381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2 5   2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03" name="Line 43"/>
          <p:cNvSpPr/>
          <p:nvPr/>
        </p:nvSpPr>
        <p:spPr>
          <a:xfrm>
            <a:off x="2766060" y="2934018"/>
            <a:ext cx="1755775" cy="174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404" name="Rectangle 44"/>
          <p:cNvSpPr/>
          <p:nvPr/>
        </p:nvSpPr>
        <p:spPr>
          <a:xfrm>
            <a:off x="4142423" y="2916555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05" name="Rectangle 45"/>
          <p:cNvSpPr/>
          <p:nvPr/>
        </p:nvSpPr>
        <p:spPr>
          <a:xfrm>
            <a:off x="4118610" y="1905635"/>
            <a:ext cx="654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06" name="Rectangle 46"/>
          <p:cNvSpPr/>
          <p:nvPr/>
        </p:nvSpPr>
        <p:spPr>
          <a:xfrm>
            <a:off x="3775710" y="665480"/>
            <a:ext cx="10604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15" name="Line 55"/>
          <p:cNvSpPr/>
          <p:nvPr/>
        </p:nvSpPr>
        <p:spPr>
          <a:xfrm>
            <a:off x="6329998" y="2013268"/>
            <a:ext cx="142875" cy="409575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63563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53085" y="858520"/>
            <a:ext cx="7239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54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15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500"/>
                            </p:stCondLst>
                            <p:childTnLst>
                              <p:par>
                                <p:cTn id="1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000"/>
                            </p:stCondLst>
                            <p:childTnLst>
                              <p:par>
                                <p:cTn id="1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500"/>
                            </p:stCondLst>
                            <p:childTnLst>
                              <p:par>
                                <p:cTn id="1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8500"/>
                            </p:stCondLst>
                            <p:childTnLst>
                              <p:par>
                                <p:cTn id="14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4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9000"/>
                            </p:stCondLst>
                            <p:childTnLst>
                              <p:par>
                                <p:cTn id="14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8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9500"/>
                            </p:stCondLst>
                            <p:childTnLst>
                              <p:par>
                                <p:cTn id="1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6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0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4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8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6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2" grpId="0" bldLvl="0" animBg="1"/>
      <p:bldP spid="15367" grpId="0"/>
      <p:bldP spid="15368" grpId="0"/>
      <p:bldP spid="15372" grpId="0"/>
      <p:bldP spid="15373" grpId="0"/>
      <p:bldP spid="15374" grpId="0"/>
      <p:bldP spid="15375" grpId="0"/>
      <p:bldP spid="15376" grpId="0"/>
      <p:bldP spid="15377" grpId="0"/>
      <p:bldP spid="15379" grpId="0"/>
      <p:bldP spid="15380" grpId="0"/>
      <p:bldP spid="15382" grpId="0"/>
      <p:bldP spid="15383" grpId="0"/>
      <p:bldP spid="15384" grpId="0"/>
      <p:bldP spid="15385" grpId="0"/>
      <p:bldP spid="15386" grpId="0"/>
      <p:bldP spid="15387" grpId="0"/>
      <p:bldP spid="15389" grpId="0"/>
      <p:bldP spid="15390" grpId="0"/>
      <p:bldP spid="15395" grpId="0"/>
      <p:bldP spid="15396" grpId="0"/>
      <p:bldP spid="15400" grpId="0"/>
      <p:bldP spid="15401" grpId="0"/>
      <p:bldP spid="15402" grpId="0"/>
      <p:bldP spid="15404" grpId="0"/>
      <p:bldP spid="15405" grpId="0"/>
      <p:bldP spid="154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035050" y="1328697"/>
            <a:ext cx="7162800" cy="2980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循环小数一定是无限小数，所以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无限小数也一定是循环小数。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如果被除数扩大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倍，要使商不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变，除数也要乘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683624" y="2172678"/>
            <a:ext cx="11509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6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940152" y="3765947"/>
            <a:ext cx="11509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457200" y="20819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Char char="n"/>
            </a:pPr>
            <a:r>
              <a:rPr lang="zh-CN" altLang="en-US" sz="3200" b="1" dirty="0">
                <a:solidFill>
                  <a:srgbClr val="FE840A"/>
                </a:solidFill>
                <a:latin typeface="微软雅黑" panose="020B0503020204020204" charset="-122"/>
                <a:ea typeface="微软雅黑" panose="020B0503020204020204" charset="-122"/>
              </a:rPr>
              <a:t> 判断题</a:t>
            </a:r>
            <a:endParaRPr lang="zh-CN" altLang="en-US" sz="3200" b="1" dirty="0">
              <a:solidFill>
                <a:srgbClr val="FE840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914400" y="627534"/>
            <a:ext cx="7315200" cy="3430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5000"/>
              </a:lnSpc>
              <a:spcBef>
                <a:spcPct val="35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两个数相除的商是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7.2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，如果被除数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的小数点向右移动两位，除数不变，商应该是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  <a:spcBef>
                <a:spcPct val="35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A. 0.072           B. 0.72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  <a:spcBef>
                <a:spcPct val="35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C. 7.2             D.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699792" y="1923678"/>
            <a:ext cx="11509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32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599823" y="555526"/>
            <a:ext cx="1669354" cy="57842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小数除法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5400000">
            <a:off x="4697095" y="-2651125"/>
            <a:ext cx="288290" cy="7967980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162551" y="1477278"/>
            <a:ext cx="598853" cy="273499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346941" y="1477278"/>
            <a:ext cx="640953" cy="234592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 rot="5400000">
            <a:off x="7540688" y="1385628"/>
            <a:ext cx="288033" cy="1800200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>
            <a:hlinkClick r:id="rId1" action="ppaction://hlinksldjump"/>
          </p:cNvPr>
          <p:cNvSpPr/>
          <p:nvPr/>
        </p:nvSpPr>
        <p:spPr>
          <a:xfrm>
            <a:off x="4631034" y="2491105"/>
            <a:ext cx="596663" cy="100941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念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>
            <a:hlinkClick r:id="rId1" action="ppaction://hlinksldjump"/>
          </p:cNvPr>
          <p:cNvSpPr/>
          <p:nvPr/>
        </p:nvSpPr>
        <p:spPr>
          <a:xfrm>
            <a:off x="5703585" y="2490916"/>
            <a:ext cx="596663" cy="100941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92082" y="439395"/>
            <a:ext cx="2266690" cy="561692"/>
            <a:chOff x="192082" y="439395"/>
            <a:chExt cx="2266690" cy="561692"/>
          </a:xfrm>
        </p:grpSpPr>
        <p:sp>
          <p:nvSpPr>
            <p:cNvPr id="26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整体回顾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  <p:sp>
        <p:nvSpPr>
          <p:cNvPr id="3" name="圆角矩形 2"/>
          <p:cNvSpPr/>
          <p:nvPr/>
        </p:nvSpPr>
        <p:spPr>
          <a:xfrm>
            <a:off x="1234816" y="1395363"/>
            <a:ext cx="599259" cy="359709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630911" y="1477278"/>
            <a:ext cx="1669354" cy="57842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循环小数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849601" y="1477278"/>
            <a:ext cx="1669354" cy="57842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问题解决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 rot="5400000">
            <a:off x="5321998" y="1385628"/>
            <a:ext cx="288033" cy="1800200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6943704" y="2491105"/>
            <a:ext cx="637671" cy="1912116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7802224" y="2491105"/>
            <a:ext cx="633759" cy="190820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19" grpId="0" bldLvl="0" animBg="1"/>
      <p:bldP spid="20" grpId="0" bldLvl="0" animBg="1"/>
      <p:bldP spid="28" grpId="0" bldLvl="0" animBg="1"/>
      <p:bldP spid="29" grpId="0" bldLvl="0" animBg="1"/>
      <p:bldP spid="30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>
            <a:hlinkClick r:id="rId1" action="ppaction://hlinkfile"/>
          </p:cNvPr>
          <p:cNvSpPr/>
          <p:nvPr/>
        </p:nvSpPr>
        <p:spPr>
          <a:xfrm>
            <a:off x="3349645" y="320373"/>
            <a:ext cx="3458804" cy="57844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除数是整数的除法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4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8815" y="1829435"/>
            <a:ext cx="7018020" cy="2158365"/>
          </a:xfrm>
          <a:prstGeom prst="rect">
            <a:avLst/>
          </a:prstGeom>
          <a:noFill/>
          <a:ln w="57150" cmpd="dbl">
            <a:solidFill>
              <a:schemeClr val="accent2">
                <a:lumMod val="60000"/>
                <a:lumOff val="40000"/>
                <a:alpha val="92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除数是整数的小数除法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按照整数除法的法则去除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商的小数点要和被除数的小数点对齐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如果除到被除数的末尾仍有余数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就在余数的后面添“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0”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再除。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6"/>
          <p:cNvGrpSpPr/>
          <p:nvPr/>
        </p:nvGrpSpPr>
        <p:grpSpPr>
          <a:xfrm>
            <a:off x="1145540" y="1460500"/>
            <a:ext cx="2159000" cy="649605"/>
            <a:chOff x="1429" y="618"/>
            <a:chExt cx="1860" cy="409"/>
          </a:xfrm>
        </p:grpSpPr>
        <p:sp>
          <p:nvSpPr>
            <p:cNvPr id="17" name="Line 4"/>
            <p:cNvSpPr/>
            <p:nvPr/>
          </p:nvSpPr>
          <p:spPr>
            <a:xfrm>
              <a:off x="1702" y="618"/>
              <a:ext cx="1587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" name="Arc 5"/>
            <p:cNvSpPr/>
            <p:nvPr/>
          </p:nvSpPr>
          <p:spPr>
            <a:xfrm rot="9276134" flipH="1">
              <a:off x="1429" y="709"/>
              <a:ext cx="363" cy="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635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Rectangle 7"/>
          <p:cNvSpPr/>
          <p:nvPr/>
        </p:nvSpPr>
        <p:spPr>
          <a:xfrm>
            <a:off x="1505585" y="1419225"/>
            <a:ext cx="182689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23.4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0886" name="Text Box 8"/>
          <p:cNvSpPr txBox="1"/>
          <p:nvPr/>
        </p:nvSpPr>
        <p:spPr>
          <a:xfrm>
            <a:off x="713740" y="1357630"/>
            <a:ext cx="863600" cy="823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5" name="Text Box 9"/>
          <p:cNvSpPr txBox="1"/>
          <p:nvPr/>
        </p:nvSpPr>
        <p:spPr>
          <a:xfrm>
            <a:off x="1723390" y="633730"/>
            <a:ext cx="574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440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 Box 10"/>
          <p:cNvSpPr txBox="1"/>
          <p:nvPr/>
        </p:nvSpPr>
        <p:spPr>
          <a:xfrm>
            <a:off x="1505585" y="1990725"/>
            <a:ext cx="955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Line 12"/>
          <p:cNvSpPr/>
          <p:nvPr/>
        </p:nvSpPr>
        <p:spPr>
          <a:xfrm>
            <a:off x="1463040" y="2681605"/>
            <a:ext cx="184150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Text Box 14"/>
          <p:cNvSpPr txBox="1"/>
          <p:nvPr/>
        </p:nvSpPr>
        <p:spPr>
          <a:xfrm>
            <a:off x="1793240" y="2633980"/>
            <a:ext cx="152527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5 4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Oval 15"/>
          <p:cNvSpPr/>
          <p:nvPr/>
        </p:nvSpPr>
        <p:spPr>
          <a:xfrm>
            <a:off x="2153285" y="1108075"/>
            <a:ext cx="144780" cy="144780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rgbClr val="00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12" name="Text Box 16"/>
          <p:cNvSpPr txBox="1"/>
          <p:nvPr/>
        </p:nvSpPr>
        <p:spPr>
          <a:xfrm>
            <a:off x="2386965" y="633730"/>
            <a:ext cx="574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endParaRPr lang="en-US" altLang="zh-CN" sz="440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 Box 18"/>
          <p:cNvSpPr txBox="1"/>
          <p:nvPr/>
        </p:nvSpPr>
        <p:spPr>
          <a:xfrm>
            <a:off x="1794510" y="3205480"/>
            <a:ext cx="145288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5 4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Line 19"/>
          <p:cNvSpPr/>
          <p:nvPr/>
        </p:nvSpPr>
        <p:spPr>
          <a:xfrm>
            <a:off x="1434465" y="3967480"/>
            <a:ext cx="184150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" name="Text Box 23"/>
          <p:cNvSpPr txBox="1"/>
          <p:nvPr/>
        </p:nvSpPr>
        <p:spPr>
          <a:xfrm>
            <a:off x="2263289" y="4026082"/>
            <a:ext cx="574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sz="44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20" name="Rectangle 24"/>
          <p:cNvSpPr/>
          <p:nvPr/>
        </p:nvSpPr>
        <p:spPr>
          <a:xfrm>
            <a:off x="3766185" y="993775"/>
            <a:ext cx="430403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按照整数除法的法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则去除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21" name="Rectangle 25"/>
          <p:cNvSpPr/>
          <p:nvPr/>
        </p:nvSpPr>
        <p:spPr>
          <a:xfrm>
            <a:off x="3720465" y="2360930"/>
            <a:ext cx="442277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商的小数点要和被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除数的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小数点对齐。</a:t>
            </a:r>
            <a:endParaRPr lang="zh-CN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22" name="Rectangle 26"/>
          <p:cNvSpPr/>
          <p:nvPr/>
        </p:nvSpPr>
        <p:spPr>
          <a:xfrm>
            <a:off x="3750310" y="3748405"/>
            <a:ext cx="4679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下面不用写小数点。</a:t>
            </a:r>
            <a:endParaRPr lang="zh-CN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0" grpId="0"/>
      <p:bldP spid="4121" grpId="0"/>
      <p:bldP spid="4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1" name="Rectangle 25"/>
          <p:cNvSpPr/>
          <p:nvPr/>
        </p:nvSpPr>
        <p:spPr>
          <a:xfrm>
            <a:off x="4078605" y="3957320"/>
            <a:ext cx="3861435" cy="7308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添“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继续除。</a:t>
            </a:r>
            <a:endParaRPr lang="zh-CN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78605" y="2278380"/>
            <a:ext cx="4348480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商的小数点要和被除数的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小数点对齐。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20" name="Rectangle 24"/>
          <p:cNvSpPr/>
          <p:nvPr/>
        </p:nvSpPr>
        <p:spPr>
          <a:xfrm>
            <a:off x="4078605" y="842645"/>
            <a:ext cx="4492625" cy="1358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个位上不够商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，要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48310" y="798195"/>
            <a:ext cx="3071495" cy="4097020"/>
            <a:chOff x="1228" y="2233"/>
            <a:chExt cx="4837" cy="6452"/>
          </a:xfrm>
        </p:grpSpPr>
        <p:grpSp>
          <p:nvGrpSpPr>
            <p:cNvPr id="29" name="Group 6"/>
            <p:cNvGrpSpPr/>
            <p:nvPr/>
          </p:nvGrpSpPr>
          <p:grpSpPr>
            <a:xfrm>
              <a:off x="2193" y="3423"/>
              <a:ext cx="3400" cy="1022"/>
              <a:chOff x="1429" y="618"/>
              <a:chExt cx="1860" cy="409"/>
            </a:xfrm>
          </p:grpSpPr>
          <p:sp>
            <p:nvSpPr>
              <p:cNvPr id="30" name="Line 4"/>
              <p:cNvSpPr/>
              <p:nvPr/>
            </p:nvSpPr>
            <p:spPr>
              <a:xfrm>
                <a:off x="1702" y="618"/>
                <a:ext cx="1587" cy="0"/>
              </a:xfrm>
              <a:prstGeom prst="line">
                <a:avLst/>
              </a:prstGeom>
              <a:ln w="635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" name="Arc 5"/>
              <p:cNvSpPr/>
              <p:nvPr/>
            </p:nvSpPr>
            <p:spPr>
              <a:xfrm rot="9276134" flipH="1">
                <a:off x="1429" y="709"/>
                <a:ext cx="363" cy="3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635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2" name="Rectangle 7"/>
            <p:cNvSpPr/>
            <p:nvPr/>
          </p:nvSpPr>
          <p:spPr>
            <a:xfrm>
              <a:off x="2648" y="3470"/>
              <a:ext cx="2877" cy="1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46.5</a:t>
              </a:r>
              <a:endParaRPr lang="en-US" altLang="zh-CN" sz="4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8"/>
            <p:cNvSpPr txBox="1"/>
            <p:nvPr/>
          </p:nvSpPr>
          <p:spPr>
            <a:xfrm>
              <a:off x="1228" y="3373"/>
              <a:ext cx="1645" cy="12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800" b="1">
                  <a:latin typeface="楷体" panose="02010609060101010101" pitchFamily="49" charset="-122"/>
                  <a:ea typeface="楷体" panose="02010609060101010101" pitchFamily="49" charset="-122"/>
                </a:rPr>
                <a:t>62</a:t>
              </a:r>
              <a:endParaRPr lang="en-US" altLang="zh-CN" sz="4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 Box 9"/>
            <p:cNvSpPr txBox="1"/>
            <p:nvPr/>
          </p:nvSpPr>
          <p:spPr>
            <a:xfrm>
              <a:off x="3103" y="2233"/>
              <a:ext cx="905" cy="1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 Box 10"/>
            <p:cNvSpPr txBox="1"/>
            <p:nvPr/>
          </p:nvSpPr>
          <p:spPr>
            <a:xfrm>
              <a:off x="2760" y="4370"/>
              <a:ext cx="2180" cy="1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43 4</a:t>
              </a:r>
              <a:endPara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Line 12"/>
            <p:cNvSpPr/>
            <p:nvPr/>
          </p:nvSpPr>
          <p:spPr>
            <a:xfrm>
              <a:off x="2693" y="5458"/>
              <a:ext cx="2900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" name="Text Box 14"/>
            <p:cNvSpPr txBox="1"/>
            <p:nvPr/>
          </p:nvSpPr>
          <p:spPr>
            <a:xfrm>
              <a:off x="3213" y="5450"/>
              <a:ext cx="2584" cy="1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3 1 </a:t>
              </a:r>
              <a:endPara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Oval 15"/>
            <p:cNvSpPr/>
            <p:nvPr/>
          </p:nvSpPr>
          <p:spPr>
            <a:xfrm>
              <a:off x="3780" y="2980"/>
              <a:ext cx="228" cy="228"/>
            </a:xfrm>
            <a:prstGeom prst="ellipse">
              <a:avLst/>
            </a:prstGeom>
            <a:solidFill>
              <a:srgbClr val="FF3300"/>
            </a:solidFill>
            <a:ln w="9525">
              <a:noFill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 Box 16"/>
            <p:cNvSpPr txBox="1"/>
            <p:nvPr/>
          </p:nvSpPr>
          <p:spPr>
            <a:xfrm>
              <a:off x="4148" y="2233"/>
              <a:ext cx="905" cy="1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 </a:t>
              </a:r>
              <a:endPara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 Box 18"/>
            <p:cNvSpPr txBox="1"/>
            <p:nvPr/>
          </p:nvSpPr>
          <p:spPr>
            <a:xfrm>
              <a:off x="3215" y="6358"/>
              <a:ext cx="2850" cy="1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3 1 0</a:t>
              </a:r>
              <a:endPara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Line 19"/>
            <p:cNvSpPr/>
            <p:nvPr/>
          </p:nvSpPr>
          <p:spPr>
            <a:xfrm>
              <a:off x="2703" y="7490"/>
              <a:ext cx="2845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" name="Text Box 23"/>
            <p:cNvSpPr txBox="1"/>
            <p:nvPr/>
          </p:nvSpPr>
          <p:spPr>
            <a:xfrm>
              <a:off x="4906" y="7485"/>
              <a:ext cx="905" cy="1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16"/>
            <p:cNvSpPr txBox="1"/>
            <p:nvPr/>
          </p:nvSpPr>
          <p:spPr>
            <a:xfrm>
              <a:off x="4935" y="2308"/>
              <a:ext cx="905" cy="1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 </a:t>
              </a:r>
              <a:endPara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 Box 16"/>
            <p:cNvSpPr txBox="1"/>
            <p:nvPr/>
          </p:nvSpPr>
          <p:spPr>
            <a:xfrm>
              <a:off x="4940" y="5458"/>
              <a:ext cx="905" cy="1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 </a:t>
              </a:r>
              <a:endPara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1" grpId="0"/>
      <p:bldP spid="2" grpId="0"/>
      <p:bldP spid="41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>
            <a:off x="3131840" y="320373"/>
            <a:ext cx="2743794" cy="57844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小数除以小数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4"/>
          <p:cNvSpPr/>
          <p:nvPr/>
        </p:nvSpPr>
        <p:spPr>
          <a:xfrm>
            <a:off x="758508" y="1507173"/>
            <a:ext cx="7858125" cy="228393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00FF"/>
            </a:solidFill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带有小数的连除的运算顺序与整数连除的运算顺序相同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按照从左到右的顺序一步一步地计算。同时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整数除法的运算性质对小数除法同样适用。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9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431483" y="640547"/>
            <a:ext cx="8280400" cy="2630507"/>
          </a:xfrm>
          <a:prstGeom prst="roundRect">
            <a:avLst>
              <a:gd name="adj" fmla="val 9586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除数是小数的除法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先移动除数的小数点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使它变成整数。除数的小数点向右移动几位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被除数的小数点也向右移动几位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位数不够的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在被除数的末尾用“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0”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来补足。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431483" y="3509356"/>
            <a:ext cx="7092845" cy="60478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小数除法与整数除法运算顺序相同。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/>
        </p:nvSpPr>
        <p:spPr>
          <a:xfrm>
            <a:off x="2843808" y="320373"/>
            <a:ext cx="2386289" cy="57844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商的近似值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31483" y="1443980"/>
            <a:ext cx="8280400" cy="303913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>
              <a:lnSpc>
                <a:spcPct val="14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求商的近似值的一般方法，计算商时，要比需要保留的小数位数多除一位，然后再用“四舍五入”法求商。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生活中的问题要结合实际看应保留几位小数。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2843808" y="320373"/>
            <a:ext cx="2028782" cy="57844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循环小数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6376" name="Rectangle 8"/>
          <p:cNvSpPr/>
          <p:nvPr/>
        </p:nvSpPr>
        <p:spPr>
          <a:xfrm>
            <a:off x="965835" y="1233805"/>
            <a:ext cx="6551613" cy="13220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数学中“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依次不断重复出现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”的现象叫做“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循环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6"/>
          <p:cNvSpPr txBox="1"/>
          <p:nvPr/>
        </p:nvSpPr>
        <p:spPr>
          <a:xfrm>
            <a:off x="714058" y="2633028"/>
            <a:ext cx="771525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通过计算我们发现在一些除法当中，商的小数部分重复出现某个数字</a:t>
            </a:r>
            <a:r>
              <a:rPr lang="en-US" altLang="zh-CN" sz="36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并且总是除不尽。</a:t>
            </a:r>
            <a:endParaRPr lang="zh-CN" altLang="en-US" sz="36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6376" grpId="0"/>
      <p:bldP spid="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1976</Words>
  <Application>WPS 演示</Application>
  <PresentationFormat>全屏显示(16:9)</PresentationFormat>
  <Paragraphs>282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楷体</vt:lpstr>
      <vt:lpstr>幼圆</vt:lpstr>
      <vt:lpstr>微软雅黑</vt:lpstr>
      <vt:lpstr>华文新魏</vt:lpstr>
      <vt:lpstr>楷体_GB2312</vt:lpstr>
      <vt:lpstr>Calibri</vt:lpstr>
      <vt:lpstr>Arial Unicode MS</vt:lpstr>
      <vt:lpstr>Times New Roman</vt:lpstr>
      <vt:lpstr>等线</vt:lpstr>
      <vt:lpstr>Impact</vt:lpstr>
      <vt:lpstr>1_Office 主题​​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6</cp:revision>
  <dcterms:created xsi:type="dcterms:W3CDTF">2017-03-17T02:28:00Z</dcterms:created>
  <dcterms:modified xsi:type="dcterms:W3CDTF">2023-08-28T08:53:34Z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66BBB744A13240AF91A9EFBE6B1FF3C6_12</vt:lpwstr>
  </property>
</Properties>
</file>