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f" ContentType="image/x-wmf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302" r:id="rId8"/>
    <p:sldId id="337" r:id="rId9"/>
    <p:sldId id="259" r:id="rId10"/>
    <p:sldId id="260" r:id="rId11"/>
    <p:sldId id="279" r:id="rId12"/>
    <p:sldId id="262" r:id="rId13"/>
    <p:sldId id="326" r:id="rId14"/>
    <p:sldId id="265" r:id="rId15"/>
    <p:sldId id="338" r:id="rId16"/>
    <p:sldId id="266" r:id="rId17"/>
    <p:sldId id="318" r:id="rId18"/>
    <p:sldId id="325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21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小数除以小数（</a:t>
            </a:r>
            <a:r>
              <a:rPr lang="en-US" altLang="zh-CN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tiff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96202" y="1435155"/>
            <a:ext cx="6341110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小数除以小数（</a:t>
            </a:r>
            <a:r>
              <a:rPr 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对象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5008" y="2892995"/>
            <a:ext cx="11430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右弧形箭头 8"/>
          <p:cNvSpPr/>
          <p:nvPr/>
        </p:nvSpPr>
        <p:spPr>
          <a:xfrm rot="18635656" flipH="1">
            <a:off x="1654333" y="2990150"/>
            <a:ext cx="541338" cy="18557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33"/>
          <p:cNvSpPr/>
          <p:nvPr/>
        </p:nvSpPr>
        <p:spPr>
          <a:xfrm>
            <a:off x="424180" y="555526"/>
            <a:ext cx="860425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.小英的家与学校之间的距离为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4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千米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她平均每分跑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0.2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千米，她每天放学后都要跑步多少分回到家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?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Box 14"/>
          <p:cNvSpPr/>
          <p:nvPr/>
        </p:nvSpPr>
        <p:spPr>
          <a:xfrm>
            <a:off x="2805589" y="3560698"/>
            <a:ext cx="3854644" cy="714375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时间</a:t>
            </a:r>
            <a:r>
              <a:rPr lang="en-US" altLang="zh-CN" sz="36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=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路程</a:t>
            </a:r>
            <a:r>
              <a:rPr lang="en-US" altLang="zh-CN" sz="36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÷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速度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15" name="TextBox 14"/>
          <p:cNvSpPr/>
          <p:nvPr/>
        </p:nvSpPr>
        <p:spPr>
          <a:xfrm>
            <a:off x="1702593" y="2643758"/>
            <a:ext cx="5738813" cy="714375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已知距离和速度，求时间。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718036" y="2404579"/>
            <a:ext cx="44973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4÷0.2=20(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4269" y="3281779"/>
            <a:ext cx="13795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9752" y="3389094"/>
            <a:ext cx="535463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她每天放学后都要跑步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分回到家。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33"/>
          <p:cNvSpPr/>
          <p:nvPr/>
        </p:nvSpPr>
        <p:spPr>
          <a:xfrm>
            <a:off x="424180" y="555526"/>
            <a:ext cx="860425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.小英的家与学校之间的距离为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4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千米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她平均每分跑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0.2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千米，她每天放学后都要跑步多少分回到家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?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>
            <a:off x="1103118" y="1278248"/>
            <a:ext cx="5357812" cy="293157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细心计算。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5.8÷0.25=             374÷0.748=               28÷3.5=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矩形 13"/>
          <p:cNvSpPr/>
          <p:nvPr/>
        </p:nvSpPr>
        <p:spPr>
          <a:xfrm>
            <a:off x="3551391" y="2016912"/>
            <a:ext cx="1296144" cy="2192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23.2  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500  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pic>
        <p:nvPicPr>
          <p:cNvPr id="28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920" y="2588381"/>
            <a:ext cx="993336" cy="179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AutoShape 27"/>
          <p:cNvSpPr/>
          <p:nvPr/>
        </p:nvSpPr>
        <p:spPr>
          <a:xfrm>
            <a:off x="4783695" y="987574"/>
            <a:ext cx="3312368" cy="1584176"/>
          </a:xfrm>
          <a:prstGeom prst="wedgeRoundRectCallout">
            <a:avLst>
              <a:gd name="adj1" fmla="val 38476"/>
              <a:gd name="adj2" fmla="val 8601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按照除数是小数的除法的笔算方法计算。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427984" y="822994"/>
            <a:ext cx="239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091÷0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4"/>
          <p:cNvGrpSpPr/>
          <p:nvPr/>
        </p:nvGrpSpPr>
        <p:grpSpPr bwMode="auto">
          <a:xfrm>
            <a:off x="4908996" y="2112044"/>
            <a:ext cx="2566988" cy="534987"/>
            <a:chOff x="0" y="0"/>
            <a:chExt cx="745" cy="214"/>
          </a:xfrm>
        </p:grpSpPr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90" y="0"/>
              <a:ext cx="6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/>
            <p:nvPr/>
          </p:nvSpPr>
          <p:spPr bwMode="auto">
            <a:xfrm>
              <a:off x="0" y="0"/>
              <a:ext cx="94" cy="214"/>
            </a:xfrm>
            <a:custGeom>
              <a:avLst/>
              <a:gdLst>
                <a:gd name="T0" fmla="*/ 90 w 94"/>
                <a:gd name="T1" fmla="*/ 0 h 214"/>
                <a:gd name="T2" fmla="*/ 79 w 94"/>
                <a:gd name="T3" fmla="*/ 169 h 214"/>
                <a:gd name="T4" fmla="*/ 0 w 94"/>
                <a:gd name="T5" fmla="*/ 214 h 2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214">
                  <a:moveTo>
                    <a:pt x="90" y="0"/>
                  </a:moveTo>
                  <a:cubicBezTo>
                    <a:pt x="92" y="66"/>
                    <a:pt x="94" y="133"/>
                    <a:pt x="79" y="169"/>
                  </a:cubicBezTo>
                  <a:cubicBezTo>
                    <a:pt x="64" y="205"/>
                    <a:pt x="32" y="209"/>
                    <a:pt x="0" y="214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429696" y="2088231"/>
            <a:ext cx="1838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0 . 0  9 1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183509" y="2031081"/>
            <a:ext cx="8969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4353371" y="2112044"/>
            <a:ext cx="142875" cy="40957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rot="226939">
            <a:off x="4526409" y="2320006"/>
            <a:ext cx="139700" cy="23336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5842446" y="2351756"/>
            <a:ext cx="134938" cy="21431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267896" y="1986631"/>
            <a:ext cx="2873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929759" y="1504031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480621" y="1494506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267896" y="1569119"/>
            <a:ext cx="3000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839396" y="1497681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452046" y="2539081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5240784" y="3034381"/>
            <a:ext cx="22050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839396" y="2961356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466334" y="3337594"/>
            <a:ext cx="7810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4 0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213921" y="3840831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834634" y="3763044"/>
            <a:ext cx="4222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437759" y="2969294"/>
            <a:ext cx="4222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7180709" y="3782094"/>
            <a:ext cx="4222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163246" y="2083469"/>
            <a:ext cx="412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7168009" y="1502444"/>
            <a:ext cx="387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817171" y="4159919"/>
            <a:ext cx="7810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1 0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6202809" y="4659981"/>
            <a:ext cx="13223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7207696" y="4564062"/>
            <a:ext cx="412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699696" y="832519"/>
            <a:ext cx="172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=0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182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748159" y="810294"/>
            <a:ext cx="4452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2÷0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36                   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32"/>
          <p:cNvGrpSpPr/>
          <p:nvPr/>
        </p:nvGrpSpPr>
        <p:grpSpPr bwMode="auto">
          <a:xfrm>
            <a:off x="1710184" y="2107281"/>
            <a:ext cx="2173287" cy="534988"/>
            <a:chOff x="0" y="0"/>
            <a:chExt cx="745" cy="214"/>
          </a:xfrm>
        </p:grpSpPr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90" y="0"/>
              <a:ext cx="6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/>
            <p:nvPr/>
          </p:nvSpPr>
          <p:spPr bwMode="auto">
            <a:xfrm>
              <a:off x="0" y="0"/>
              <a:ext cx="94" cy="214"/>
            </a:xfrm>
            <a:custGeom>
              <a:avLst/>
              <a:gdLst>
                <a:gd name="T0" fmla="*/ 90 w 94"/>
                <a:gd name="T1" fmla="*/ 0 h 214"/>
                <a:gd name="T2" fmla="*/ 79 w 94"/>
                <a:gd name="T3" fmla="*/ 169 h 214"/>
                <a:gd name="T4" fmla="*/ 0 w 94"/>
                <a:gd name="T5" fmla="*/ 214 h 2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214">
                  <a:moveTo>
                    <a:pt x="90" y="0"/>
                  </a:moveTo>
                  <a:cubicBezTo>
                    <a:pt x="92" y="66"/>
                    <a:pt x="94" y="133"/>
                    <a:pt x="79" y="169"/>
                  </a:cubicBezTo>
                  <a:cubicBezTo>
                    <a:pt x="64" y="205"/>
                    <a:pt x="32" y="209"/>
                    <a:pt x="0" y="214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091184" y="2083469"/>
            <a:ext cx="1617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2 5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.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2  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879921" y="2078706"/>
            <a:ext cx="1135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3 6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1033909" y="2156494"/>
            <a:ext cx="142875" cy="40957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rot="226939">
            <a:off x="1230759" y="2381919"/>
            <a:ext cx="119062" cy="198437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2910334" y="2391444"/>
            <a:ext cx="106362" cy="20955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2930971" y="1526256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3359596" y="1526256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2089596" y="2535906"/>
            <a:ext cx="1381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2 5   2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2010221" y="3108994"/>
            <a:ext cx="1755775" cy="17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386584" y="3091531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3362771" y="2080294"/>
            <a:ext cx="412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3019871" y="840456"/>
            <a:ext cx="106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=70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Line 55"/>
          <p:cNvSpPr>
            <a:spLocks noChangeShapeType="1"/>
          </p:cNvSpPr>
          <p:nvPr/>
        </p:nvSpPr>
        <p:spPr bwMode="auto">
          <a:xfrm>
            <a:off x="5574159" y="2188244"/>
            <a:ext cx="142875" cy="40957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56"/>
          <p:cNvSpPr>
            <a:spLocks noChangeShapeType="1"/>
          </p:cNvSpPr>
          <p:nvPr/>
        </p:nvSpPr>
        <p:spPr bwMode="auto">
          <a:xfrm>
            <a:off x="6148834" y="2156494"/>
            <a:ext cx="142875" cy="40957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标题 1"/>
          <p:cNvSpPr>
            <a:spLocks noGrp="1"/>
          </p:cNvSpPr>
          <p:nvPr>
            <p:ph type="title"/>
          </p:nvPr>
        </p:nvSpPr>
        <p:spPr>
          <a:xfrm>
            <a:off x="517133" y="321344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2800" b="1" kern="1200" dirty="0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列竖式计算</a:t>
            </a:r>
            <a:endParaRPr lang="zh-CN" altLang="en-US" sz="2800" b="1" kern="1200" dirty="0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20" grpId="0" autoUpdateAnimBg="0"/>
      <p:bldP spid="21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0" grpId="0" autoUpdateAnimBg="0"/>
      <p:bldP spid="31" grpId="0" autoUpdateAnimBg="0"/>
      <p:bldP spid="36" grpId="0" autoUpdateAnimBg="0"/>
      <p:bldP spid="37" grpId="0" autoUpdateAnimBg="0"/>
      <p:bldP spid="41" grpId="0" autoUpdateAnimBg="0"/>
      <p:bldP spid="42" grpId="0" autoUpdateAnimBg="0"/>
      <p:bldP spid="43" grpId="0" autoUpdateAnimBg="0"/>
      <p:bldP spid="45" grpId="0" autoUpdateAnimBg="0"/>
      <p:bldP spid="46" grpId="0" autoUpdateAnimBg="0"/>
      <p:bldP spid="4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83" y="2065021"/>
            <a:ext cx="851765" cy="19293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17"/>
          <p:cNvSpPr/>
          <p:nvPr/>
        </p:nvSpPr>
        <p:spPr>
          <a:xfrm>
            <a:off x="413385" y="539750"/>
            <a:ext cx="84248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每箱饮料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每瓶饮料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0.25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一箱饮料中有多少瓶饮料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　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8" name="AutoShape 27"/>
          <p:cNvSpPr/>
          <p:nvPr/>
        </p:nvSpPr>
        <p:spPr>
          <a:xfrm>
            <a:off x="2366645" y="1811655"/>
            <a:ext cx="5732463" cy="1201738"/>
          </a:xfrm>
          <a:prstGeom prst="wedgeRoundRectCallout">
            <a:avLst>
              <a:gd name="adj1" fmla="val -65741"/>
              <a:gd name="adj2" fmla="val 5581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就是求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10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升里含有多少个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0.25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升。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3027045" y="3263265"/>
            <a:ext cx="50720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10÷0.25=40(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瓶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93240" y="4115435"/>
            <a:ext cx="13017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99792" y="4169251"/>
            <a:ext cx="627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一箱饮料中有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瓶饮料。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11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1470025"/>
            <a:ext cx="8975090" cy="32727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478885" y="2143125"/>
            <a:ext cx="2519363" cy="1279525"/>
            <a:chOff x="340" y="1332"/>
            <a:chExt cx="1587" cy="1040"/>
          </a:xfrm>
        </p:grpSpPr>
        <p:sp>
          <p:nvSpPr>
            <p:cNvPr id="26" name="AutoShape 27"/>
            <p:cNvSpPr/>
            <p:nvPr/>
          </p:nvSpPr>
          <p:spPr>
            <a:xfrm>
              <a:off x="340" y="1434"/>
              <a:ext cx="1542" cy="938"/>
            </a:xfrm>
            <a:prstGeom prst="wedgeRoundRectCallout">
              <a:avLst>
                <a:gd name="adj1" fmla="val 50039"/>
                <a:gd name="adj2" fmla="val -22843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en-US" sz="2000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7" name="Rectangle 13"/>
            <p:cNvSpPr/>
            <p:nvPr/>
          </p:nvSpPr>
          <p:spPr>
            <a:xfrm>
              <a:off x="340" y="1332"/>
              <a:ext cx="1587" cy="914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除数是小数的除法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21"/>
          <p:cNvGrpSpPr/>
          <p:nvPr/>
        </p:nvGrpSpPr>
        <p:grpSpPr>
          <a:xfrm>
            <a:off x="5148064" y="2341602"/>
            <a:ext cx="2736850" cy="1008062"/>
            <a:chOff x="3946" y="1434"/>
            <a:chExt cx="1772" cy="635"/>
          </a:xfrm>
        </p:grpSpPr>
        <p:sp>
          <p:nvSpPr>
            <p:cNvPr id="29" name="AutoShape 27"/>
            <p:cNvSpPr/>
            <p:nvPr/>
          </p:nvSpPr>
          <p:spPr>
            <a:xfrm>
              <a:off x="3946" y="1434"/>
              <a:ext cx="1701" cy="635"/>
            </a:xfrm>
            <a:prstGeom prst="wedgeRoundRectCallout">
              <a:avLst>
                <a:gd name="adj1" fmla="val -49875"/>
                <a:gd name="adj2" fmla="val 17886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zh-CN" sz="2000" dirty="0">
                <a:latin typeface="楷体_GB2312" panose="02010609030101010101" pitchFamily="49" charset="-122"/>
              </a:endParaRPr>
            </a:p>
            <a:p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3946" y="1434"/>
              <a:ext cx="1772" cy="60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计算时应注意什么问题？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431483" y="728980"/>
            <a:ext cx="8280400" cy="24536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除数是小数的除法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先移动除数的小数点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使它变成整数。除数的小数点向右移动几位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被除数的小数点也向右移动几位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位数不够的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在被除数的末尾用“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来补足。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431483" y="3487103"/>
            <a:ext cx="8280400" cy="649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小数除法与整数除法运算顺序相同。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" y="380365"/>
            <a:ext cx="8979535" cy="431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9582" y="1234487"/>
            <a:ext cx="882898" cy="1265255"/>
          </a:xfrm>
          <a:prstGeom prst="rect">
            <a:avLst/>
          </a:prstGeom>
        </p:spPr>
      </p:pic>
      <p:sp>
        <p:nvSpPr>
          <p:cNvPr id="299010" name="Text Box 3"/>
          <p:cNvSpPr txBox="1"/>
          <p:nvPr/>
        </p:nvSpPr>
        <p:spPr>
          <a:xfrm>
            <a:off x="457835" y="1228090"/>
            <a:ext cx="757999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运用商不变的性质，把除数变成整数。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9011" name="Text Box 4"/>
          <p:cNvSpPr txBox="1"/>
          <p:nvPr/>
        </p:nvSpPr>
        <p:spPr>
          <a:xfrm>
            <a:off x="1184910" y="2661920"/>
            <a:ext cx="1795145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9012" name="Text Box 5"/>
          <p:cNvSpPr txBox="1"/>
          <p:nvPr/>
        </p:nvSpPr>
        <p:spPr>
          <a:xfrm>
            <a:off x="1522730" y="2526665"/>
            <a:ext cx="2624455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1855" y="2541270"/>
            <a:ext cx="7099300" cy="2099945"/>
            <a:chOff x="1373" y="4002"/>
            <a:chExt cx="11180" cy="3307"/>
          </a:xfrm>
        </p:grpSpPr>
        <p:sp>
          <p:nvSpPr>
            <p:cNvPr id="4102" name="Text Box 6"/>
            <p:cNvSpPr txBox="1"/>
            <p:nvPr/>
          </p:nvSpPr>
          <p:spPr>
            <a:xfrm>
              <a:off x="1373" y="4002"/>
              <a:ext cx="4640" cy="1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16.2÷4.5</a:t>
              </a:r>
              <a:endPara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103" name="Text Box 7"/>
            <p:cNvSpPr txBox="1"/>
            <p:nvPr/>
          </p:nvSpPr>
          <p:spPr>
            <a:xfrm>
              <a:off x="7293" y="4037"/>
              <a:ext cx="5260" cy="1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9.88÷0.26</a:t>
              </a:r>
              <a:endPara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104" name="Text Box 8"/>
            <p:cNvSpPr txBox="1"/>
            <p:nvPr/>
          </p:nvSpPr>
          <p:spPr>
            <a:xfrm>
              <a:off x="1421" y="6179"/>
              <a:ext cx="4905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0.864÷0.32</a:t>
              </a:r>
              <a:endPara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105" name="Text Box 9"/>
            <p:cNvSpPr txBox="1"/>
            <p:nvPr/>
          </p:nvSpPr>
          <p:spPr>
            <a:xfrm>
              <a:off x="7278" y="6194"/>
              <a:ext cx="3926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7.14÷3.5</a:t>
              </a:r>
              <a:endPara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7"/>
          <p:cNvSpPr txBox="1"/>
          <p:nvPr/>
        </p:nvSpPr>
        <p:spPr>
          <a:xfrm>
            <a:off x="408940" y="896620"/>
            <a:ext cx="757999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0035" name="Text Box 8"/>
          <p:cNvSpPr txBox="1"/>
          <p:nvPr/>
        </p:nvSpPr>
        <p:spPr>
          <a:xfrm>
            <a:off x="1068631" y="2094845"/>
            <a:ext cx="1795145" cy="3384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5576" y="1974195"/>
            <a:ext cx="7099300" cy="2037715"/>
            <a:chOff x="1296" y="3479"/>
            <a:chExt cx="11180" cy="3209"/>
          </a:xfrm>
        </p:grpSpPr>
        <p:sp>
          <p:nvSpPr>
            <p:cNvPr id="5130" name="Text Box 10"/>
            <p:cNvSpPr txBox="1"/>
            <p:nvPr/>
          </p:nvSpPr>
          <p:spPr>
            <a:xfrm>
              <a:off x="1296" y="3479"/>
              <a:ext cx="464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16.2÷4.5=</a:t>
              </a:r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131" name="Text Box 11"/>
            <p:cNvSpPr txBox="1"/>
            <p:nvPr/>
          </p:nvSpPr>
          <p:spPr>
            <a:xfrm>
              <a:off x="7216" y="3514"/>
              <a:ext cx="526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9.88÷0.26=</a:t>
              </a:r>
              <a:endPara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132" name="Text Box 12"/>
            <p:cNvSpPr txBox="1"/>
            <p:nvPr/>
          </p:nvSpPr>
          <p:spPr>
            <a:xfrm>
              <a:off x="1344" y="5657"/>
              <a:ext cx="5872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0.864÷0.32=</a:t>
              </a:r>
              <a:endPara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133" name="Text Box 13"/>
            <p:cNvSpPr txBox="1"/>
            <p:nvPr/>
          </p:nvSpPr>
          <p:spPr>
            <a:xfrm>
              <a:off x="7201" y="5672"/>
              <a:ext cx="405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7.14÷3.5=</a:t>
              </a:r>
              <a:endPara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30806" y="2038330"/>
            <a:ext cx="5082540" cy="1916430"/>
            <a:chOff x="5194" y="3580"/>
            <a:chExt cx="8004" cy="3018"/>
          </a:xfrm>
        </p:grpSpPr>
        <p:sp>
          <p:nvSpPr>
            <p:cNvPr id="3" name="文本框 2"/>
            <p:cNvSpPr txBox="1"/>
            <p:nvPr/>
          </p:nvSpPr>
          <p:spPr>
            <a:xfrm>
              <a:off x="5194" y="3597"/>
              <a:ext cx="167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3.6</a:t>
              </a:r>
              <a:endPara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936" y="5774"/>
              <a:ext cx="1670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2.7</a:t>
              </a:r>
              <a:endPara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74" y="5774"/>
              <a:ext cx="1672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2.04</a:t>
              </a:r>
              <a:endPara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528" y="3580"/>
              <a:ext cx="1670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38</a:t>
              </a:r>
              <a:endPara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4514" y="3678617"/>
            <a:ext cx="525497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已知总量和每份数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求份数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用除法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列式为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114÷9.5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Picture 7" descr="小数五年级上册_页面_05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8" t="52663" r="10507" b="29071"/>
          <a:stretch>
            <a:fillRect/>
          </a:stretch>
        </p:blipFill>
        <p:spPr bwMode="auto">
          <a:xfrm>
            <a:off x="638926" y="935417"/>
            <a:ext cx="770413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4"/>
          <p:cNvSpPr/>
          <p:nvPr/>
        </p:nvSpPr>
        <p:spPr>
          <a:xfrm>
            <a:off x="471745" y="1893570"/>
            <a:ext cx="8420735" cy="2488620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先将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9.5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化成整数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除数的小数点向右移动一位。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根据商不变的性质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被除数的小数点也要向右移动一位。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我们发现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,114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的小数点向右移动时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位数不够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这时要在末尾用“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来补足。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9872" y="483518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53"/>
          <p:cNvSpPr txBox="1"/>
          <p:nvPr/>
        </p:nvSpPr>
        <p:spPr>
          <a:xfrm>
            <a:off x="323528" y="699542"/>
            <a:ext cx="291309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解题方法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1392" y="1170730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4130" name="Text Box 3"/>
          <p:cNvSpPr txBox="1"/>
          <p:nvPr/>
        </p:nvSpPr>
        <p:spPr>
          <a:xfrm>
            <a:off x="2997835" y="659130"/>
            <a:ext cx="356362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114÷9.5=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1645285" y="1419622"/>
            <a:ext cx="6165850" cy="14305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怎样把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114÷9.5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转化成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除数是整数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的除法呢？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619672" y="2931790"/>
            <a:ext cx="6163945" cy="14305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当被除数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扩大</a:t>
            </a:r>
            <a:r>
              <a:rPr lang="en-US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时，该如何改变呢？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6"/>
          <p:cNvSpPr/>
          <p:nvPr/>
        </p:nvSpPr>
        <p:spPr>
          <a:xfrm>
            <a:off x="1475656" y="665251"/>
            <a:ext cx="3333750" cy="561810"/>
          </a:xfrm>
          <a:prstGeom prst="roundRect">
            <a:avLst>
              <a:gd name="adj" fmla="val 12106"/>
            </a:avLst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114÷9.5</a:t>
            </a:r>
            <a:endParaRPr lang="en-US" altLang="zh-CN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26610" y="1706920"/>
            <a:ext cx="3104515" cy="1383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小数点向右移动一位，在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114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后面添个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560" y="3866153"/>
            <a:ext cx="7794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3"/>
          <p:cNvSpPr txBox="1"/>
          <p:nvPr/>
        </p:nvSpPr>
        <p:spPr>
          <a:xfrm>
            <a:off x="1720905" y="4050303"/>
            <a:ext cx="3786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114kg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饲料可以喂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440" y="2752130"/>
            <a:ext cx="1240155" cy="12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6"/>
          <p:cNvSpPr/>
          <p:nvPr/>
        </p:nvSpPr>
        <p:spPr>
          <a:xfrm>
            <a:off x="2959735" y="691025"/>
            <a:ext cx="3333750" cy="561810"/>
          </a:xfrm>
          <a:prstGeom prst="roundRect">
            <a:avLst>
              <a:gd name="adj" fmla="val 12106"/>
            </a:avLst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=12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（天）</a:t>
            </a:r>
            <a:endParaRPr lang="en-US" altLang="zh-CN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" name="Picture 33" descr="小数五年级上册_页面_05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3" t="73730" r="36035" b="11873"/>
          <a:stretch>
            <a:fillRect/>
          </a:stretch>
        </p:blipFill>
        <p:spPr bwMode="auto">
          <a:xfrm>
            <a:off x="1431376" y="1206775"/>
            <a:ext cx="2887452" cy="284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323528" y="782548"/>
            <a:ext cx="8939530" cy="3661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3.6÷1.24 =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÷124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0.42÷0.6 =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÷6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0.314 ÷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314÷18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2.8 ÷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280÷7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12378" y="987574"/>
            <a:ext cx="3092462" cy="3241025"/>
            <a:chOff x="3991" y="1642"/>
            <a:chExt cx="4030" cy="4883"/>
          </a:xfrm>
        </p:grpSpPr>
        <p:sp>
          <p:nvSpPr>
            <p:cNvPr id="2" name="文本框 1"/>
            <p:cNvSpPr txBox="1"/>
            <p:nvPr/>
          </p:nvSpPr>
          <p:spPr>
            <a:xfrm>
              <a:off x="5781" y="1642"/>
              <a:ext cx="2240" cy="9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360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81" y="2916"/>
              <a:ext cx="2240" cy="9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4.2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31" y="4317"/>
              <a:ext cx="2237" cy="9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0.018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991" y="5553"/>
              <a:ext cx="2237" cy="9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0.07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805" y="420370"/>
            <a:ext cx="1484630" cy="667385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0294" cy="521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对象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0" y="3321050"/>
            <a:ext cx="11430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33"/>
          <p:cNvSpPr/>
          <p:nvPr/>
        </p:nvSpPr>
        <p:spPr>
          <a:xfrm>
            <a:off x="2101919" y="1207681"/>
            <a:ext cx="343344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0.882÷0.25=         3.375÷1.25=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20" name="TextBox 14"/>
          <p:cNvSpPr/>
          <p:nvPr/>
        </p:nvSpPr>
        <p:spPr>
          <a:xfrm>
            <a:off x="539552" y="3363838"/>
            <a:ext cx="8114665" cy="72081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按照除数是小数的除法的笔算方法计算</a:t>
            </a:r>
            <a:r>
              <a:rPr lang="zh-CN" altLang="en-US" sz="3600" dirty="0">
                <a:solidFill>
                  <a:schemeClr val="accent6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7296" y="1131590"/>
            <a:ext cx="119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3.528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7296" y="1715155"/>
            <a:ext cx="9067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2.7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47480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1.用竖式计算。</a:t>
            </a:r>
            <a:endParaRPr lang="en-US" altLang="zh-CN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 bldLvl="0" animBg="1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WPS 演示</Application>
  <PresentationFormat>全屏显示(16:9)</PresentationFormat>
  <Paragraphs>208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幼圆</vt:lpstr>
      <vt:lpstr>楷体</vt:lpstr>
      <vt:lpstr>华文新魏</vt:lpstr>
      <vt:lpstr>微软雅黑</vt:lpstr>
      <vt:lpstr>楷体_GB2312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列竖式计算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92</cp:revision>
  <dcterms:created xsi:type="dcterms:W3CDTF">2018-09-11T05:46:00Z</dcterms:created>
  <dcterms:modified xsi:type="dcterms:W3CDTF">2023-08-28T08:51:33Z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F7BF04CF7C3542CCAA96A7C5DC7C34B0_12</vt:lpwstr>
  </property>
</Properties>
</file>