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handoutMasterIdLst>
    <p:handoutMasterId r:id="rId16"/>
  </p:handoutMasterIdLst>
  <p:sldIdLst>
    <p:sldId id="256" r:id="rId4"/>
    <p:sldId id="312" r:id="rId5"/>
    <p:sldId id="278" r:id="rId6"/>
    <p:sldId id="258" r:id="rId7"/>
    <p:sldId id="346" r:id="rId8"/>
    <p:sldId id="314" r:id="rId9"/>
    <p:sldId id="280" r:id="rId10"/>
    <p:sldId id="345" r:id="rId11"/>
    <p:sldId id="344" r:id="rId12"/>
    <p:sldId id="279" r:id="rId13"/>
    <p:sldId id="302" r:id="rId14"/>
    <p:sldId id="271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0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AC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6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276" y="42"/>
      </p:cViewPr>
      <p:guideLst>
        <p:guide orient="horz" pos="1750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FF7D-17FC-45F9-8463-EAD9AE7B7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F03-1000-49DF-85BF-966250192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35496" y="92710"/>
            <a:ext cx="1872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梯形面积公式的简单应用 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63710" y="1465352"/>
            <a:ext cx="64912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/>
              <a:t>梯形面积公式的简单应用 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" action="ppaction://hlinkshowjump?jump=nextslide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4"/>
          <p:cNvGrpSpPr/>
          <p:nvPr/>
        </p:nvGrpSpPr>
        <p:grpSpPr bwMode="auto">
          <a:xfrm>
            <a:off x="3419475" y="1275557"/>
            <a:ext cx="1728788" cy="1873250"/>
            <a:chOff x="0" y="0"/>
            <a:chExt cx="1407" cy="1225"/>
          </a:xfrm>
        </p:grpSpPr>
        <p:sp>
          <p:nvSpPr>
            <p:cNvPr id="35" name="Line 5"/>
            <p:cNvSpPr>
              <a:spLocks noChangeShapeType="1"/>
            </p:cNvSpPr>
            <p:nvPr/>
          </p:nvSpPr>
          <p:spPr bwMode="auto">
            <a:xfrm>
              <a:off x="0" y="1225"/>
              <a:ext cx="10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Line 6"/>
            <p:cNvSpPr>
              <a:spLocks noChangeShapeType="1"/>
            </p:cNvSpPr>
            <p:nvPr/>
          </p:nvSpPr>
          <p:spPr bwMode="auto">
            <a:xfrm>
              <a:off x="772" y="0"/>
              <a:ext cx="63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Line 7"/>
            <p:cNvSpPr>
              <a:spLocks noChangeShapeType="1"/>
            </p:cNvSpPr>
            <p:nvPr/>
          </p:nvSpPr>
          <p:spPr bwMode="auto">
            <a:xfrm flipV="1">
              <a:off x="0" y="0"/>
              <a:ext cx="772" cy="1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8"/>
            <p:cNvSpPr>
              <a:spLocks noChangeShapeType="1"/>
            </p:cNvSpPr>
            <p:nvPr/>
          </p:nvSpPr>
          <p:spPr bwMode="auto">
            <a:xfrm flipV="1">
              <a:off x="1044" y="0"/>
              <a:ext cx="363" cy="1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Group 9"/>
          <p:cNvGrpSpPr/>
          <p:nvPr/>
        </p:nvGrpSpPr>
        <p:grpSpPr bwMode="auto">
          <a:xfrm>
            <a:off x="5724525" y="1275557"/>
            <a:ext cx="2470150" cy="1871662"/>
            <a:chOff x="0" y="0"/>
            <a:chExt cx="1556" cy="1179"/>
          </a:xfrm>
        </p:grpSpPr>
        <p:sp>
          <p:nvSpPr>
            <p:cNvPr id="40" name="Line 10"/>
            <p:cNvSpPr>
              <a:spLocks noChangeShapeType="1"/>
            </p:cNvSpPr>
            <p:nvPr/>
          </p:nvSpPr>
          <p:spPr bwMode="auto">
            <a:xfrm>
              <a:off x="0" y="1179"/>
              <a:ext cx="8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Line 11"/>
            <p:cNvSpPr>
              <a:spLocks noChangeShapeType="1"/>
            </p:cNvSpPr>
            <p:nvPr/>
          </p:nvSpPr>
          <p:spPr bwMode="auto">
            <a:xfrm>
              <a:off x="1044" y="0"/>
              <a:ext cx="51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12"/>
            <p:cNvSpPr>
              <a:spLocks noChangeShapeType="1"/>
            </p:cNvSpPr>
            <p:nvPr/>
          </p:nvSpPr>
          <p:spPr bwMode="auto">
            <a:xfrm flipV="1">
              <a:off x="0" y="0"/>
              <a:ext cx="1044" cy="117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13"/>
            <p:cNvSpPr>
              <a:spLocks noChangeShapeType="1"/>
            </p:cNvSpPr>
            <p:nvPr/>
          </p:nvSpPr>
          <p:spPr bwMode="auto">
            <a:xfrm flipV="1">
              <a:off x="817" y="0"/>
              <a:ext cx="725" cy="117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Group 14"/>
          <p:cNvGrpSpPr/>
          <p:nvPr/>
        </p:nvGrpSpPr>
        <p:grpSpPr bwMode="auto">
          <a:xfrm>
            <a:off x="1042988" y="1275557"/>
            <a:ext cx="1296987" cy="1873250"/>
            <a:chOff x="0" y="0"/>
            <a:chExt cx="841" cy="1180"/>
          </a:xfrm>
        </p:grpSpPr>
        <p:sp>
          <p:nvSpPr>
            <p:cNvPr id="45" name="Line 15"/>
            <p:cNvSpPr>
              <a:spLocks noChangeShapeType="1"/>
            </p:cNvSpPr>
            <p:nvPr/>
          </p:nvSpPr>
          <p:spPr bwMode="auto">
            <a:xfrm>
              <a:off x="0" y="1180"/>
              <a:ext cx="84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Line 16"/>
            <p:cNvSpPr>
              <a:spLocks noChangeShapeType="1"/>
            </p:cNvSpPr>
            <p:nvPr/>
          </p:nvSpPr>
          <p:spPr bwMode="auto">
            <a:xfrm>
              <a:off x="182" y="0"/>
              <a:ext cx="51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17"/>
            <p:cNvSpPr>
              <a:spLocks noChangeShapeType="1"/>
            </p:cNvSpPr>
            <p:nvPr/>
          </p:nvSpPr>
          <p:spPr bwMode="auto">
            <a:xfrm flipV="1">
              <a:off x="0" y="0"/>
              <a:ext cx="182" cy="1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18"/>
            <p:cNvSpPr>
              <a:spLocks noChangeShapeType="1"/>
            </p:cNvSpPr>
            <p:nvPr/>
          </p:nvSpPr>
          <p:spPr bwMode="auto">
            <a:xfrm flipH="1" flipV="1">
              <a:off x="681" y="0"/>
              <a:ext cx="160" cy="1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Text Box 19"/>
          <p:cNvSpPr txBox="1">
            <a:spLocks noChangeArrowheads="1"/>
          </p:cNvSpPr>
          <p:nvPr/>
        </p:nvSpPr>
        <p:spPr bwMode="auto">
          <a:xfrm>
            <a:off x="900113" y="267494"/>
            <a:ext cx="69119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观察下面的梯形，你发现了什么？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>
            <a:off x="0" y="1275557"/>
            <a:ext cx="9144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Line 21"/>
          <p:cNvSpPr>
            <a:spLocks noChangeShapeType="1"/>
          </p:cNvSpPr>
          <p:nvPr/>
        </p:nvSpPr>
        <p:spPr bwMode="auto">
          <a:xfrm>
            <a:off x="0" y="3148807"/>
            <a:ext cx="9144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1331913" y="105965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Line 23"/>
          <p:cNvSpPr>
            <a:spLocks noChangeShapeType="1"/>
          </p:cNvSpPr>
          <p:nvPr/>
        </p:nvSpPr>
        <p:spPr bwMode="auto">
          <a:xfrm>
            <a:off x="2124075" y="105965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Line 24"/>
          <p:cNvSpPr>
            <a:spLocks noChangeShapeType="1"/>
          </p:cNvSpPr>
          <p:nvPr/>
        </p:nvSpPr>
        <p:spPr bwMode="auto">
          <a:xfrm>
            <a:off x="1331913" y="1132682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Line 25"/>
          <p:cNvSpPr>
            <a:spLocks noChangeShapeType="1"/>
          </p:cNvSpPr>
          <p:nvPr/>
        </p:nvSpPr>
        <p:spPr bwMode="auto">
          <a:xfrm>
            <a:off x="2051050" y="1132682"/>
            <a:ext cx="71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Line 26"/>
          <p:cNvSpPr>
            <a:spLocks noChangeShapeType="1"/>
          </p:cNvSpPr>
          <p:nvPr/>
        </p:nvSpPr>
        <p:spPr bwMode="auto">
          <a:xfrm>
            <a:off x="4427538" y="105965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Line 27"/>
          <p:cNvSpPr>
            <a:spLocks noChangeShapeType="1"/>
          </p:cNvSpPr>
          <p:nvPr/>
        </p:nvSpPr>
        <p:spPr bwMode="auto">
          <a:xfrm>
            <a:off x="5148263" y="105965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Line 28"/>
          <p:cNvSpPr>
            <a:spLocks noChangeShapeType="1"/>
          </p:cNvSpPr>
          <p:nvPr/>
        </p:nvSpPr>
        <p:spPr bwMode="auto">
          <a:xfrm>
            <a:off x="4427538" y="1132682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Line 29"/>
          <p:cNvSpPr>
            <a:spLocks noChangeShapeType="1"/>
          </p:cNvSpPr>
          <p:nvPr/>
        </p:nvSpPr>
        <p:spPr bwMode="auto">
          <a:xfrm>
            <a:off x="5076825" y="1132682"/>
            <a:ext cx="71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Line 30"/>
          <p:cNvSpPr>
            <a:spLocks noChangeShapeType="1"/>
          </p:cNvSpPr>
          <p:nvPr/>
        </p:nvSpPr>
        <p:spPr bwMode="auto">
          <a:xfrm>
            <a:off x="7380288" y="105965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Line 31"/>
          <p:cNvSpPr>
            <a:spLocks noChangeShapeType="1"/>
          </p:cNvSpPr>
          <p:nvPr/>
        </p:nvSpPr>
        <p:spPr bwMode="auto">
          <a:xfrm>
            <a:off x="8172450" y="105965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Line 32"/>
          <p:cNvSpPr>
            <a:spLocks noChangeShapeType="1"/>
          </p:cNvSpPr>
          <p:nvPr/>
        </p:nvSpPr>
        <p:spPr bwMode="auto">
          <a:xfrm>
            <a:off x="7380288" y="1132682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Line 33"/>
          <p:cNvSpPr>
            <a:spLocks noChangeShapeType="1"/>
          </p:cNvSpPr>
          <p:nvPr/>
        </p:nvSpPr>
        <p:spPr bwMode="auto">
          <a:xfrm>
            <a:off x="8099425" y="1132682"/>
            <a:ext cx="71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Line 34"/>
          <p:cNvSpPr>
            <a:spLocks noChangeShapeType="1"/>
          </p:cNvSpPr>
          <p:nvPr/>
        </p:nvSpPr>
        <p:spPr bwMode="auto">
          <a:xfrm>
            <a:off x="1042988" y="3147219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Line 35"/>
          <p:cNvSpPr>
            <a:spLocks noChangeShapeType="1"/>
          </p:cNvSpPr>
          <p:nvPr/>
        </p:nvSpPr>
        <p:spPr bwMode="auto">
          <a:xfrm>
            <a:off x="2339975" y="314880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Line 36"/>
          <p:cNvSpPr>
            <a:spLocks noChangeShapeType="1"/>
          </p:cNvSpPr>
          <p:nvPr/>
        </p:nvSpPr>
        <p:spPr bwMode="auto">
          <a:xfrm>
            <a:off x="1042988" y="3291682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Line 37"/>
          <p:cNvSpPr>
            <a:spLocks noChangeShapeType="1"/>
          </p:cNvSpPr>
          <p:nvPr/>
        </p:nvSpPr>
        <p:spPr bwMode="auto">
          <a:xfrm>
            <a:off x="1979613" y="3290094"/>
            <a:ext cx="35877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Line 38"/>
          <p:cNvSpPr>
            <a:spLocks noChangeShapeType="1"/>
          </p:cNvSpPr>
          <p:nvPr/>
        </p:nvSpPr>
        <p:spPr bwMode="auto">
          <a:xfrm>
            <a:off x="3419475" y="314880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Line 39"/>
          <p:cNvSpPr>
            <a:spLocks noChangeShapeType="1"/>
          </p:cNvSpPr>
          <p:nvPr/>
        </p:nvSpPr>
        <p:spPr bwMode="auto">
          <a:xfrm>
            <a:off x="4716463" y="314880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Line 40"/>
          <p:cNvSpPr>
            <a:spLocks noChangeShapeType="1"/>
          </p:cNvSpPr>
          <p:nvPr/>
        </p:nvSpPr>
        <p:spPr bwMode="auto">
          <a:xfrm>
            <a:off x="5724525" y="314880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Line 41"/>
          <p:cNvSpPr>
            <a:spLocks noChangeShapeType="1"/>
          </p:cNvSpPr>
          <p:nvPr/>
        </p:nvSpPr>
        <p:spPr bwMode="auto">
          <a:xfrm>
            <a:off x="7019925" y="314880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42"/>
          <p:cNvSpPr txBox="1">
            <a:spLocks noChangeArrowheads="1"/>
          </p:cNvSpPr>
          <p:nvPr/>
        </p:nvSpPr>
        <p:spPr bwMode="auto">
          <a:xfrm>
            <a:off x="1403350" y="916782"/>
            <a:ext cx="93662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endParaRPr lang="en-US" alt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43"/>
          <p:cNvSpPr txBox="1">
            <a:spLocks noChangeArrowheads="1"/>
          </p:cNvSpPr>
          <p:nvPr/>
        </p:nvSpPr>
        <p:spPr bwMode="auto">
          <a:xfrm>
            <a:off x="4498975" y="916782"/>
            <a:ext cx="93662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endParaRPr lang="en-US" alt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44"/>
          <p:cNvSpPr txBox="1">
            <a:spLocks noChangeArrowheads="1"/>
          </p:cNvSpPr>
          <p:nvPr/>
        </p:nvSpPr>
        <p:spPr bwMode="auto">
          <a:xfrm>
            <a:off x="7451725" y="916782"/>
            <a:ext cx="93662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endParaRPr lang="en-US" alt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45"/>
          <p:cNvSpPr txBox="1">
            <a:spLocks noChangeArrowheads="1"/>
          </p:cNvSpPr>
          <p:nvPr/>
        </p:nvSpPr>
        <p:spPr bwMode="auto">
          <a:xfrm>
            <a:off x="1403350" y="3075782"/>
            <a:ext cx="72072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6cm</a:t>
            </a:r>
            <a:endParaRPr lang="en-US" alt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Line 46"/>
          <p:cNvSpPr>
            <a:spLocks noChangeShapeType="1"/>
          </p:cNvSpPr>
          <p:nvPr/>
        </p:nvSpPr>
        <p:spPr bwMode="auto">
          <a:xfrm>
            <a:off x="3419475" y="3291682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Line 47"/>
          <p:cNvSpPr>
            <a:spLocks noChangeShapeType="1"/>
          </p:cNvSpPr>
          <p:nvPr/>
        </p:nvSpPr>
        <p:spPr bwMode="auto">
          <a:xfrm>
            <a:off x="4356100" y="3291682"/>
            <a:ext cx="35877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 Box 48"/>
          <p:cNvSpPr txBox="1">
            <a:spLocks noChangeArrowheads="1"/>
          </p:cNvSpPr>
          <p:nvPr/>
        </p:nvSpPr>
        <p:spPr bwMode="auto">
          <a:xfrm>
            <a:off x="3779838" y="3075782"/>
            <a:ext cx="72072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6cm</a:t>
            </a:r>
            <a:endParaRPr lang="en-US" alt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Line 49"/>
          <p:cNvSpPr>
            <a:spLocks noChangeShapeType="1"/>
          </p:cNvSpPr>
          <p:nvPr/>
        </p:nvSpPr>
        <p:spPr bwMode="auto">
          <a:xfrm>
            <a:off x="5724525" y="3291682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Line 50"/>
          <p:cNvSpPr>
            <a:spLocks noChangeShapeType="1"/>
          </p:cNvSpPr>
          <p:nvPr/>
        </p:nvSpPr>
        <p:spPr bwMode="auto">
          <a:xfrm>
            <a:off x="6659563" y="3291682"/>
            <a:ext cx="35877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 Box 51"/>
          <p:cNvSpPr txBox="1">
            <a:spLocks noChangeArrowheads="1"/>
          </p:cNvSpPr>
          <p:nvPr/>
        </p:nvSpPr>
        <p:spPr bwMode="auto">
          <a:xfrm>
            <a:off x="6084888" y="3075782"/>
            <a:ext cx="72072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6cm</a:t>
            </a:r>
            <a:endParaRPr lang="en-US" alt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 Box 52"/>
          <p:cNvSpPr txBox="1">
            <a:spLocks noChangeArrowheads="1"/>
          </p:cNvSpPr>
          <p:nvPr/>
        </p:nvSpPr>
        <p:spPr bwMode="auto">
          <a:xfrm>
            <a:off x="395288" y="3651870"/>
            <a:ext cx="838835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      通过观察，我发现了上面三个梯形都是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等底等高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的，所以它们的面积也是一样的。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2"/>
          <p:cNvSpPr>
            <a:spLocks noChangeArrowheads="1"/>
          </p:cNvSpPr>
          <p:nvPr/>
        </p:nvSpPr>
        <p:spPr bwMode="auto">
          <a:xfrm rot="10800000">
            <a:off x="4716463" y="2703121"/>
            <a:ext cx="1871662" cy="744379"/>
          </a:xfrm>
          <a:custGeom>
            <a:avLst/>
            <a:gdLst>
              <a:gd name="T0" fmla="*/ 1551746 w 21600"/>
              <a:gd name="T1" fmla="*/ 576263 h 21600"/>
              <a:gd name="T2" fmla="*/ 935831 w 21600"/>
              <a:gd name="T3" fmla="*/ 1152525 h 21600"/>
              <a:gd name="T4" fmla="*/ 319916 w 21600"/>
              <a:gd name="T5" fmla="*/ 576263 h 21600"/>
              <a:gd name="T6" fmla="*/ 9358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492 w 21600"/>
              <a:gd name="T13" fmla="*/ 5492 h 21600"/>
              <a:gd name="T14" fmla="*/ 16108 w 21600"/>
              <a:gd name="T15" fmla="*/ 1610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383" y="21600"/>
                </a:lnTo>
                <a:lnTo>
                  <a:pt x="14217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 rot="10800000">
            <a:off x="2555875" y="2703121"/>
            <a:ext cx="1871663" cy="744379"/>
          </a:xfrm>
          <a:custGeom>
            <a:avLst/>
            <a:gdLst>
              <a:gd name="T0" fmla="*/ 1551747 w 21600"/>
              <a:gd name="T1" fmla="*/ 576263 h 21600"/>
              <a:gd name="T2" fmla="*/ 935832 w 21600"/>
              <a:gd name="T3" fmla="*/ 1152525 h 21600"/>
              <a:gd name="T4" fmla="*/ 319916 w 21600"/>
              <a:gd name="T5" fmla="*/ 576263 h 21600"/>
              <a:gd name="T6" fmla="*/ 93583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492 w 21600"/>
              <a:gd name="T13" fmla="*/ 5492 h 21600"/>
              <a:gd name="T14" fmla="*/ 16108 w 21600"/>
              <a:gd name="T15" fmla="*/ 1610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383" y="21600"/>
                </a:lnTo>
                <a:lnTo>
                  <a:pt x="14217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30213" y="366415"/>
            <a:ext cx="871378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只剪一刀，把梯形剪成一个三角形和一个梯形。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68313" y="1173981"/>
            <a:ext cx="759618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只剪一刀，把梯形剪成两个梯形。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430213" y="771550"/>
            <a:ext cx="871378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只剪一刀，把梯形剪成一个平行四边形和一个梯形。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 rot="10800000">
            <a:off x="395288" y="2703121"/>
            <a:ext cx="1871662" cy="744379"/>
          </a:xfrm>
          <a:custGeom>
            <a:avLst/>
            <a:gdLst>
              <a:gd name="T0" fmla="*/ 1551746 w 21600"/>
              <a:gd name="T1" fmla="*/ 576263 h 21600"/>
              <a:gd name="T2" fmla="*/ 935831 w 21600"/>
              <a:gd name="T3" fmla="*/ 1152525 h 21600"/>
              <a:gd name="T4" fmla="*/ 319916 w 21600"/>
              <a:gd name="T5" fmla="*/ 576263 h 21600"/>
              <a:gd name="T6" fmla="*/ 9358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492 w 21600"/>
              <a:gd name="T13" fmla="*/ 5492 h 21600"/>
              <a:gd name="T14" fmla="*/ 16108 w 21600"/>
              <a:gd name="T15" fmla="*/ 1610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383" y="21600"/>
                </a:lnTo>
                <a:lnTo>
                  <a:pt x="14217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>
            <a:off x="1042988" y="2211710"/>
            <a:ext cx="0" cy="1943100"/>
          </a:xfrm>
          <a:prstGeom prst="line">
            <a:avLst/>
          </a:prstGeom>
          <a:noFill/>
          <a:ln w="31750">
            <a:solidFill>
              <a:schemeClr val="tx1"/>
            </a:solidFill>
            <a:prstDash val="sysDot"/>
            <a:round/>
          </a:ln>
          <a:effectLst/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Line 11"/>
          <p:cNvSpPr>
            <a:spLocks noChangeShapeType="1"/>
          </p:cNvSpPr>
          <p:nvPr/>
        </p:nvSpPr>
        <p:spPr bwMode="auto">
          <a:xfrm>
            <a:off x="3276600" y="2211710"/>
            <a:ext cx="1081088" cy="1943100"/>
          </a:xfrm>
          <a:prstGeom prst="line">
            <a:avLst/>
          </a:prstGeom>
          <a:noFill/>
          <a:ln w="31750">
            <a:solidFill>
              <a:schemeClr val="tx1"/>
            </a:solidFill>
            <a:prstDash val="sysDot"/>
            <a:round/>
          </a:ln>
          <a:effectLst/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4572000" y="3003873"/>
            <a:ext cx="2089150" cy="0"/>
          </a:xfrm>
          <a:prstGeom prst="line">
            <a:avLst/>
          </a:prstGeom>
          <a:noFill/>
          <a:ln w="31750">
            <a:solidFill>
              <a:schemeClr val="tx1"/>
            </a:solidFill>
            <a:prstDash val="sysDot"/>
            <a:round/>
          </a:ln>
          <a:effectLst/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468313" y="1563638"/>
            <a:ext cx="67691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只剪一刀，把梯形剪成两个三角形。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AutoShape 14"/>
          <p:cNvSpPr>
            <a:spLocks noChangeArrowheads="1"/>
          </p:cNvSpPr>
          <p:nvPr/>
        </p:nvSpPr>
        <p:spPr bwMode="auto">
          <a:xfrm rot="10800000">
            <a:off x="6804025" y="2703121"/>
            <a:ext cx="1871663" cy="744379"/>
          </a:xfrm>
          <a:custGeom>
            <a:avLst/>
            <a:gdLst>
              <a:gd name="T0" fmla="*/ 1551747 w 21600"/>
              <a:gd name="T1" fmla="*/ 576263 h 21600"/>
              <a:gd name="T2" fmla="*/ 935832 w 21600"/>
              <a:gd name="T3" fmla="*/ 1152525 h 21600"/>
              <a:gd name="T4" fmla="*/ 319916 w 21600"/>
              <a:gd name="T5" fmla="*/ 576263 h 21600"/>
              <a:gd name="T6" fmla="*/ 93583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492 w 21600"/>
              <a:gd name="T13" fmla="*/ 5492 h 21600"/>
              <a:gd name="T14" fmla="*/ 16108 w 21600"/>
              <a:gd name="T15" fmla="*/ 1610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383" y="21600"/>
                </a:lnTo>
                <a:lnTo>
                  <a:pt x="14217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 flipV="1">
            <a:off x="6372225" y="2440378"/>
            <a:ext cx="2087563" cy="1283500"/>
          </a:xfrm>
          <a:prstGeom prst="line">
            <a:avLst/>
          </a:prstGeom>
          <a:noFill/>
          <a:ln w="31750">
            <a:solidFill>
              <a:schemeClr val="tx1"/>
            </a:solidFill>
            <a:prstDash val="sysDot"/>
            <a:round/>
          </a:ln>
          <a:effectLst/>
        </p:spPr>
        <p:txBody>
          <a:bodyPr wrap="square"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755650" y="4083373"/>
            <a:ext cx="12239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2987675" y="4083373"/>
            <a:ext cx="12239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19"/>
          <p:cNvSpPr txBox="1">
            <a:spLocks noChangeArrowheads="1"/>
          </p:cNvSpPr>
          <p:nvPr/>
        </p:nvSpPr>
        <p:spPr bwMode="auto">
          <a:xfrm>
            <a:off x="5148263" y="4067498"/>
            <a:ext cx="1223962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7235825" y="4083373"/>
            <a:ext cx="12239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28708" y="1880416"/>
            <a:ext cx="7173684" cy="266429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3568" y="1146106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624" y="2427734"/>
            <a:ext cx="7027668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826464" y="1131590"/>
            <a:ext cx="1872268" cy="65443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6659289" y="796638"/>
            <a:ext cx="1224359" cy="85665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Group 4"/>
          <p:cNvGrpSpPr/>
          <p:nvPr/>
        </p:nvGrpSpPr>
        <p:grpSpPr bwMode="auto">
          <a:xfrm>
            <a:off x="6420793" y="2625399"/>
            <a:ext cx="2016777" cy="756656"/>
            <a:chOff x="0" y="0"/>
            <a:chExt cx="1916" cy="1488"/>
          </a:xfrm>
        </p:grpSpPr>
        <p:sp>
          <p:nvSpPr>
            <p:cNvPr id="18" name="AutoShape 5"/>
            <p:cNvSpPr>
              <a:spLocks noChangeArrowheads="1"/>
            </p:cNvSpPr>
            <p:nvPr/>
          </p:nvSpPr>
          <p:spPr bwMode="auto">
            <a:xfrm rot="-30209">
              <a:off x="0" y="0"/>
              <a:ext cx="1916" cy="1487"/>
            </a:xfrm>
            <a:prstGeom prst="triangle">
              <a:avLst>
                <a:gd name="adj" fmla="val 2489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480" y="0"/>
              <a:ext cx="0" cy="14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" name="Group 7"/>
            <p:cNvGrpSpPr/>
            <p:nvPr/>
          </p:nvGrpSpPr>
          <p:grpSpPr bwMode="auto">
            <a:xfrm>
              <a:off x="480" y="1344"/>
              <a:ext cx="144" cy="144"/>
              <a:chOff x="0" y="0"/>
              <a:chExt cx="144" cy="144"/>
            </a:xfrm>
          </p:grpSpPr>
          <p:sp>
            <p:nvSpPr>
              <p:cNvPr id="21" name="Line 8"/>
              <p:cNvSpPr>
                <a:spLocks noChangeShapeType="1"/>
              </p:cNvSpPr>
              <p:nvPr/>
            </p:nvSpPr>
            <p:spPr bwMode="auto">
              <a:xfrm>
                <a:off x="0" y="0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Line 9"/>
              <p:cNvSpPr>
                <a:spLocks noChangeShapeType="1"/>
              </p:cNvSpPr>
              <p:nvPr/>
            </p:nvSpPr>
            <p:spPr bwMode="auto">
              <a:xfrm>
                <a:off x="144" y="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5" name="Group 12"/>
          <p:cNvGrpSpPr/>
          <p:nvPr/>
        </p:nvGrpSpPr>
        <p:grpSpPr bwMode="auto">
          <a:xfrm>
            <a:off x="395537" y="3075806"/>
            <a:ext cx="2016777" cy="706657"/>
            <a:chOff x="0" y="0"/>
            <a:chExt cx="1146" cy="499"/>
          </a:xfrm>
        </p:grpSpPr>
        <p:grpSp>
          <p:nvGrpSpPr>
            <p:cNvPr id="26" name="Group 13"/>
            <p:cNvGrpSpPr/>
            <p:nvPr/>
          </p:nvGrpSpPr>
          <p:grpSpPr bwMode="auto">
            <a:xfrm>
              <a:off x="0" y="0"/>
              <a:ext cx="1146" cy="499"/>
              <a:chOff x="0" y="0"/>
              <a:chExt cx="2544" cy="1488"/>
            </a:xfrm>
          </p:grpSpPr>
          <p:sp>
            <p:nvSpPr>
              <p:cNvPr id="32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4" cy="1488"/>
              </a:xfrm>
              <a:prstGeom prst="parallelogram">
                <a:avLst>
                  <a:gd name="adj" fmla="val 42742"/>
                </a:avLst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Line 15"/>
              <p:cNvSpPr>
                <a:spLocks noChangeShapeType="1"/>
              </p:cNvSpPr>
              <p:nvPr/>
            </p:nvSpPr>
            <p:spPr bwMode="auto">
              <a:xfrm>
                <a:off x="624" y="0"/>
                <a:ext cx="0" cy="1488"/>
              </a:xfrm>
              <a:prstGeom prst="line">
                <a:avLst/>
              </a:prstGeom>
              <a:noFill/>
              <a:ln w="28575">
                <a:solidFill>
                  <a:schemeClr val="accent1"/>
                </a:solidFill>
                <a:prstDash val="sysDot"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4" name="Group 16"/>
              <p:cNvGrpSpPr/>
              <p:nvPr/>
            </p:nvGrpSpPr>
            <p:grpSpPr bwMode="auto">
              <a:xfrm>
                <a:off x="624" y="1344"/>
                <a:ext cx="144" cy="144"/>
                <a:chOff x="0" y="0"/>
                <a:chExt cx="144" cy="144"/>
              </a:xfrm>
            </p:grpSpPr>
            <p:sp>
              <p:nvSpPr>
                <p:cNvPr id="46" name="Line 17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Line 18"/>
                <p:cNvSpPr>
                  <a:spLocks noChangeShapeType="1"/>
                </p:cNvSpPr>
                <p:nvPr/>
              </p:nvSpPr>
              <p:spPr bwMode="auto">
                <a:xfrm>
                  <a:off x="144" y="0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7" name="Group 19"/>
            <p:cNvGrpSpPr/>
            <p:nvPr/>
          </p:nvGrpSpPr>
          <p:grpSpPr bwMode="auto">
            <a:xfrm rot="-305835">
              <a:off x="272" y="0"/>
              <a:ext cx="63" cy="494"/>
              <a:chOff x="0" y="0"/>
              <a:chExt cx="90" cy="953"/>
            </a:xfrm>
          </p:grpSpPr>
          <p:sp>
            <p:nvSpPr>
              <p:cNvPr id="28" name="Line 2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45" cy="95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9" name="Group 21"/>
              <p:cNvGrpSpPr/>
              <p:nvPr/>
            </p:nvGrpSpPr>
            <p:grpSpPr bwMode="auto">
              <a:xfrm>
                <a:off x="0" y="862"/>
                <a:ext cx="90" cy="90"/>
                <a:chOff x="0" y="0"/>
                <a:chExt cx="144" cy="144"/>
              </a:xfrm>
            </p:grpSpPr>
            <p:sp>
              <p:nvSpPr>
                <p:cNvPr id="30" name="Line 22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Line 23"/>
                <p:cNvSpPr>
                  <a:spLocks noChangeShapeType="1"/>
                </p:cNvSpPr>
                <p:nvPr/>
              </p:nvSpPr>
              <p:spPr bwMode="auto">
                <a:xfrm>
                  <a:off x="144" y="0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48" name="Group 24"/>
          <p:cNvGrpSpPr/>
          <p:nvPr/>
        </p:nvGrpSpPr>
        <p:grpSpPr bwMode="auto">
          <a:xfrm>
            <a:off x="2484438" y="2949770"/>
            <a:ext cx="3960506" cy="1399980"/>
            <a:chOff x="0" y="0"/>
            <a:chExt cx="2358" cy="1033"/>
          </a:xfrm>
        </p:grpSpPr>
        <p:sp>
          <p:nvSpPr>
            <p:cNvPr id="49" name="AutoShape 25"/>
            <p:cNvSpPr>
              <a:spLocks noChangeArrowheads="1"/>
            </p:cNvSpPr>
            <p:nvPr/>
          </p:nvSpPr>
          <p:spPr bwMode="auto">
            <a:xfrm rot="10800000">
              <a:off x="0" y="2"/>
              <a:ext cx="2358" cy="1031"/>
            </a:xfrm>
            <a:custGeom>
              <a:avLst/>
              <a:gdLst>
                <a:gd name="T0" fmla="*/ 1963 w 21600"/>
                <a:gd name="T1" fmla="*/ 516 h 21600"/>
                <a:gd name="T2" fmla="*/ 1179 w 21600"/>
                <a:gd name="T3" fmla="*/ 1031 h 21600"/>
                <a:gd name="T4" fmla="*/ 395 w 21600"/>
                <a:gd name="T5" fmla="*/ 516 h 21600"/>
                <a:gd name="T6" fmla="*/ 117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423 w 21600"/>
                <a:gd name="T13" fmla="*/ 5426 h 21600"/>
                <a:gd name="T14" fmla="*/ 16177 w 21600"/>
                <a:gd name="T15" fmla="*/ 1617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44" y="21600"/>
                  </a:lnTo>
                  <a:lnTo>
                    <a:pt x="1435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>
              <a:solidFill>
                <a:schemeClr val="accent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Line 26"/>
            <p:cNvSpPr>
              <a:spLocks noChangeShapeType="1"/>
            </p:cNvSpPr>
            <p:nvPr/>
          </p:nvSpPr>
          <p:spPr bwMode="auto">
            <a:xfrm rot="21294165" flipH="1">
              <a:off x="786" y="0"/>
              <a:ext cx="100" cy="103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1" name="Group 27"/>
            <p:cNvGrpSpPr/>
            <p:nvPr/>
          </p:nvGrpSpPr>
          <p:grpSpPr bwMode="auto">
            <a:xfrm>
              <a:off x="816" y="861"/>
              <a:ext cx="197" cy="172"/>
              <a:chOff x="0" y="0"/>
              <a:chExt cx="91" cy="91"/>
            </a:xfrm>
          </p:grpSpPr>
          <p:sp>
            <p:nvSpPr>
              <p:cNvPr id="52" name="Line 28"/>
              <p:cNvSpPr>
                <a:spLocks noChangeShapeType="1"/>
              </p:cNvSpPr>
              <p:nvPr/>
            </p:nvSpPr>
            <p:spPr bwMode="auto">
              <a:xfrm>
                <a:off x="91" y="0"/>
                <a:ext cx="0" cy="91"/>
              </a:xfrm>
              <a:prstGeom prst="line">
                <a:avLst/>
              </a:prstGeom>
              <a:noFill/>
              <a:ln w="3492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Line 29"/>
              <p:cNvSpPr>
                <a:spLocks noChangeShapeType="1"/>
              </p:cNvSpPr>
              <p:nvPr/>
            </p:nvSpPr>
            <p:spPr bwMode="auto">
              <a:xfrm>
                <a:off x="0" y="0"/>
                <a:ext cx="91" cy="0"/>
              </a:xfrm>
              <a:prstGeom prst="line">
                <a:avLst/>
              </a:prstGeom>
              <a:noFill/>
              <a:ln w="3492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4" name="Text Box 30"/>
          <p:cNvSpPr txBox="1">
            <a:spLocks noChangeArrowheads="1"/>
          </p:cNvSpPr>
          <p:nvPr/>
        </p:nvSpPr>
        <p:spPr bwMode="auto">
          <a:xfrm>
            <a:off x="898545" y="1838776"/>
            <a:ext cx="2161287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endParaRPr lang="zh-CN" altLang="en-US" sz="40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 Box 31"/>
          <p:cNvSpPr txBox="1">
            <a:spLocks noChangeArrowheads="1"/>
          </p:cNvSpPr>
          <p:nvPr/>
        </p:nvSpPr>
        <p:spPr bwMode="auto">
          <a:xfrm>
            <a:off x="5940152" y="1863864"/>
            <a:ext cx="2809196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lang="en-US" altLang="zh-CN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</a:t>
            </a:r>
            <a:endParaRPr lang="zh-CN" altLang="en-US" sz="40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 Box 32"/>
          <p:cNvSpPr txBox="1">
            <a:spLocks noChangeArrowheads="1"/>
          </p:cNvSpPr>
          <p:nvPr/>
        </p:nvSpPr>
        <p:spPr bwMode="auto">
          <a:xfrm>
            <a:off x="395536" y="4064472"/>
            <a:ext cx="2161287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40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 Box 33"/>
          <p:cNvSpPr txBox="1">
            <a:spLocks noChangeArrowheads="1"/>
          </p:cNvSpPr>
          <p:nvPr/>
        </p:nvSpPr>
        <p:spPr bwMode="auto">
          <a:xfrm>
            <a:off x="6277917" y="3664064"/>
            <a:ext cx="2736147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40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 Box 34"/>
          <p:cNvSpPr txBox="1">
            <a:spLocks noChangeArrowheads="1"/>
          </p:cNvSpPr>
          <p:nvPr/>
        </p:nvSpPr>
        <p:spPr bwMode="auto">
          <a:xfrm>
            <a:off x="3733799" y="2847254"/>
            <a:ext cx="2439189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0" b="0" dirty="0">
                <a:solidFill>
                  <a:srgbClr val="3328C8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15000" b="0" dirty="0">
              <a:solidFill>
                <a:srgbClr val="3328C8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WordArt 35"/>
          <p:cNvSpPr>
            <a:spLocks noChangeArrowheads="1" noChangeShapeType="1"/>
          </p:cNvSpPr>
          <p:nvPr/>
        </p:nvSpPr>
        <p:spPr bwMode="auto">
          <a:xfrm>
            <a:off x="2699792" y="483518"/>
            <a:ext cx="3762004" cy="4533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kern="1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131840" y="48351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平面图形的面积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85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85" decel="100000"/>
                                        <p:tgtEl>
                                          <p:spTgt spid="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38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38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54" grpId="0" autoUpdateAnimBg="0"/>
      <p:bldP spid="55" grpId="0" autoUpdateAnimBg="0"/>
      <p:bldP spid="56" grpId="0" autoUpdateAnimBg="0"/>
      <p:bldP spid="57" grpId="0" autoUpdateAnimBg="0"/>
      <p:bldP spid="5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067694"/>
            <a:ext cx="9144000" cy="2377577"/>
            <a:chOff x="0" y="2266343"/>
            <a:chExt cx="9144000" cy="237757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2331026"/>
              <a:ext cx="9144000" cy="231289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758" y="2266343"/>
              <a:ext cx="4512242" cy="23339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650" y="3713968"/>
              <a:ext cx="6313565" cy="801998"/>
            </a:xfrm>
            <a:prstGeom prst="rect">
              <a:avLst/>
            </a:prstGeom>
          </p:spPr>
        </p:pic>
      </p:grpSp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568" y="1014223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拦河坝的横截面是一个梯形。它的上底是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，下底比上底长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135m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26m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。求拦河坝横截面的面积。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3363838"/>
            <a:ext cx="50642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梯形下底：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13+135=148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9592" y="3867894"/>
            <a:ext cx="71705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梯形面积：（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13+148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×26÷2=2093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1600" y="4335142"/>
            <a:ext cx="5899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答：拦河坝横截面的面积是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2093m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375512" y="1055582"/>
            <a:ext cx="868680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厘米、</a:t>
            </a:r>
            <a:r>
              <a:rPr lang="en-US" altLang="zh-CN" sz="24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厘米、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zh-CN" altLang="en-US" sz="24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厘米是梯形四条边的长度，请细心观察，并标出它们所在的准确位置，然后列式</a:t>
            </a:r>
            <a:r>
              <a:rPr lang="zh-CN" altLang="en-US" sz="32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Group 3"/>
          <p:cNvGrpSpPr/>
          <p:nvPr/>
        </p:nvGrpSpPr>
        <p:grpSpPr bwMode="auto">
          <a:xfrm>
            <a:off x="4448499" y="1851670"/>
            <a:ext cx="4543911" cy="3077603"/>
            <a:chOff x="-20" y="0"/>
            <a:chExt cx="3092" cy="2080"/>
          </a:xfrm>
        </p:grpSpPr>
        <p:sp>
          <p:nvSpPr>
            <p:cNvPr id="22" name="Text Box 4"/>
            <p:cNvSpPr txBox="1">
              <a:spLocks noChangeArrowheads="1"/>
            </p:cNvSpPr>
            <p:nvPr/>
          </p:nvSpPr>
          <p:spPr bwMode="auto">
            <a:xfrm rot="1320043">
              <a:off x="1022" y="306"/>
              <a:ext cx="1806" cy="47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（          ）</a:t>
              </a:r>
              <a:endPara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927" y="1602"/>
              <a:ext cx="1613" cy="47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（          ）</a:t>
              </a:r>
              <a:endPara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Text Box 6"/>
            <p:cNvSpPr txBox="1">
              <a:spLocks noChangeArrowheads="1"/>
            </p:cNvSpPr>
            <p:nvPr/>
          </p:nvSpPr>
          <p:spPr bwMode="auto">
            <a:xfrm rot="16200000">
              <a:off x="-460" y="440"/>
              <a:ext cx="1361" cy="48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（       ）</a:t>
              </a:r>
              <a:endPara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7"/>
            <p:cNvSpPr txBox="1">
              <a:spLocks noChangeArrowheads="1"/>
            </p:cNvSpPr>
            <p:nvPr/>
          </p:nvSpPr>
          <p:spPr bwMode="auto">
            <a:xfrm rot="16200000">
              <a:off x="2094" y="902"/>
              <a:ext cx="1473" cy="48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（       ）</a:t>
              </a:r>
              <a:endParaRPr lang="zh-CN" altLang="en-US" sz="4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2" name="Group 8"/>
            <p:cNvGrpSpPr/>
            <p:nvPr/>
          </p:nvGrpSpPr>
          <p:grpSpPr bwMode="auto">
            <a:xfrm>
              <a:off x="582" y="353"/>
              <a:ext cx="1985" cy="1129"/>
              <a:chOff x="0" y="0"/>
              <a:chExt cx="2208" cy="1344"/>
            </a:xfrm>
          </p:grpSpPr>
          <p:grpSp>
            <p:nvGrpSpPr>
              <p:cNvPr id="47" name="Group 9"/>
              <p:cNvGrpSpPr/>
              <p:nvPr/>
            </p:nvGrpSpPr>
            <p:grpSpPr bwMode="auto">
              <a:xfrm rot="5400000">
                <a:off x="432" y="-432"/>
                <a:ext cx="1344" cy="2208"/>
                <a:chOff x="0" y="0"/>
                <a:chExt cx="1008" cy="2208"/>
              </a:xfrm>
            </p:grpSpPr>
            <p:sp>
              <p:nvSpPr>
                <p:cNvPr id="50" name="Rectangle 10"/>
                <p:cNvSpPr>
                  <a:spLocks noChangeArrowheads="1"/>
                </p:cNvSpPr>
                <p:nvPr/>
              </p:nvSpPr>
              <p:spPr bwMode="auto">
                <a:xfrm>
                  <a:off x="624" y="0"/>
                  <a:ext cx="384" cy="220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accent2"/>
                  </a:solidFill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1" name="AutoShape 1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24" cy="2208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2"/>
                </a:solidFill>
                <a:ln w="9525">
                  <a:solidFill>
                    <a:schemeClr val="accent2"/>
                  </a:solidFill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8" name="Line 12"/>
              <p:cNvSpPr>
                <a:spLocks noChangeShapeType="1"/>
              </p:cNvSpPr>
              <p:nvPr/>
            </p:nvSpPr>
            <p:spPr bwMode="auto">
              <a:xfrm>
                <a:off x="0" y="1200"/>
                <a:ext cx="14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Line 13"/>
              <p:cNvSpPr>
                <a:spLocks noChangeShapeType="1"/>
              </p:cNvSpPr>
              <p:nvPr/>
            </p:nvSpPr>
            <p:spPr bwMode="auto">
              <a:xfrm>
                <a:off x="144" y="1200"/>
                <a:ext cx="0" cy="14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3" name="Text Box 14"/>
            <p:cNvSpPr txBox="1">
              <a:spLocks noChangeArrowheads="1"/>
            </p:cNvSpPr>
            <p:nvPr/>
          </p:nvSpPr>
          <p:spPr bwMode="auto">
            <a:xfrm rot="5400000">
              <a:off x="2268" y="1230"/>
              <a:ext cx="1152" cy="3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 rot="5400000">
              <a:off x="-278" y="603"/>
              <a:ext cx="1062" cy="3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Text Box 16"/>
            <p:cNvSpPr txBox="1">
              <a:spLocks noChangeArrowheads="1"/>
            </p:cNvSpPr>
            <p:nvPr/>
          </p:nvSpPr>
          <p:spPr bwMode="auto">
            <a:xfrm rot="1366041">
              <a:off x="1309" y="353"/>
              <a:ext cx="1177" cy="39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Text Box 17"/>
            <p:cNvSpPr txBox="1">
              <a:spLocks noChangeArrowheads="1"/>
            </p:cNvSpPr>
            <p:nvPr/>
          </p:nvSpPr>
          <p:spPr bwMode="auto">
            <a:xfrm>
              <a:off x="1318" y="1622"/>
              <a:ext cx="960" cy="39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2" name="Text Box 18"/>
          <p:cNvSpPr txBox="1">
            <a:spLocks noChangeArrowheads="1"/>
          </p:cNvSpPr>
          <p:nvPr/>
        </p:nvSpPr>
        <p:spPr bwMode="auto">
          <a:xfrm>
            <a:off x="107504" y="3003798"/>
            <a:ext cx="4608512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( 2 +5 )× 9÷ 2</a:t>
            </a:r>
            <a:endParaRPr lang="en-US" altLang="zh-CN" sz="4400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20675" y="410939"/>
            <a:ext cx="88233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平行四边形的面积是梯形面积的</a:t>
            </a:r>
            <a:r>
              <a:rPr lang="en-US" altLang="zh-CN" sz="32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倍。（     ）</a:t>
            </a:r>
            <a:endParaRPr lang="zh-CN" altLang="en-US" sz="32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692275" y="1419002"/>
            <a:ext cx="1143000" cy="838200"/>
          </a:xfrm>
          <a:prstGeom prst="parallelogram">
            <a:avLst>
              <a:gd name="adj" fmla="val 340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3851275" y="1203102"/>
            <a:ext cx="2089150" cy="1336675"/>
          </a:xfrm>
          <a:custGeom>
            <a:avLst/>
            <a:gdLst>
              <a:gd name="T0" fmla="*/ 1828006 w 21600"/>
              <a:gd name="T1" fmla="*/ 668338 h 21600"/>
              <a:gd name="T2" fmla="*/ 1044575 w 21600"/>
              <a:gd name="T3" fmla="*/ 1336675 h 21600"/>
              <a:gd name="T4" fmla="*/ 261144 w 21600"/>
              <a:gd name="T5" fmla="*/ 668338 h 21600"/>
              <a:gd name="T6" fmla="*/ 104457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740650" y="339502"/>
            <a:ext cx="649288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altLang="zh-CN" sz="400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79388" y="3147789"/>
            <a:ext cx="8748712" cy="5693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1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1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两个梯形一定可以拼成一个平行四边形。（    ）</a:t>
            </a:r>
            <a:endParaRPr lang="zh-CN" altLang="en-US" sz="31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5003577" y="3651870"/>
            <a:ext cx="2089150" cy="1336675"/>
          </a:xfrm>
          <a:custGeom>
            <a:avLst/>
            <a:gdLst>
              <a:gd name="T0" fmla="*/ 1828006 w 21600"/>
              <a:gd name="T1" fmla="*/ 668338 h 21600"/>
              <a:gd name="T2" fmla="*/ 1044575 w 21600"/>
              <a:gd name="T3" fmla="*/ 1336675 h 21600"/>
              <a:gd name="T4" fmla="*/ 261144 w 21600"/>
              <a:gd name="T5" fmla="*/ 668338 h 21600"/>
              <a:gd name="T6" fmla="*/ 104457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339752" y="4156248"/>
            <a:ext cx="792162" cy="504825"/>
          </a:xfrm>
          <a:custGeom>
            <a:avLst/>
            <a:gdLst>
              <a:gd name="T0" fmla="*/ 693142 w 21600"/>
              <a:gd name="T1" fmla="*/ 252413 h 21600"/>
              <a:gd name="T2" fmla="*/ 396081 w 21600"/>
              <a:gd name="T3" fmla="*/ 504825 h 21600"/>
              <a:gd name="T4" fmla="*/ 99020 w 21600"/>
              <a:gd name="T5" fmla="*/ 252413 h 21600"/>
              <a:gd name="T6" fmla="*/ 39608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7956550" y="3076352"/>
            <a:ext cx="649288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altLang="zh-CN" sz="400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utoUpdateAnimBg="0"/>
      <p:bldP spid="13" grpId="0" animBg="1"/>
      <p:bldP spid="14" grpId="0" animBg="1"/>
      <p:bldP spid="1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23850" y="396775"/>
            <a:ext cx="8497888" cy="11695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一个梯形的面积是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平方米，与它等底等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高的平行四边形的面积是（           ）平方米。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95288" y="2557363"/>
            <a:ext cx="8424862" cy="18018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两个等底等高的梯形和平行四边形，如果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平行四边形的面积是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平方米，那么梯形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的面积是（              ）平方米。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971550" y="1749325"/>
            <a:ext cx="17287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A.10</a:t>
            </a:r>
            <a:endParaRPr lang="en-US" altLang="zh-CN" sz="28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635375" y="1763613"/>
            <a:ext cx="172878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B.20</a:t>
            </a:r>
            <a:endParaRPr lang="en-US" altLang="zh-CN" sz="28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372225" y="1749325"/>
            <a:ext cx="17287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C.40</a:t>
            </a:r>
            <a:endParaRPr lang="en-US" altLang="zh-CN" sz="28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971550" y="4371950"/>
            <a:ext cx="172878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A.5</a:t>
            </a:r>
            <a:endParaRPr lang="en-US" altLang="zh-CN" sz="28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3635375" y="4386237"/>
            <a:ext cx="17287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B.10</a:t>
            </a:r>
            <a:endParaRPr lang="en-US" altLang="zh-CN" sz="28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6443663" y="4371950"/>
            <a:ext cx="1728787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C.20</a:t>
            </a:r>
            <a:endParaRPr lang="en-US" altLang="zh-CN" sz="28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5364163" y="919063"/>
            <a:ext cx="6477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400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3060700" y="3727350"/>
            <a:ext cx="6477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400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30213" y="267494"/>
            <a:ext cx="824547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求下面每个梯形的面积（</a:t>
            </a:r>
            <a:r>
              <a:rPr lang="zh-CN" altLang="en-US" sz="32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列式不用计算</a:t>
            </a:r>
            <a:r>
              <a:rPr lang="zh-CN" altLang="en-US" sz="3200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）：</a:t>
            </a:r>
            <a:endParaRPr lang="zh-CN" altLang="en-US" sz="3200" b="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243136" y="3321174"/>
            <a:ext cx="32004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436687" y="2980584"/>
            <a:ext cx="74676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  </a:t>
            </a: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( 3 +4 )× 5 ÷ 2</a:t>
            </a:r>
            <a:endParaRPr lang="en-US" altLang="zh-CN" sz="32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Group 7"/>
          <p:cNvGrpSpPr/>
          <p:nvPr/>
        </p:nvGrpSpPr>
        <p:grpSpPr bwMode="auto">
          <a:xfrm>
            <a:off x="533400" y="700881"/>
            <a:ext cx="1674813" cy="2789238"/>
            <a:chOff x="0" y="0"/>
            <a:chExt cx="1055" cy="1757"/>
          </a:xfrm>
        </p:grpSpPr>
        <p:grpSp>
          <p:nvGrpSpPr>
            <p:cNvPr id="24" name="Group 8"/>
            <p:cNvGrpSpPr/>
            <p:nvPr/>
          </p:nvGrpSpPr>
          <p:grpSpPr bwMode="auto">
            <a:xfrm>
              <a:off x="0" y="0"/>
              <a:ext cx="1055" cy="1757"/>
              <a:chOff x="0" y="0"/>
              <a:chExt cx="1055" cy="1757"/>
            </a:xfrm>
          </p:grpSpPr>
          <p:sp>
            <p:nvSpPr>
              <p:cNvPr id="29" name="AutoShape 9"/>
              <p:cNvSpPr>
                <a:spLocks noChangeArrowheads="1"/>
              </p:cNvSpPr>
              <p:nvPr/>
            </p:nvSpPr>
            <p:spPr bwMode="auto">
              <a:xfrm rot="-93179">
                <a:off x="0" y="420"/>
                <a:ext cx="1055" cy="956"/>
              </a:xfrm>
              <a:custGeom>
                <a:avLst/>
                <a:gdLst>
                  <a:gd name="T0" fmla="*/ 924 w 21600"/>
                  <a:gd name="T1" fmla="*/ 478 h 21600"/>
                  <a:gd name="T2" fmla="*/ 528 w 21600"/>
                  <a:gd name="T3" fmla="*/ 956 h 21600"/>
                  <a:gd name="T4" fmla="*/ 131 w 21600"/>
                  <a:gd name="T5" fmla="*/ 478 h 21600"/>
                  <a:gd name="T6" fmla="*/ 528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484 w 21600"/>
                  <a:gd name="T13" fmla="*/ 4496 h 21600"/>
                  <a:gd name="T14" fmla="*/ 17116 w 21600"/>
                  <a:gd name="T15" fmla="*/ 1710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375" y="21600"/>
                    </a:lnTo>
                    <a:lnTo>
                      <a:pt x="16225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Text Box 10"/>
              <p:cNvSpPr txBox="1">
                <a:spLocks noChangeArrowheads="1"/>
              </p:cNvSpPr>
              <p:nvPr/>
            </p:nvSpPr>
            <p:spPr bwMode="auto">
              <a:xfrm rot="-150432">
                <a:off x="238" y="0"/>
                <a:ext cx="806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b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3200" b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endParaRPr lang="zh-CN" altLang="en-US" sz="32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Text Box 11"/>
              <p:cNvSpPr txBox="1">
                <a:spLocks noChangeArrowheads="1"/>
              </p:cNvSpPr>
              <p:nvPr/>
            </p:nvSpPr>
            <p:spPr bwMode="auto">
              <a:xfrm rot="-150432">
                <a:off x="238" y="1392"/>
                <a:ext cx="662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b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3200" b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endParaRPr lang="zh-CN" altLang="en-US" sz="32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Text Box 12"/>
              <p:cNvSpPr txBox="1">
                <a:spLocks noChangeArrowheads="1"/>
              </p:cNvSpPr>
              <p:nvPr/>
            </p:nvSpPr>
            <p:spPr bwMode="auto">
              <a:xfrm rot="-5327082">
                <a:off x="110" y="702"/>
                <a:ext cx="717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b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3200" b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endParaRPr lang="zh-CN" altLang="en-US" sz="32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" name="Group 13"/>
            <p:cNvGrpSpPr/>
            <p:nvPr/>
          </p:nvGrpSpPr>
          <p:grpSpPr bwMode="auto">
            <a:xfrm rot="10729341">
              <a:off x="288" y="432"/>
              <a:ext cx="111" cy="956"/>
              <a:chOff x="0" y="0"/>
              <a:chExt cx="144" cy="1440"/>
            </a:xfrm>
          </p:grpSpPr>
          <p:sp>
            <p:nvSpPr>
              <p:cNvPr id="26" name="Line 14"/>
              <p:cNvSpPr>
                <a:spLocks noChangeShapeType="1"/>
              </p:cNvSpPr>
              <p:nvPr/>
            </p:nvSpPr>
            <p:spPr bwMode="auto">
              <a:xfrm rot="10800000">
                <a:off x="143" y="0"/>
                <a:ext cx="0" cy="14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Line 15"/>
              <p:cNvSpPr>
                <a:spLocks noChangeShapeType="1"/>
              </p:cNvSpPr>
              <p:nvPr/>
            </p:nvSpPr>
            <p:spPr bwMode="auto">
              <a:xfrm rot="10800000">
                <a:off x="0" y="1297"/>
                <a:ext cx="14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Line 16"/>
              <p:cNvSpPr>
                <a:spLocks noChangeShapeType="1"/>
              </p:cNvSpPr>
              <p:nvPr/>
            </p:nvSpPr>
            <p:spPr bwMode="auto">
              <a:xfrm rot="10800000">
                <a:off x="0" y="1297"/>
                <a:ext cx="0" cy="14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8" name="Group 17"/>
          <p:cNvGrpSpPr/>
          <p:nvPr/>
        </p:nvGrpSpPr>
        <p:grpSpPr bwMode="auto">
          <a:xfrm>
            <a:off x="2916238" y="853281"/>
            <a:ext cx="2635250" cy="2057400"/>
            <a:chOff x="0" y="0"/>
            <a:chExt cx="1660" cy="1296"/>
          </a:xfrm>
        </p:grpSpPr>
        <p:sp>
          <p:nvSpPr>
            <p:cNvPr id="39" name="AutoShape 18"/>
            <p:cNvSpPr>
              <a:spLocks noChangeArrowheads="1"/>
            </p:cNvSpPr>
            <p:nvPr/>
          </p:nvSpPr>
          <p:spPr bwMode="auto">
            <a:xfrm rot="-5400000">
              <a:off x="288" y="336"/>
              <a:ext cx="1056" cy="864"/>
            </a:xfrm>
            <a:custGeom>
              <a:avLst/>
              <a:gdLst>
                <a:gd name="T0" fmla="*/ 924 w 21600"/>
                <a:gd name="T1" fmla="*/ 432 h 21600"/>
                <a:gd name="T2" fmla="*/ 528 w 21600"/>
                <a:gd name="T3" fmla="*/ 864 h 21600"/>
                <a:gd name="T4" fmla="*/ 132 w 21600"/>
                <a:gd name="T5" fmla="*/ 432 h 21600"/>
                <a:gd name="T6" fmla="*/ 52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0" name="Group 19"/>
            <p:cNvGrpSpPr/>
            <p:nvPr/>
          </p:nvGrpSpPr>
          <p:grpSpPr bwMode="auto">
            <a:xfrm>
              <a:off x="384" y="528"/>
              <a:ext cx="864" cy="94"/>
              <a:chOff x="0" y="0"/>
              <a:chExt cx="864" cy="94"/>
            </a:xfrm>
          </p:grpSpPr>
          <p:grpSp>
            <p:nvGrpSpPr>
              <p:cNvPr id="45" name="Group 20"/>
              <p:cNvGrpSpPr/>
              <p:nvPr/>
            </p:nvGrpSpPr>
            <p:grpSpPr bwMode="auto">
              <a:xfrm rot="5254770">
                <a:off x="2" y="-2"/>
                <a:ext cx="94" cy="98"/>
                <a:chOff x="0" y="0"/>
                <a:chExt cx="144" cy="144"/>
              </a:xfrm>
            </p:grpSpPr>
            <p:sp>
              <p:nvSpPr>
                <p:cNvPr id="47" name="Line 21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" name="Line 22"/>
                <p:cNvSpPr>
                  <a:spLocks noChangeShapeType="1"/>
                </p:cNvSpPr>
                <p:nvPr/>
              </p:nvSpPr>
              <p:spPr bwMode="auto">
                <a:xfrm>
                  <a:off x="144" y="0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6" name="Line 23"/>
              <p:cNvSpPr>
                <a:spLocks noChangeShapeType="1"/>
              </p:cNvSpPr>
              <p:nvPr/>
            </p:nvSpPr>
            <p:spPr bwMode="auto">
              <a:xfrm>
                <a:off x="0" y="0"/>
                <a:ext cx="86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1" name="Group 24"/>
            <p:cNvGrpSpPr/>
            <p:nvPr/>
          </p:nvGrpSpPr>
          <p:grpSpPr bwMode="auto">
            <a:xfrm>
              <a:off x="0" y="0"/>
              <a:ext cx="1660" cy="1247"/>
              <a:chOff x="0" y="0"/>
              <a:chExt cx="1660" cy="1247"/>
            </a:xfrm>
          </p:grpSpPr>
          <p:sp>
            <p:nvSpPr>
              <p:cNvPr id="42" name="Text Box 25"/>
              <p:cNvSpPr txBox="1">
                <a:spLocks noChangeArrowheads="1"/>
              </p:cNvSpPr>
              <p:nvPr/>
            </p:nvSpPr>
            <p:spPr bwMode="auto">
              <a:xfrm rot="-5400000">
                <a:off x="-441" y="441"/>
                <a:ext cx="1247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b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en-US" sz="3200" b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endParaRPr lang="zh-CN" altLang="en-US" sz="32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Text Box 26"/>
              <p:cNvSpPr txBox="1">
                <a:spLocks noChangeArrowheads="1"/>
              </p:cNvSpPr>
              <p:nvPr/>
            </p:nvSpPr>
            <p:spPr bwMode="auto">
              <a:xfrm rot="-5400000">
                <a:off x="926" y="512"/>
                <a:ext cx="1104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32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endParaRPr lang="zh-CN" altLang="en-US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Text Box 27"/>
              <p:cNvSpPr txBox="1">
                <a:spLocks noChangeArrowheads="1"/>
              </p:cNvSpPr>
              <p:nvPr/>
            </p:nvSpPr>
            <p:spPr bwMode="auto">
              <a:xfrm>
                <a:off x="432" y="624"/>
                <a:ext cx="864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5.5</a:t>
                </a:r>
                <a:r>
                  <a: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endParaRPr lang="zh-CN" altLang="en-US" sz="2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9" name="Group 28"/>
          <p:cNvGrpSpPr/>
          <p:nvPr/>
        </p:nvGrpSpPr>
        <p:grpSpPr bwMode="auto">
          <a:xfrm>
            <a:off x="6440488" y="770731"/>
            <a:ext cx="2170112" cy="2643188"/>
            <a:chOff x="0" y="0"/>
            <a:chExt cx="1367" cy="1665"/>
          </a:xfrm>
        </p:grpSpPr>
        <p:sp>
          <p:nvSpPr>
            <p:cNvPr id="50" name="Text Box 29"/>
            <p:cNvSpPr txBox="1">
              <a:spLocks noChangeArrowheads="1"/>
            </p:cNvSpPr>
            <p:nvPr/>
          </p:nvSpPr>
          <p:spPr bwMode="auto">
            <a:xfrm>
              <a:off x="359" y="4"/>
              <a:ext cx="1008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r>
                <a:rPr lang="zh-CN" altLang="en-US" sz="32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lang="zh-CN" altLang="en-US" sz="32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 Box 30"/>
            <p:cNvSpPr txBox="1">
              <a:spLocks noChangeArrowheads="1"/>
            </p:cNvSpPr>
            <p:nvPr/>
          </p:nvSpPr>
          <p:spPr bwMode="auto">
            <a:xfrm>
              <a:off x="167" y="1300"/>
              <a:ext cx="1008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r>
                <a:rPr lang="zh-CN" altLang="en-US" sz="32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lang="zh-CN" altLang="en-US" sz="32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2" name="Group 31"/>
            <p:cNvGrpSpPr/>
            <p:nvPr/>
          </p:nvGrpSpPr>
          <p:grpSpPr bwMode="auto">
            <a:xfrm>
              <a:off x="0" y="0"/>
              <a:ext cx="1079" cy="1252"/>
              <a:chOff x="0" y="0"/>
              <a:chExt cx="1079" cy="1252"/>
            </a:xfrm>
          </p:grpSpPr>
          <p:grpSp>
            <p:nvGrpSpPr>
              <p:cNvPr id="53" name="Group 32"/>
              <p:cNvGrpSpPr/>
              <p:nvPr/>
            </p:nvGrpSpPr>
            <p:grpSpPr bwMode="auto">
              <a:xfrm>
                <a:off x="71" y="340"/>
                <a:ext cx="1008" cy="912"/>
                <a:chOff x="0" y="0"/>
                <a:chExt cx="1008" cy="912"/>
              </a:xfrm>
            </p:grpSpPr>
            <p:grpSp>
              <p:nvGrpSpPr>
                <p:cNvPr id="55" name="Group 33"/>
                <p:cNvGrpSpPr/>
                <p:nvPr/>
              </p:nvGrpSpPr>
              <p:grpSpPr bwMode="auto">
                <a:xfrm rot="-5396527">
                  <a:off x="48" y="-48"/>
                  <a:ext cx="912" cy="1008"/>
                  <a:chOff x="0" y="0"/>
                  <a:chExt cx="1632" cy="1344"/>
                </a:xfrm>
              </p:grpSpPr>
              <p:grpSp>
                <p:nvGrpSpPr>
                  <p:cNvPr id="59" name="Group 34"/>
                  <p:cNvGrpSpPr/>
                  <p:nvPr/>
                </p:nvGrpSpPr>
                <p:grpSpPr bwMode="auto">
                  <a:xfrm>
                    <a:off x="0" y="0"/>
                    <a:ext cx="1632" cy="1344"/>
                    <a:chOff x="0" y="0"/>
                    <a:chExt cx="1824" cy="1344"/>
                  </a:xfrm>
                </p:grpSpPr>
                <p:sp>
                  <p:nvSpPr>
                    <p:cNvPr id="64" name="Rectangle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672"/>
                      <a:ext cx="1824" cy="672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  <a:miter lim="800000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5" name="AutoShape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672"/>
                    </a:xfrm>
                    <a:prstGeom prst="rtTriangle">
                      <a:avLst/>
                    </a:prstGeom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  <a:miter lim="800000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sp>
                <p:nvSpPr>
                  <p:cNvPr id="60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13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1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0" y="1344"/>
                    <a:ext cx="1632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2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1632" y="672"/>
                    <a:ext cx="0" cy="672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3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1632" cy="672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6" name="Group 41"/>
                <p:cNvGrpSpPr/>
                <p:nvPr/>
              </p:nvGrpSpPr>
              <p:grpSpPr bwMode="auto">
                <a:xfrm>
                  <a:off x="912" y="816"/>
                  <a:ext cx="96" cy="96"/>
                  <a:chOff x="0" y="0"/>
                  <a:chExt cx="96" cy="96"/>
                </a:xfrm>
              </p:grpSpPr>
              <p:sp>
                <p:nvSpPr>
                  <p:cNvPr id="57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96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8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54" name="Text Box 44"/>
              <p:cNvSpPr txBox="1">
                <a:spLocks noChangeArrowheads="1"/>
              </p:cNvSpPr>
              <p:nvPr/>
            </p:nvSpPr>
            <p:spPr bwMode="auto">
              <a:xfrm rot="-3596737">
                <a:off x="-369" y="368"/>
                <a:ext cx="1104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b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en-US" sz="3200" b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endParaRPr lang="zh-CN" altLang="en-US" sz="3200" b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6" name="Text Box 45"/>
          <p:cNvSpPr txBox="1">
            <a:spLocks noChangeArrowheads="1"/>
          </p:cNvSpPr>
          <p:nvPr/>
        </p:nvSpPr>
        <p:spPr bwMode="auto">
          <a:xfrm>
            <a:off x="1395536" y="3625974"/>
            <a:ext cx="77724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( 5 +8 )× 5.5 ÷ 2</a:t>
            </a:r>
            <a:endParaRPr lang="en-US" altLang="zh-CN" sz="32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Text Box 46"/>
          <p:cNvSpPr txBox="1">
            <a:spLocks noChangeArrowheads="1"/>
          </p:cNvSpPr>
          <p:nvPr/>
        </p:nvSpPr>
        <p:spPr bwMode="auto">
          <a:xfrm>
            <a:off x="1395536" y="4291231"/>
            <a:ext cx="721506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( 12 +15 )× 20 ÷ 2</a:t>
            </a:r>
            <a:endParaRPr lang="en-US" altLang="zh-CN" sz="32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  <p:bldP spid="66" grpId="0" autoUpdateAnimBg="0"/>
      <p:bldP spid="6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4"/>
          <p:cNvSpPr>
            <a:spLocks noChangeArrowheads="1"/>
          </p:cNvSpPr>
          <p:nvPr/>
        </p:nvSpPr>
        <p:spPr bwMode="auto">
          <a:xfrm rot="21577482">
            <a:off x="1063625" y="632495"/>
            <a:ext cx="2895600" cy="1874838"/>
          </a:xfrm>
          <a:custGeom>
            <a:avLst/>
            <a:gdLst>
              <a:gd name="T0" fmla="*/ 2419301 w 21600"/>
              <a:gd name="T1" fmla="*/ 937419 h 21600"/>
              <a:gd name="T2" fmla="*/ 1447800 w 21600"/>
              <a:gd name="T3" fmla="*/ 1874838 h 21600"/>
              <a:gd name="T4" fmla="*/ 476299 w 21600"/>
              <a:gd name="T5" fmla="*/ 937419 h 21600"/>
              <a:gd name="T6" fmla="*/ 14478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353 w 21600"/>
              <a:gd name="T13" fmla="*/ 5353 h 21600"/>
              <a:gd name="T14" fmla="*/ 16247 w 21600"/>
              <a:gd name="T15" fmla="*/ 1624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105" y="21600"/>
                </a:lnTo>
                <a:lnTo>
                  <a:pt x="1449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5"/>
          <p:cNvGrpSpPr/>
          <p:nvPr/>
        </p:nvGrpSpPr>
        <p:grpSpPr bwMode="auto">
          <a:xfrm rot="10800000">
            <a:off x="2970213" y="632495"/>
            <a:ext cx="233362" cy="1874838"/>
            <a:chOff x="0" y="0"/>
            <a:chExt cx="144" cy="1440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 rot="10800000">
              <a:off x="143" y="0"/>
              <a:ext cx="0" cy="14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 rot="10800000">
              <a:off x="0" y="1297"/>
              <a:ext cx="1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 rot="10800000">
              <a:off x="0" y="1297"/>
              <a:ext cx="0" cy="14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979613" y="2434308"/>
            <a:ext cx="10668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 cm</a:t>
            </a:r>
            <a:endParaRPr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903413" y="51470"/>
            <a:ext cx="10668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 cm</a:t>
            </a:r>
            <a:endParaRPr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912440" y="3129880"/>
            <a:ext cx="3200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0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912440" y="2786980"/>
            <a:ext cx="3962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( 8 +4 )× 3 ÷ 2</a:t>
            </a:r>
            <a:endParaRPr lang="en-US" altLang="zh-CN" sz="32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5103440" y="2748880"/>
            <a:ext cx="34290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( 6 +10 )× 6 ÷ 2</a:t>
            </a:r>
            <a:endParaRPr lang="en-US" altLang="zh-CN" sz="32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607640" y="3360068"/>
            <a:ext cx="39624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=12× 3 ÷ 2</a:t>
            </a:r>
            <a:endParaRPr lang="en-US" altLang="zh-CN" sz="32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607640" y="3936330"/>
            <a:ext cx="3962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=36 ÷ 2</a:t>
            </a:r>
            <a:endParaRPr lang="en-US" altLang="zh-CN" sz="32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615578" y="4512593"/>
            <a:ext cx="39624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=18 (</a:t>
            </a: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平方厘米）</a:t>
            </a:r>
            <a:endParaRPr lang="zh-CN" altLang="en-US" sz="32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4798640" y="3360068"/>
            <a:ext cx="34290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=16× 6 ÷ 2</a:t>
            </a:r>
            <a:endParaRPr lang="en-US" altLang="zh-CN" sz="32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4798640" y="3936330"/>
            <a:ext cx="3429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=96 ÷ 2</a:t>
            </a:r>
            <a:endParaRPr lang="en-US" altLang="zh-CN" sz="32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19"/>
          <p:cNvSpPr txBox="1">
            <a:spLocks noChangeArrowheads="1"/>
          </p:cNvSpPr>
          <p:nvPr/>
        </p:nvSpPr>
        <p:spPr bwMode="auto">
          <a:xfrm>
            <a:off x="4798640" y="4512593"/>
            <a:ext cx="34290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=48</a:t>
            </a: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（平方分米）</a:t>
            </a:r>
            <a:endParaRPr lang="zh-CN" altLang="en-US" sz="320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 rot="16200000">
            <a:off x="2160588" y="1248445"/>
            <a:ext cx="1217612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cm</a:t>
            </a:r>
            <a:endParaRPr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Group 21"/>
          <p:cNvGrpSpPr/>
          <p:nvPr/>
        </p:nvGrpSpPr>
        <p:grpSpPr bwMode="auto">
          <a:xfrm>
            <a:off x="6011863" y="634083"/>
            <a:ext cx="1368425" cy="2016125"/>
            <a:chOff x="0" y="0"/>
            <a:chExt cx="726" cy="1134"/>
          </a:xfrm>
        </p:grpSpPr>
        <p:sp>
          <p:nvSpPr>
            <p:cNvPr id="27" name="Line 22"/>
            <p:cNvSpPr>
              <a:spLocks noChangeShapeType="1"/>
            </p:cNvSpPr>
            <p:nvPr/>
          </p:nvSpPr>
          <p:spPr bwMode="auto">
            <a:xfrm>
              <a:off x="0" y="0"/>
              <a:ext cx="726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0" y="0"/>
              <a:ext cx="0" cy="68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Line 24"/>
            <p:cNvSpPr>
              <a:spLocks noChangeShapeType="1"/>
            </p:cNvSpPr>
            <p:nvPr/>
          </p:nvSpPr>
          <p:spPr bwMode="auto">
            <a:xfrm>
              <a:off x="726" y="0"/>
              <a:ext cx="0" cy="113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Line 25"/>
            <p:cNvSpPr>
              <a:spLocks noChangeShapeType="1"/>
            </p:cNvSpPr>
            <p:nvPr/>
          </p:nvSpPr>
          <p:spPr bwMode="auto">
            <a:xfrm>
              <a:off x="0" y="680"/>
              <a:ext cx="726" cy="45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Text Box 26"/>
          <p:cNvSpPr txBox="1">
            <a:spLocks noChangeArrowheads="1"/>
          </p:cNvSpPr>
          <p:nvPr/>
        </p:nvSpPr>
        <p:spPr bwMode="auto">
          <a:xfrm>
            <a:off x="6156325" y="57820"/>
            <a:ext cx="10668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 dm</a:t>
            </a:r>
            <a:endParaRPr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 rot="16200000">
            <a:off x="5113337" y="888083"/>
            <a:ext cx="12176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 dm</a:t>
            </a:r>
            <a:endParaRPr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 Box 28"/>
          <p:cNvSpPr txBox="1">
            <a:spLocks noChangeArrowheads="1"/>
          </p:cNvSpPr>
          <p:nvPr/>
        </p:nvSpPr>
        <p:spPr bwMode="auto">
          <a:xfrm rot="16200000">
            <a:off x="6881813" y="1135733"/>
            <a:ext cx="1436687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 dm</a:t>
            </a:r>
            <a:endParaRPr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9" name="Group 29"/>
          <p:cNvGrpSpPr/>
          <p:nvPr/>
        </p:nvGrpSpPr>
        <p:grpSpPr bwMode="auto">
          <a:xfrm rot="5400000">
            <a:off x="7161213" y="643608"/>
            <a:ext cx="228600" cy="209550"/>
            <a:chOff x="0" y="0"/>
            <a:chExt cx="144" cy="132"/>
          </a:xfrm>
        </p:grpSpPr>
        <p:sp>
          <p:nvSpPr>
            <p:cNvPr id="40" name="Line 30"/>
            <p:cNvSpPr>
              <a:spLocks noChangeShapeType="1"/>
            </p:cNvSpPr>
            <p:nvPr/>
          </p:nvSpPr>
          <p:spPr bwMode="auto">
            <a:xfrm>
              <a:off x="0" y="132"/>
              <a:ext cx="1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Line 31"/>
            <p:cNvSpPr>
              <a:spLocks noChangeShapeType="1"/>
            </p:cNvSpPr>
            <p:nvPr/>
          </p:nvSpPr>
          <p:spPr bwMode="auto">
            <a:xfrm>
              <a:off x="144" y="0"/>
              <a:ext cx="0" cy="1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62475" y="1203598"/>
            <a:ext cx="45815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50825" y="249238"/>
            <a:ext cx="8740775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有一条堤坝，其横截面是梯形，坝顶长度是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米，坝底长度是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米，坝高是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米。堤坝横截面的面积是多少平方米？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6301928" y="2067694"/>
            <a:ext cx="10795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 m</a:t>
            </a:r>
            <a:endParaRPr lang="en-US" altLang="zh-CN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6228903" y="4140969"/>
            <a:ext cx="106203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 m</a:t>
            </a:r>
            <a:endParaRPr lang="en-US" altLang="zh-CN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 rot="16200000">
            <a:off x="4335810" y="2884463"/>
            <a:ext cx="121761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 m</a:t>
            </a:r>
            <a:endParaRPr lang="en-US" altLang="zh-CN" sz="2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611188" y="1347614"/>
            <a:ext cx="48006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16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</a:t>
            </a:r>
            <a:r>
              <a:rPr lang="en-US" altLang="zh-CN" sz="32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( a + b ) h ÷ 2</a:t>
            </a:r>
            <a:endParaRPr lang="en-US" altLang="zh-CN" sz="3200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1296988" y="1851670"/>
            <a:ext cx="39624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( 20 +80 )×40 ÷ 2</a:t>
            </a:r>
            <a:endParaRPr lang="en-US" altLang="zh-CN" sz="3200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1068388" y="2283718"/>
            <a:ext cx="40386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 ×40÷ 2</a:t>
            </a:r>
            <a:endParaRPr lang="en-US" altLang="zh-CN" sz="3200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1068388" y="2715766"/>
            <a:ext cx="40386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=4000 ÷ 2</a:t>
            </a:r>
            <a:endParaRPr lang="en-US" altLang="zh-CN" sz="3200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1043608" y="3075806"/>
            <a:ext cx="40386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=2000(</a:t>
            </a:r>
            <a:r>
              <a:rPr lang="zh-CN" altLang="en-US" sz="3200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平方米）</a:t>
            </a:r>
            <a:endParaRPr lang="zh-CN" altLang="en-US" sz="3200" dirty="0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179512" y="3795886"/>
            <a:ext cx="403244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答：堤坝横截面的面积是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Line 15"/>
          <p:cNvSpPr>
            <a:spLocks noChangeShapeType="1"/>
          </p:cNvSpPr>
          <p:nvPr/>
        </p:nvSpPr>
        <p:spPr bwMode="auto">
          <a:xfrm>
            <a:off x="4860478" y="2570932"/>
            <a:ext cx="1439863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</a:ln>
          <a:effectLst/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Line 16"/>
          <p:cNvSpPr>
            <a:spLocks noChangeShapeType="1"/>
          </p:cNvSpPr>
          <p:nvPr/>
        </p:nvSpPr>
        <p:spPr bwMode="auto">
          <a:xfrm>
            <a:off x="4933503" y="4083819"/>
            <a:ext cx="574675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</a:ln>
          <a:effectLst/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Line 17"/>
          <p:cNvSpPr>
            <a:spLocks noChangeShapeType="1"/>
          </p:cNvSpPr>
          <p:nvPr/>
        </p:nvSpPr>
        <p:spPr bwMode="auto">
          <a:xfrm flipH="1">
            <a:off x="5004941" y="2570932"/>
            <a:ext cx="0" cy="288925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</a:ln>
          <a:effectLst/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Line 18"/>
          <p:cNvSpPr>
            <a:spLocks noChangeShapeType="1"/>
          </p:cNvSpPr>
          <p:nvPr/>
        </p:nvSpPr>
        <p:spPr bwMode="auto">
          <a:xfrm flipH="1">
            <a:off x="5004941" y="3794894"/>
            <a:ext cx="0" cy="288925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</a:ln>
          <a:effectLst/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1158</Words>
  <Application>WPS 演示</Application>
  <PresentationFormat>全屏显示(16:9)</PresentationFormat>
  <Paragraphs>209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113</cp:revision>
  <dcterms:created xsi:type="dcterms:W3CDTF">2018-09-11T05:46:00Z</dcterms:created>
  <dcterms:modified xsi:type="dcterms:W3CDTF">2023-08-28T08:56:06Z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EBBB570454A940B2934443E28C35C027_12</vt:lpwstr>
  </property>
</Properties>
</file>