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3" r:id="rId4"/>
    <p:sldMasterId id="2147483665" r:id="rId5"/>
  </p:sldMasterIdLst>
  <p:sldIdLst>
    <p:sldId id="261" r:id="rId6"/>
    <p:sldId id="266" r:id="rId7"/>
    <p:sldId id="267" r:id="rId8"/>
    <p:sldId id="274" r:id="rId9"/>
    <p:sldId id="273" r:id="rId10"/>
    <p:sldId id="272" r:id="rId11"/>
    <p:sldId id="269" r:id="rId12"/>
    <p:sldId id="275" r:id="rId13"/>
    <p:sldId id="283" r:id="rId14"/>
    <p:sldId id="277" r:id="rId15"/>
    <p:sldId id="278" r:id="rId16"/>
    <p:sldId id="281" r:id="rId17"/>
    <p:sldId id="279" r:id="rId18"/>
    <p:sldId id="280" r:id="rId19"/>
    <p:sldId id="268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" initials="y" lastIdx="1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126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6" Type="http://schemas.openxmlformats.org/officeDocument/2006/relationships/theme" Target="../theme/theme4.xml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9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家庭用电调查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15"/>
          <p:cNvSpPr txBox="1"/>
          <p:nvPr userDrawn="1"/>
        </p:nvSpPr>
        <p:spPr>
          <a:xfrm>
            <a:off x="179512" y="92979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家庭用电调查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5" Type="http://schemas.openxmlformats.org/officeDocument/2006/relationships/slide" Target="slide11.xml"/><Relationship Id="rId4" Type="http://schemas.openxmlformats.org/officeDocument/2006/relationships/slide" Target="slide1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5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9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8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8.tiff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单圆角矩形 10"/>
          <p:cNvSpPr/>
          <p:nvPr/>
        </p:nvSpPr>
        <p:spPr>
          <a:xfrm>
            <a:off x="2339752" y="3750735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3" name="单圆角矩形 12"/>
          <p:cNvSpPr/>
          <p:nvPr/>
        </p:nvSpPr>
        <p:spPr>
          <a:xfrm>
            <a:off x="2322500" y="295283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2541230" y="1435155"/>
            <a:ext cx="3851055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家庭用电调查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344821" y="2879639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5065053" y="285978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活动探究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课外活动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43380" cy="69249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50" b="1">
                <a:solidFill>
                  <a:srgbClr val="0050AA"/>
                </a:solidFill>
                <a:latin typeface="+mj-ea"/>
              </a:rPr>
              <a:t>综合与实践</a:t>
            </a:r>
            <a:endParaRPr lang="zh-CN" altLang="en-US" sz="4050" b="1" dirty="0">
              <a:solidFill>
                <a:srgbClr val="0050AA"/>
              </a:solidFill>
              <a:latin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447988" y="3657678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4" y="500649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184731" cy="630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62" y="1214427"/>
            <a:ext cx="1117956" cy="256699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云形标注 2"/>
          <p:cNvSpPr/>
          <p:nvPr/>
        </p:nvSpPr>
        <p:spPr>
          <a:xfrm>
            <a:off x="1847514" y="619363"/>
            <a:ext cx="6570345" cy="2255996"/>
          </a:xfrm>
          <a:prstGeom prst="cloudCallout">
            <a:avLst>
              <a:gd name="adj1" fmla="val -53203"/>
              <a:gd name="adj2" fmla="val 4764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把这些节约用电的办法告诉自己的家长，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个月后再统计用电量和本月的比较一下，看谁家节约用电的效果比较好。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2013358" y="579120"/>
            <a:ext cx="5843087" cy="869633"/>
          </a:xfrm>
          <a:prstGeom prst="cloudCallout">
            <a:avLst>
              <a:gd name="adj1" fmla="val -45675"/>
              <a:gd name="adj2" fmla="val 1872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运用以上方法调查家庭用水量。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2115503" y="1857375"/>
          <a:ext cx="5307331" cy="2335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6833"/>
                <a:gridCol w="1519630"/>
                <a:gridCol w="1134035"/>
                <a:gridCol w="1326833"/>
              </a:tblGrid>
              <a:tr h="7086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姓名</a:t>
                      </a:r>
                      <a:endParaRPr lang="zh-CN" altLang="en-US" sz="2100" b="1" dirty="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本月用水量（吨）</a:t>
                      </a:r>
                      <a:endParaRPr lang="zh-CN" altLang="en-US" sz="2100" b="1" dirty="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单价</a:t>
                      </a:r>
                      <a:endParaRPr lang="zh-CN" altLang="en-US" sz="2100" b="1" dirty="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应付水费</a:t>
                      </a:r>
                      <a:endParaRPr lang="zh-CN" altLang="en-US" sz="2100" b="1" dirty="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40671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8.2</a:t>
                      </a: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3.6</a:t>
                      </a: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40671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7.5</a:t>
                      </a: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3.6</a:t>
                      </a: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40671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10.3</a:t>
                      </a: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3.6</a:t>
                      </a: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40671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5.8</a:t>
                      </a: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3.6</a:t>
                      </a: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470562" y="2601754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张亮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0562" y="3017520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赵庆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70562" y="3408997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张明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70562" y="3800475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李华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9351" y="2585365"/>
            <a:ext cx="10310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29.52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28370" y="2993231"/>
            <a:ext cx="10310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27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28370" y="3389947"/>
            <a:ext cx="10310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37.08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29351" y="3798374"/>
            <a:ext cx="10310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20.88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44061" y="308633"/>
            <a:ext cx="1700018" cy="421270"/>
            <a:chOff x="192082" y="411510"/>
            <a:chExt cx="2266690" cy="56169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1" y="411510"/>
              <a:ext cx="1847211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/>
      <p:bldP spid="10" grpId="0"/>
      <p:bldP spid="3" grpId="0"/>
      <p:bldP spid="4" grpId="0"/>
      <p:bldP spid="5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9046" y="1454944"/>
            <a:ext cx="1240631" cy="1795463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1625799" y="357123"/>
            <a:ext cx="4779169" cy="904875"/>
          </a:xfrm>
          <a:prstGeom prst="cloudCallout">
            <a:avLst>
              <a:gd name="adj1" fmla="val -48698"/>
              <a:gd name="adj2" fmla="val 1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了解我国的水资源情况。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1502709" y="1454468"/>
            <a:ext cx="5930152" cy="2868454"/>
          </a:xfrm>
          <a:prstGeom prst="cloudCallout">
            <a:avLst>
              <a:gd name="adj1" fmla="val 57065"/>
              <a:gd name="adj2" fmla="val -21590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我国水资源严重缺乏，我国水资源总量大约占全球水资源6%左右的比重。我国水资源总量虽然大，但由于我国人口众多，且水资源分布不平衡，导致我国约四分之一的省份面临严重缺水问题。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1992546" y="606266"/>
            <a:ext cx="5701903" cy="845820"/>
          </a:xfrm>
          <a:prstGeom prst="cloudCallout">
            <a:avLst>
              <a:gd name="adj1" fmla="val -48525"/>
              <a:gd name="adj2" fmla="val 40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讨论一下你有哪些家庭中节约用水的好方法？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6010" y="2223083"/>
            <a:ext cx="1022467" cy="1797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云形标注 2"/>
          <p:cNvSpPr/>
          <p:nvPr/>
        </p:nvSpPr>
        <p:spPr>
          <a:xfrm>
            <a:off x="1532966" y="1684020"/>
            <a:ext cx="5318844" cy="2749868"/>
          </a:xfrm>
          <a:prstGeom prst="cloudCallout">
            <a:avLst>
              <a:gd name="adj1" fmla="val 60064"/>
              <a:gd name="adj2" fmla="val -18288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altLang="zh-CN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endParaRPr lang="en-US" altLang="zh-CN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淘米水洗菜,再用清水清洗；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洗衣水洗拖把、拖地板、再冲厕所；冲厕所：使用节水型设备；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家庭浇花,宜用淘米水、茶水等。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2174081" y="468630"/>
            <a:ext cx="5652108" cy="1233488"/>
          </a:xfrm>
          <a:prstGeom prst="cloudCallout">
            <a:avLst>
              <a:gd name="adj1" fmla="val -50737"/>
              <a:gd name="adj2" fmla="val 736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向家长介绍我国的水资源问题，并讲解家庭中节水的方法。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837" y="2143840"/>
            <a:ext cx="961134" cy="16073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云形标注 2"/>
          <p:cNvSpPr/>
          <p:nvPr/>
        </p:nvSpPr>
        <p:spPr>
          <a:xfrm>
            <a:off x="2350294" y="2947512"/>
            <a:ext cx="4325303" cy="1222534"/>
          </a:xfrm>
          <a:prstGeom prst="cloudCallout">
            <a:avLst>
              <a:gd name="adj1" fmla="val 76723"/>
              <a:gd name="adj2" fmla="val -5483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节约用水，从我做起，从点滴做起。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5677" y="760095"/>
            <a:ext cx="7535848" cy="33239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1吨水也就是1立方米的水，可以灌装约1800瓶矿泉水（550毫升装）；正常情况下可以满足约800人1天的饮水，满足一个人10天的全部生活用水。 水在很多物资生产过程中也是不可缺少的，1吨水可以发电100千瓦时，能炼40公斤钢，生产500公斤化肥，织200米布，生产3000支铅笔。可以发电100度，大约一个普通农村家庭可用2个月。此外，这种环保洗车台，一吨水可以洗80台车，生产电视机11台，生产红砖2000块。一吨水可以发电5410度。一吨水可以磨粉34袋。一吨水可以生产药片2000片。一吨水可以炼钢130公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人类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只有一个地球，所以，各位，一定要珍惜水资源！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4061" y="329546"/>
            <a:ext cx="1700018" cy="421270"/>
            <a:chOff x="192082" y="439395"/>
            <a:chExt cx="2266690" cy="561693"/>
          </a:xfrm>
        </p:grpSpPr>
        <p:sp>
          <p:nvSpPr>
            <p:cNvPr id="38" name="文本框 14"/>
            <p:cNvSpPr txBox="1"/>
            <p:nvPr/>
          </p:nvSpPr>
          <p:spPr>
            <a:xfrm>
              <a:off x="611561" y="439395"/>
              <a:ext cx="1847211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情境导入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9"/>
            </a:xfrm>
            <a:prstGeom prst="rect">
              <a:avLst/>
            </a:prstGeom>
          </p:spPr>
        </p:pic>
      </p:grpSp>
      <p:sp>
        <p:nvSpPr>
          <p:cNvPr id="3" name="圆角矩形标注 2"/>
          <p:cNvSpPr/>
          <p:nvPr/>
        </p:nvSpPr>
        <p:spPr>
          <a:xfrm>
            <a:off x="2456022" y="943452"/>
            <a:ext cx="4231481" cy="611029"/>
          </a:xfrm>
          <a:prstGeom prst="wedgeRoundRectCallout">
            <a:avLst>
              <a:gd name="adj1" fmla="val -11561"/>
              <a:gd name="adj2" fmla="val 3697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我们的生活中哪些地方用到了电？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99758" y="2011680"/>
            <a:ext cx="1026111" cy="1716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云形标注 5"/>
          <p:cNvSpPr/>
          <p:nvPr/>
        </p:nvSpPr>
        <p:spPr>
          <a:xfrm>
            <a:off x="2373631" y="2512695"/>
            <a:ext cx="3960971" cy="1351598"/>
          </a:xfrm>
          <a:prstGeom prst="cloudCallout">
            <a:avLst>
              <a:gd name="adj1" fmla="val 81537"/>
              <a:gd name="adj2" fmla="val -4358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电灯、电扇、空调、微波炉、电脑</a:t>
            </a:r>
            <a:r>
              <a:rPr lang="zh-CN" altLang="en-US" sz="2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1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1736521" y="869633"/>
            <a:ext cx="5905416" cy="611029"/>
          </a:xfrm>
          <a:prstGeom prst="wedgeRoundRectCallout">
            <a:avLst>
              <a:gd name="adj1" fmla="val -14605"/>
              <a:gd name="adj2" fmla="val 5344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家中的哪些电器用电量大，哪些电器用电量小？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9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70977" y="1911192"/>
            <a:ext cx="911933" cy="160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云形标注 1"/>
          <p:cNvSpPr/>
          <p:nvPr/>
        </p:nvSpPr>
        <p:spPr>
          <a:xfrm>
            <a:off x="2423048" y="2517457"/>
            <a:ext cx="3911553" cy="1551623"/>
          </a:xfrm>
          <a:prstGeom prst="cloudCallout">
            <a:avLst>
              <a:gd name="adj1" fmla="val 82366"/>
              <a:gd name="adj2" fmla="val -48066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电饭锅、电磁炉等用电量大；电灯、电脑等用电量小。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799148"/>
            <a:ext cx="7142798" cy="4004310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642938" y="1512571"/>
            <a:ext cx="2766060" cy="949166"/>
          </a:xfrm>
          <a:prstGeom prst="cloudCallout">
            <a:avLst>
              <a:gd name="adj1" fmla="val 17648"/>
              <a:gd name="adj2" fmla="val 4929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电改变了我们的生活，我家的电器越来越多。</a:t>
            </a:r>
            <a:endParaRPr lang="zh-CN" altLang="en-US" sz="1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682139" y="1845946"/>
            <a:ext cx="3213091" cy="834866"/>
          </a:xfrm>
          <a:prstGeom prst="cloudCallout">
            <a:avLst>
              <a:gd name="adj1" fmla="val -57139"/>
              <a:gd name="adj2" fmla="val 49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我们去了解一些节约用电的措施吧！。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237649" y="3212782"/>
            <a:ext cx="3171349" cy="709613"/>
          </a:xfrm>
          <a:prstGeom prst="cloudCallout">
            <a:avLst>
              <a:gd name="adj1" fmla="val 40689"/>
              <a:gd name="adj2" fmla="val -7134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每家要用多少电呢？我们去调查了解吧！</a:t>
            </a:r>
            <a:endParaRPr lang="zh-CN" altLang="en-US" sz="1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3981450" y="2889409"/>
            <a:ext cx="2181225" cy="1095375"/>
          </a:xfrm>
          <a:prstGeom prst="cloudCallout">
            <a:avLst>
              <a:gd name="adj1" fmla="val -29912"/>
              <a:gd name="adj2" fmla="val -5273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我听说有些地方供电还很紧张呢！</a:t>
            </a:r>
            <a:endParaRPr lang="zh-CN" altLang="en-US" sz="1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3585" y="380505"/>
            <a:ext cx="1700017" cy="421270"/>
            <a:chOff x="192083" y="439395"/>
            <a:chExt cx="2266689" cy="56169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18" name="文本框 14"/>
            <p:cNvSpPr txBox="1"/>
            <p:nvPr/>
          </p:nvSpPr>
          <p:spPr>
            <a:xfrm>
              <a:off x="611560" y="439395"/>
              <a:ext cx="1847212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活动探究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1266739" y="672941"/>
            <a:ext cx="6572338" cy="1222058"/>
          </a:xfrm>
          <a:prstGeom prst="wedgeRoundRectCallout">
            <a:avLst>
              <a:gd name="adj1" fmla="val -50031"/>
              <a:gd name="adj2" fmla="val 2537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随着生活越来越好，家里的电器越来越多，给我们的生活带来了很多方便，你知道家里一个月用多少电吗？我们来做个调查吧！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3747" y="2383632"/>
            <a:ext cx="1118723" cy="2118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云形标注 1"/>
          <p:cNvSpPr/>
          <p:nvPr/>
        </p:nvSpPr>
        <p:spPr>
          <a:xfrm>
            <a:off x="1938814" y="2565559"/>
            <a:ext cx="4548188" cy="1915478"/>
          </a:xfrm>
          <a:prstGeom prst="cloudCallout">
            <a:avLst>
              <a:gd name="adj1" fmla="val 65727"/>
              <a:gd name="adj2" fmla="val -24614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调查时，我想知道我家本月的用电量，每千瓦时的单价，还有这个月应付的电费是多少。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1632083" y="655472"/>
            <a:ext cx="5918157" cy="605314"/>
          </a:xfrm>
          <a:prstGeom prst="cloudCallout">
            <a:avLst>
              <a:gd name="adj1" fmla="val -43162"/>
              <a:gd name="adj2" fmla="val 2619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小组内交流，设计出调查表格。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6145" y="2366638"/>
            <a:ext cx="1389489" cy="1795463"/>
          </a:xfrm>
          <a:prstGeom prst="rect">
            <a:avLst/>
          </a:prstGeom>
        </p:spPr>
      </p:pic>
      <p:graphicFrame>
        <p:nvGraphicFramePr>
          <p:cNvPr id="6" name="表格 5"/>
          <p:cNvGraphicFramePr/>
          <p:nvPr/>
        </p:nvGraphicFramePr>
        <p:xfrm>
          <a:off x="1632559" y="1856099"/>
          <a:ext cx="6025516" cy="20216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6379"/>
                <a:gridCol w="1506379"/>
                <a:gridCol w="1506379"/>
                <a:gridCol w="1506379"/>
              </a:tblGrid>
              <a:tr h="40671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姓名</a:t>
                      </a:r>
                      <a:endParaRPr lang="zh-CN" altLang="en-US" sz="2100" b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本月用电量</a:t>
                      </a:r>
                      <a:endParaRPr lang="zh-CN" altLang="en-US" sz="2100" b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单价</a:t>
                      </a:r>
                      <a:endParaRPr lang="zh-CN" altLang="en-US" sz="2100" b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应付电费</a:t>
                      </a:r>
                      <a:endParaRPr lang="zh-CN" altLang="en-US" sz="2100" b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39481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</a:tr>
              <a:tr h="40671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</a:tr>
              <a:tr h="40671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</a:tr>
              <a:tr h="40671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dirty="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079281" y="2317584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张亮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79281" y="2734779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赵庆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90823" y="3109112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张明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90823" y="3517734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李华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58680" y="3470585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104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20873" y="2734779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96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20873" y="3068630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77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32883" y="2259201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58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63451" y="2279652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0.52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63451" y="2651435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0.52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63451" y="3088325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0.52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63451" y="3490280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0.52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56747" y="2259005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30.16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56747" y="2650482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49.92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56747" y="3067677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40.04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56747" y="3459155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54.08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30631" y="4162100"/>
            <a:ext cx="34437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单价×数量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总价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38739" y="803536"/>
            <a:ext cx="6523322" cy="501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全国哪些地方用电紧张？用电紧张的原因是什么？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1755172" y="1708308"/>
            <a:ext cx="5477464" cy="1726883"/>
          </a:xfrm>
          <a:prstGeom prst="cloudCallout">
            <a:avLst>
              <a:gd name="adj1" fmla="val 44992"/>
              <a:gd name="adj2" fmla="val 4301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通过上网调查，了解到：广东省、江苏省、山东省、浙江省、河南省等地用电紧张。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636" y="2571749"/>
            <a:ext cx="1224970" cy="204856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2174081" y="480060"/>
            <a:ext cx="4677728" cy="845820"/>
          </a:xfrm>
          <a:prstGeom prst="cloudCallout">
            <a:avLst>
              <a:gd name="adj1" fmla="val -37651"/>
              <a:gd name="adj2" fmla="val 3281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讨论一下你有哪些节约用电的好方法？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3774" y="2433637"/>
            <a:ext cx="1600200" cy="2056448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2006974" y="1823085"/>
            <a:ext cx="4844835" cy="2058353"/>
          </a:xfrm>
          <a:prstGeom prst="cloudCallout">
            <a:avLst>
              <a:gd name="adj1" fmla="val 70002"/>
              <a:gd name="adj2" fmla="val 398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使用节能灯；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家用电器不用时将其关闭，不要在待机状态；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选用家电时，选择能耗低的产品</a:t>
            </a:r>
            <a:r>
              <a:rPr lang="zh-CN" altLang="en-US" sz="2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3732" y="1683067"/>
            <a:ext cx="7756246" cy="23544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实，很多人都不知道一度电对于我们的生活有多么重要。有了这一度电，一只10瓦的灯泡可以连续照明100小时，节能型家用电冰箱能运行两天，一匹的空调器能开1.5小时，吸尘器可以打扫房间5遍，25英寸彩色电视机可以工作12小时，电动自行车能跑80公里，电热淋浴器可以洗一个舒服的热水澡，1000个市民可通话15分钟，40台电脑可工作1小时，能将8公斤的水烧开，16英寸电风扇连续运行15小时，也可以采煤53公斤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1394303" y="550544"/>
            <a:ext cx="6361943" cy="775335"/>
          </a:xfrm>
          <a:prstGeom prst="cloudCallout">
            <a:avLst>
              <a:gd name="adj1" fmla="val -39094"/>
              <a:gd name="adj2" fmla="val 3031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你知道吗？一度电能做什么？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1375</Words>
  <Application>WPS 演示</Application>
  <PresentationFormat>全屏显示(16:9)</PresentationFormat>
  <Paragraphs>158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幼圆</vt:lpstr>
      <vt:lpstr>楷体</vt:lpstr>
      <vt:lpstr>等线</vt:lpstr>
      <vt:lpstr>Calibri</vt:lpstr>
      <vt:lpstr>等线 Light</vt:lpstr>
      <vt:lpstr>微软雅黑</vt:lpstr>
      <vt:lpstr>Arial Unicode MS</vt:lpstr>
      <vt:lpstr>Calibri Light</vt:lpstr>
      <vt:lpstr>3_Office 主题</vt:lpstr>
      <vt:lpstr>2_自定义设计方案</vt:lpstr>
      <vt:lpstr>3_自定义设计方案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45</cp:revision>
  <dcterms:created xsi:type="dcterms:W3CDTF">2019-04-08T11:55:00Z</dcterms:created>
  <dcterms:modified xsi:type="dcterms:W3CDTF">2023-08-28T09:00:25Z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481E7AD44F8D4E0F90DDE765115D46A0_12</vt:lpwstr>
  </property>
</Properties>
</file>