
<file path=[Content_Types].xml><?xml version="1.0" encoding="utf-8"?>
<Types xmlns="http://schemas.openxmlformats.org/package/2006/content-types"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21"/>
  </p:notesMasterIdLst>
  <p:sldIdLst>
    <p:sldId id="547" r:id="rId4"/>
    <p:sldId id="510" r:id="rId5"/>
    <p:sldId id="516" r:id="rId6"/>
    <p:sldId id="532" r:id="rId7"/>
    <p:sldId id="531" r:id="rId8"/>
    <p:sldId id="533" r:id="rId9"/>
    <p:sldId id="534" r:id="rId10"/>
    <p:sldId id="535" r:id="rId11"/>
    <p:sldId id="517" r:id="rId12"/>
    <p:sldId id="540" r:id="rId13"/>
    <p:sldId id="537" r:id="rId14"/>
    <p:sldId id="538" r:id="rId15"/>
    <p:sldId id="548" r:id="rId16"/>
    <p:sldId id="539" r:id="rId17"/>
    <p:sldId id="541" r:id="rId18"/>
    <p:sldId id="549" r:id="rId19"/>
    <p:sldId id="542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微软雅黑" panose="020B0503020204020204" pitchFamily="34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F"/>
    <a:srgbClr val="A9EB28"/>
    <a:srgbClr val="0000FF"/>
    <a:srgbClr val="FF0000"/>
    <a:srgbClr val="FF9933"/>
    <a:srgbClr val="AFF22A"/>
    <a:srgbClr val="996633"/>
    <a:srgbClr val="CC9900"/>
    <a:srgbClr val="CC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6296" autoAdjust="0"/>
  </p:normalViewPr>
  <p:slideViewPr>
    <p:cSldViewPr showGuides="1">
      <p:cViewPr varScale="1">
        <p:scale>
          <a:sx n="110" d="100"/>
          <a:sy n="110" d="100"/>
        </p:scale>
        <p:origin x="-696" y="-78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79512" y="92978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图形的面积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9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25.wdp"/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GIF"/><Relationship Id="rId2" Type="http://schemas.openxmlformats.org/officeDocument/2006/relationships/image" Target="../media/image35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microsoft.com/office/2007/relationships/hdphoto" Target="../media/image40.wdp"/><Relationship Id="rId2" Type="http://schemas.openxmlformats.org/officeDocument/2006/relationships/image" Target="../media/image3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hyperlink" Target="&#36229;&#38142;&#25509;/&#38271;&#26041;&#24418;&#26059;&#36716;&#25104;&#22278;&#26609;.mp4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hyperlink" Target="&#36229;&#38142;&#25509;/&#22278;&#26609;&#30340;&#20307;&#31215;.mp4" TargetMode="Externa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hyperlink" Target="&#36229;&#38142;&#25509;/&#22278;&#38181;&#30340;&#35748;&#35782;.mp4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单圆角矩形 31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单圆角矩形 32"/>
          <p:cNvSpPr/>
          <p:nvPr/>
        </p:nvSpPr>
        <p:spPr>
          <a:xfrm>
            <a:off x="2375976" y="3724857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单圆角矩形 33"/>
          <p:cNvSpPr/>
          <p:nvPr/>
        </p:nvSpPr>
        <p:spPr>
          <a:xfrm>
            <a:off x="49872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单圆角矩形 34"/>
          <p:cNvSpPr/>
          <p:nvPr/>
        </p:nvSpPr>
        <p:spPr>
          <a:xfrm>
            <a:off x="2339752" y="295283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273528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图形的面积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7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37">
            <a:hlinkClick r:id="rId2" action="ppaction://hlinksldjump"/>
          </p:cNvPr>
          <p:cNvSpPr/>
          <p:nvPr/>
        </p:nvSpPr>
        <p:spPr>
          <a:xfrm>
            <a:off x="2362073" y="287963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9" name="圆角矩形 38">
            <a:hlinkClick r:id="rId3" action="ppaction://hlinksldjump"/>
          </p:cNvPr>
          <p:cNvSpPr/>
          <p:nvPr/>
        </p:nvSpPr>
        <p:spPr>
          <a:xfrm>
            <a:off x="50478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0" name="圆角矩形 39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1269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总复习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2484212" y="363180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</a:rPr>
              <a:t>巩固练习</a:t>
            </a:r>
            <a:endParaRPr lang="zh-CN" altLang="en-US" sz="2800" b="1" dirty="0">
              <a:latin typeface="+mj-ea"/>
            </a:endParaRPr>
          </a:p>
        </p:txBody>
      </p:sp>
      <p:pic>
        <p:nvPicPr>
          <p:cNvPr id="43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4" name="组合 43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4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079529" y="600650"/>
            <a:ext cx="7652612" cy="500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平行四边形的面积是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 m²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。求底是多少？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63563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499992" y="1419622"/>
            <a:ext cx="3537285" cy="2044576"/>
            <a:chOff x="3573378" y="2544596"/>
            <a:chExt cx="3537285" cy="2044576"/>
          </a:xfrm>
        </p:grpSpPr>
        <p:grpSp>
          <p:nvGrpSpPr>
            <p:cNvPr id="16" name="组合 15"/>
            <p:cNvGrpSpPr/>
            <p:nvPr/>
          </p:nvGrpSpPr>
          <p:grpSpPr>
            <a:xfrm>
              <a:off x="3573378" y="2544596"/>
              <a:ext cx="3537285" cy="1491916"/>
              <a:chOff x="3573378" y="2544596"/>
              <a:chExt cx="3537285" cy="1491916"/>
            </a:xfrm>
          </p:grpSpPr>
          <p:sp>
            <p:nvSpPr>
              <p:cNvPr id="20" name="平行四边形 19"/>
              <p:cNvSpPr/>
              <p:nvPr/>
            </p:nvSpPr>
            <p:spPr>
              <a:xfrm>
                <a:off x="3573378" y="2544596"/>
                <a:ext cx="3537285" cy="1479884"/>
              </a:xfrm>
              <a:prstGeom prst="parallelogram">
                <a:avLst>
                  <a:gd name="adj" fmla="val 56954"/>
                </a:avLst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 flipH="1">
                <a:off x="4427623" y="2556628"/>
                <a:ext cx="0" cy="1479884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L 形 21"/>
              <p:cNvSpPr/>
              <p:nvPr/>
            </p:nvSpPr>
            <p:spPr>
              <a:xfrm rot="10800000">
                <a:off x="4427623" y="3901144"/>
                <a:ext cx="96819" cy="123336"/>
              </a:xfrm>
              <a:prstGeom prst="corner">
                <a:avLst>
                  <a:gd name="adj1" fmla="val 0"/>
                  <a:gd name="adj2" fmla="val 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855990" y="4127507"/>
              <a:ext cx="7152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？</a:t>
              </a:r>
              <a:r>
                <a:rPr lang="en-US" altLang="zh-CN" sz="2400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</a:t>
              </a:r>
              <a:endParaRPr lang="zh-CN" altLang="en-US" sz="24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76032" y="3131683"/>
              <a:ext cx="5886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en-US" altLang="zh-CN" sz="2400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</a:t>
              </a:r>
              <a:endParaRPr lang="zh-CN" altLang="en-US" sz="2400" dirty="0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112" y="1833399"/>
            <a:ext cx="3043264" cy="2132213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316515" y="1963565"/>
            <a:ext cx="873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ah</a:t>
            </a:r>
            <a:endParaRPr lang="zh-CN" altLang="en-US" sz="2400" dirty="0"/>
          </a:p>
        </p:txBody>
      </p:sp>
      <p:sp>
        <p:nvSpPr>
          <p:cNvPr id="25" name="矩形 24"/>
          <p:cNvSpPr/>
          <p:nvPr/>
        </p:nvSpPr>
        <p:spPr>
          <a:xfrm>
            <a:off x="1466511" y="2684016"/>
            <a:ext cx="282000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=24÷4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答：它的底是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16515" y="2304792"/>
            <a:ext cx="13987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4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25" grpId="0" build="p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779" y="1861655"/>
            <a:ext cx="3974072" cy="2821105"/>
          </a:xfrm>
          <a:prstGeom prst="rect">
            <a:avLst/>
          </a:prstGeom>
        </p:spPr>
      </p:pic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105335" y="643108"/>
            <a:ext cx="685104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红领巾的底是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33cm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，它的面积是多少平方厘米？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15" y="678097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55976" y="1347614"/>
            <a:ext cx="4061314" cy="957276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565146" y="2000202"/>
            <a:ext cx="1492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ah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59917" y="2460707"/>
            <a:ext cx="1996059" cy="1532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100×33÷2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=3300÷2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=1650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63688" y="3785617"/>
            <a:ext cx="359425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它的面积是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1650cm²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25" grpId="0" build="p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159699" y="609014"/>
            <a:ext cx="6947124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华华不小心把一块三角形的玻璃打碎了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如右图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，已知原三角形玻璃的面积为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441 cm²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，底为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21 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，你能帮华华求出原玻璃的高是多少吗？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49" y="662523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6732240" y="3075806"/>
            <a:ext cx="11533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21 cm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6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084" y="1179122"/>
            <a:ext cx="2011699" cy="2058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4435871" y="2332874"/>
            <a:ext cx="1697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=S×2÷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63454" y="2339720"/>
            <a:ext cx="1492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ah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3278049" y="1762827"/>
            <a:ext cx="652329" cy="1663316"/>
          </a:xfrm>
          <a:prstGeom prst="rect">
            <a:avLst/>
          </a:prstGeom>
        </p:spPr>
      </p:pic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421020" y="3035223"/>
            <a:ext cx="22320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2×441÷21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=882÷21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=42(cm)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 rot="49833">
            <a:off x="2811489" y="4182587"/>
            <a:ext cx="36831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答：原玻璃的高是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9" grpId="0"/>
      <p:bldP spid="20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 bwMode="auto">
          <a:xfrm>
            <a:off x="1034063" y="3057608"/>
            <a:ext cx="6809572" cy="1495256"/>
            <a:chOff x="731370" y="3110236"/>
            <a:chExt cx="6810033" cy="1494995"/>
          </a:xfrm>
        </p:grpSpPr>
        <p:grpSp>
          <p:nvGrpSpPr>
            <p:cNvPr id="35" name="组合 1"/>
            <p:cNvGrpSpPr/>
            <p:nvPr/>
          </p:nvGrpSpPr>
          <p:grpSpPr bwMode="auto">
            <a:xfrm>
              <a:off x="1742676" y="3363838"/>
              <a:ext cx="5798727" cy="1241393"/>
              <a:chOff x="1761404" y="3427394"/>
              <a:chExt cx="5798727" cy="1241393"/>
            </a:xfrm>
          </p:grpSpPr>
          <p:grpSp>
            <p:nvGrpSpPr>
              <p:cNvPr id="37" name="组合 4"/>
              <p:cNvGrpSpPr/>
              <p:nvPr/>
            </p:nvGrpSpPr>
            <p:grpSpPr bwMode="auto">
              <a:xfrm>
                <a:off x="1761404" y="3427750"/>
                <a:ext cx="5798727" cy="1241037"/>
                <a:chOff x="6514350" y="3657833"/>
                <a:chExt cx="4501059" cy="712457"/>
              </a:xfrm>
            </p:grpSpPr>
            <p:sp>
              <p:nvSpPr>
                <p:cNvPr id="49" name="矩形: 圆角 5"/>
                <p:cNvSpPr/>
                <p:nvPr/>
              </p:nvSpPr>
              <p:spPr>
                <a:xfrm>
                  <a:off x="6514350" y="3657833"/>
                  <a:ext cx="4362430" cy="660617"/>
                </a:xfrm>
                <a:prstGeom prst="roundRect">
                  <a:avLst/>
                </a:prstGeom>
                <a:solidFill>
                  <a:schemeClr val="bg1"/>
                </a:solidFill>
                <a:ln w="38100">
                  <a:solidFill>
                    <a:srgbClr val="29A3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 dirty="0"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0" name="Rectangle 2"/>
                <p:cNvSpPr>
                  <a:spLocks noChangeArrowheads="1"/>
                </p:cNvSpPr>
                <p:nvPr/>
              </p:nvSpPr>
              <p:spPr bwMode="auto">
                <a:xfrm>
                  <a:off x="6753941" y="3709231"/>
                  <a:ext cx="4261468" cy="6610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50000"/>
                    </a:lnSpc>
                  </a:pPr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计算梯形的面积时，不要忘记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除以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2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。</a:t>
                  </a:r>
                  <a:endPara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8" name="矩形 7"/>
              <p:cNvSpPr>
                <a:spLocks noChangeArrowheads="1"/>
              </p:cNvSpPr>
              <p:nvPr/>
            </p:nvSpPr>
            <p:spPr bwMode="auto">
              <a:xfrm>
                <a:off x="1761727" y="3427394"/>
                <a:ext cx="172354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温馨提示：</a:t>
                </a:r>
                <a:endParaRPr lang="zh-CN" altLang="en-US" sz="24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1370" y="3110236"/>
              <a:ext cx="1227360" cy="14602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2" name="TextBox 15"/>
          <p:cNvSpPr txBox="1">
            <a:spLocks noChangeArrowheads="1"/>
          </p:cNvSpPr>
          <p:nvPr/>
        </p:nvSpPr>
        <p:spPr bwMode="auto">
          <a:xfrm>
            <a:off x="1034063" y="615671"/>
            <a:ext cx="76560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梯形的上底是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3cm,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下底长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4cm,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则梯形的面积是多少？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695845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15"/>
          <p:cNvSpPr txBox="1">
            <a:spLocks noChangeArrowheads="1"/>
          </p:cNvSpPr>
          <p:nvPr/>
        </p:nvSpPr>
        <p:spPr bwMode="auto">
          <a:xfrm>
            <a:off x="3466831" y="2411277"/>
            <a:ext cx="368195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答：梯形的面积是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10cm²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5"/>
          <p:cNvSpPr txBox="1">
            <a:spLocks noChangeArrowheads="1"/>
          </p:cNvSpPr>
          <p:nvPr/>
        </p:nvSpPr>
        <p:spPr bwMode="auto">
          <a:xfrm>
            <a:off x="2711973" y="1772193"/>
            <a:ext cx="3681953" cy="58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2)×4÷2=10(cm²)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092431" y="660856"/>
            <a:ext cx="76560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一个梯形的上底是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4.8cm,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6.6cm,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33cm²,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求梯形的下底长是多少厘米？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695845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707654"/>
            <a:ext cx="4271514" cy="2880580"/>
          </a:xfrm>
          <a:prstGeom prst="rect">
            <a:avLst/>
          </a:prstGeom>
        </p:spPr>
      </p:pic>
      <p:sp>
        <p:nvSpPr>
          <p:cNvPr id="33" name="矩形 3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07133" y="2743408"/>
            <a:ext cx="3389396" cy="400110"/>
          </a:xfrm>
          <a:prstGeom prst="rect">
            <a:avLst/>
          </a:prstGeom>
          <a:blipFill>
            <a:blip r:embed="rId3"/>
            <a:stretch>
              <a:fillRect l="-1799" t="-9091" b="-24242"/>
            </a:stretch>
          </a:blipFill>
        </p:spPr>
        <p:txBody>
          <a:bodyPr/>
          <a:lstStyle/>
          <a:p>
            <a:r>
              <a:rPr lang="zh-CN" altLang="en-US">
                <a:noFill/>
                <a:ea typeface="楷体" panose="02010609060101010101" pitchFamily="49" charset="-122"/>
              </a:rPr>
              <a:t> </a:t>
            </a:r>
            <a:endParaRPr lang="zh-CN" altLang="en-US">
              <a:noFill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14349" y="3156340"/>
            <a:ext cx="1258888" cy="400110"/>
          </a:xfrm>
          <a:prstGeom prst="rect">
            <a:avLst/>
          </a:prstGeom>
          <a:blipFill>
            <a:blip r:embed="rId4"/>
            <a:stretch>
              <a:fillRect l="-5340" t="-9231" r="-485" b="-27692"/>
            </a:stretch>
          </a:blipFill>
        </p:spPr>
        <p:txBody>
          <a:bodyPr/>
          <a:lstStyle/>
          <a:p>
            <a:r>
              <a:rPr lang="zh-CN" altLang="en-US">
                <a:noFill/>
                <a:ea typeface="楷体" panose="02010609060101010101" pitchFamily="49" charset="-122"/>
              </a:rPr>
              <a:t> </a:t>
            </a:r>
            <a:endParaRPr lang="zh-CN" altLang="en-US">
              <a:noFill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13122" y="3569271"/>
            <a:ext cx="900551" cy="400110"/>
          </a:xfrm>
          <a:prstGeom prst="rect">
            <a:avLst/>
          </a:prstGeom>
          <a:blipFill>
            <a:blip r:embed="rId5"/>
            <a:stretch>
              <a:fillRect t="-9231" b="-27692"/>
            </a:stretch>
          </a:blipFill>
        </p:spPr>
        <p:txBody>
          <a:bodyPr/>
          <a:lstStyle/>
          <a:p>
            <a:r>
              <a:rPr lang="zh-CN" altLang="en-US">
                <a:noFill/>
                <a:ea typeface="楷体" panose="02010609060101010101" pitchFamily="49" charset="-122"/>
              </a:rPr>
              <a:t> </a:t>
            </a:r>
            <a:endParaRPr lang="zh-CN" altLang="en-US">
              <a:noFill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41294" y="3982203"/>
            <a:ext cx="3389396" cy="400110"/>
          </a:xfrm>
          <a:prstGeom prst="rect">
            <a:avLst/>
          </a:prstGeom>
          <a:blipFill>
            <a:blip r:embed="rId6"/>
            <a:stretch>
              <a:fillRect l="-1978" t="-12121" b="-25758"/>
            </a:stretch>
          </a:blipFill>
        </p:spPr>
        <p:txBody>
          <a:bodyPr/>
          <a:lstStyle/>
          <a:p>
            <a:r>
              <a:rPr lang="zh-CN" altLang="en-US">
                <a:noFill/>
                <a:ea typeface="楷体" panose="02010609060101010101" pitchFamily="49" charset="-122"/>
              </a:rPr>
              <a:t> </a:t>
            </a:r>
            <a:endParaRPr lang="zh-CN" altLang="en-US">
              <a:noFill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75856" y="2330477"/>
            <a:ext cx="3389396" cy="400110"/>
          </a:xfrm>
          <a:prstGeom prst="rect">
            <a:avLst/>
          </a:prstGeom>
          <a:blipFill>
            <a:blip r:embed="rId7"/>
            <a:stretch>
              <a:fillRect l="-1799" t="-12121" b="-25758"/>
            </a:stretch>
          </a:blipFill>
        </p:spPr>
        <p:txBody>
          <a:bodyPr/>
          <a:lstStyle/>
          <a:p>
            <a:r>
              <a:rPr lang="zh-CN" altLang="en-US">
                <a:noFill/>
                <a:ea typeface="楷体" panose="02010609060101010101" pitchFamily="49" charset="-122"/>
              </a:rPr>
              <a:t> </a:t>
            </a:r>
            <a:endParaRPr lang="zh-CN" altLang="en-US">
              <a:noFill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035230" y="643771"/>
            <a:ext cx="7656033" cy="500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估算下面图形的面积。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每个小方格的面积为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1cm²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12" y="731261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心形 20"/>
          <p:cNvSpPr/>
          <p:nvPr/>
        </p:nvSpPr>
        <p:spPr>
          <a:xfrm>
            <a:off x="1312384" y="1614468"/>
            <a:ext cx="2319946" cy="1874067"/>
          </a:xfrm>
          <a:prstGeom prst="hear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23800" y="1469612"/>
            <a:ext cx="2897116" cy="2172836"/>
            <a:chOff x="2725092" y="2163778"/>
            <a:chExt cx="2897116" cy="2172836"/>
          </a:xfrm>
        </p:grpSpPr>
        <p:grpSp>
          <p:nvGrpSpPr>
            <p:cNvPr id="23" name="组合 22"/>
            <p:cNvGrpSpPr/>
            <p:nvPr/>
          </p:nvGrpSpPr>
          <p:grpSpPr>
            <a:xfrm>
              <a:off x="2725092" y="2163778"/>
              <a:ext cx="2897116" cy="2172834"/>
              <a:chOff x="2725093" y="2163778"/>
              <a:chExt cx="2494734" cy="2172834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2725093" y="2163778"/>
                <a:ext cx="249473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725093" y="2525917"/>
                <a:ext cx="249473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725093" y="2888056"/>
                <a:ext cx="249473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2725093" y="3250195"/>
                <a:ext cx="249473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2725093" y="3612334"/>
                <a:ext cx="249473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725093" y="3974473"/>
                <a:ext cx="249473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5400000">
              <a:off x="2725093" y="2163778"/>
              <a:ext cx="2172834" cy="2172834"/>
              <a:chOff x="2725093" y="2163778"/>
              <a:chExt cx="2806574" cy="217283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2725093" y="2163778"/>
                <a:ext cx="280657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725093" y="2525917"/>
                <a:ext cx="280657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725093" y="2888056"/>
                <a:ext cx="280657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725093" y="3250195"/>
                <a:ext cx="280657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725093" y="3612334"/>
                <a:ext cx="280657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725093" y="3974473"/>
                <a:ext cx="280657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5400000">
              <a:off x="4173652" y="2888058"/>
              <a:ext cx="2172834" cy="724278"/>
              <a:chOff x="2725093" y="3612334"/>
              <a:chExt cx="2806574" cy="724278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2725093" y="3612334"/>
                <a:ext cx="280657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725093" y="3974473"/>
                <a:ext cx="2806574" cy="36213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5" name="矩形 54"/>
          <p:cNvSpPr/>
          <p:nvPr/>
        </p:nvSpPr>
        <p:spPr>
          <a:xfrm>
            <a:off x="1385940" y="1831751"/>
            <a:ext cx="2172837" cy="1448556"/>
          </a:xfrm>
          <a:prstGeom prst="rect">
            <a:avLst/>
          </a:prstGeom>
          <a:solidFill>
            <a:srgbClr val="C9FCFF">
              <a:alpha val="73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 Box 6"/>
          <p:cNvSpPr txBox="1">
            <a:spLocks noChangeArrowheads="1"/>
          </p:cNvSpPr>
          <p:nvPr/>
        </p:nvSpPr>
        <p:spPr bwMode="auto">
          <a:xfrm>
            <a:off x="4253936" y="3695619"/>
            <a:ext cx="2987256" cy="66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6×4=24(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²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567584" y="1143780"/>
            <a:ext cx="3835094" cy="2344755"/>
            <a:chOff x="6702320" y="1963220"/>
            <a:chExt cx="3835094" cy="2344755"/>
          </a:xfrm>
        </p:grpSpPr>
        <p:grpSp>
          <p:nvGrpSpPr>
            <p:cNvPr id="59" name="组合 58"/>
            <p:cNvGrpSpPr/>
            <p:nvPr/>
          </p:nvGrpSpPr>
          <p:grpSpPr>
            <a:xfrm>
              <a:off x="6702320" y="2402607"/>
              <a:ext cx="3079636" cy="1905368"/>
              <a:chOff x="6702320" y="2402607"/>
              <a:chExt cx="3079636" cy="1905368"/>
            </a:xfrm>
          </p:grpSpPr>
          <p:sp>
            <p:nvSpPr>
              <p:cNvPr id="61" name="波形 60"/>
              <p:cNvSpPr/>
              <p:nvPr/>
            </p:nvSpPr>
            <p:spPr>
              <a:xfrm>
                <a:off x="6702320" y="2402607"/>
                <a:ext cx="2806718" cy="1905368"/>
              </a:xfrm>
              <a:prstGeom prst="wav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62" name="Text 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741257" y="2832601"/>
                    <a:ext cx="3040699" cy="105259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lnSpc>
                        <a:spcPct val="130000"/>
                      </a:lnSpc>
                    </a:pPr>
                    <a:r>
                      <a: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可以看作是长</a:t>
                    </a:r>
                    <a:r>
                      <a: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6</a:t>
                    </a:r>
                    <a14:m>
                      <m:oMath xmlns:m="http://schemas.openxmlformats.org/officeDocument/2006/math">
                        <m:r>
                          <a:rPr lang="en-US" altLang="zh-CN" sz="2400" b="1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𝒄𝒎</m:t>
                        </m:r>
                        <m:r>
                          <a:rPr lang="en-US" altLang="zh-CN" sz="2400" b="1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 </m:t>
                        </m:r>
                      </m:oMath>
                    </a14:m>
                    <a:r>
                      <a: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，宽</a:t>
                    </a:r>
                    <a:r>
                      <a: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4</a:t>
                    </a:r>
                    <a14:m>
                      <m:oMath xmlns:m="http://schemas.openxmlformats.org/officeDocument/2006/math">
                        <m:r>
                          <a:rPr lang="en-US" altLang="zh-CN" sz="2400" b="1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𝒄𝒎</m:t>
                        </m:r>
                      </m:oMath>
                    </a14:m>
                    <a:r>
                      <a: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的长方形。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62" name="Text Box 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6741257" y="2832601"/>
                    <a:ext cx="3040699" cy="1052596"/>
                  </a:xfrm>
                  <a:prstGeom prst="rect">
                    <a:avLst/>
                  </a:prstGeom>
                  <a:blipFill rotWithShape="1">
                    <a:blip r:embed="rId2"/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375928" y="1963220"/>
              <a:ext cx="1161486" cy="130876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 animBg="1"/>
      <p:bldP spid="55" grpId="0" animBg="1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12" y="731261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899592" y="731261"/>
            <a:ext cx="80012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图中每个小方格的面积是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1cm²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，请你估计这片叶子的面积。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2"/>
          <p:cNvSpPr txBox="1">
            <a:spLocks noChangeArrowheads="1"/>
          </p:cNvSpPr>
          <p:nvPr/>
        </p:nvSpPr>
        <p:spPr bwMode="auto">
          <a:xfrm>
            <a:off x="4347726" y="1959321"/>
            <a:ext cx="34129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长方形面积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Box 2"/>
          <p:cNvSpPr txBox="1">
            <a:spLocks noChangeArrowheads="1"/>
          </p:cNvSpPr>
          <p:nvPr/>
        </p:nvSpPr>
        <p:spPr bwMode="auto">
          <a:xfrm>
            <a:off x="3801041" y="2540378"/>
            <a:ext cx="5479064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5×6=30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cm²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答：这片叶子的面积约是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30cm²</a:t>
            </a:r>
            <a:r>
              <a:rPr lang="en-US" altLang="zh-CN" sz="28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0" name="Picture 13" descr="未标题-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42"/>
          <a:stretch>
            <a:fillRect/>
          </a:stretch>
        </p:blipFill>
        <p:spPr bwMode="auto">
          <a:xfrm>
            <a:off x="886150" y="1635646"/>
            <a:ext cx="2933297" cy="247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93032" y="1690203"/>
            <a:ext cx="2705797" cy="2387153"/>
          </a:xfrm>
          <a:prstGeom prst="rect">
            <a:avLst/>
          </a:prstGeom>
        </p:spPr>
      </p:pic>
      <p:sp>
        <p:nvSpPr>
          <p:cNvPr id="62" name="平行四边形 61"/>
          <p:cNvSpPr/>
          <p:nvPr/>
        </p:nvSpPr>
        <p:spPr>
          <a:xfrm>
            <a:off x="1681043" y="1988754"/>
            <a:ext cx="1500938" cy="1764264"/>
          </a:xfrm>
          <a:prstGeom prst="parallelogram">
            <a:avLst>
              <a:gd name="adj" fmla="val 0"/>
            </a:avLst>
          </a:prstGeom>
          <a:solidFill>
            <a:srgbClr val="FF0000">
              <a:alpha val="3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8" grpId="0" build="p"/>
      <p:bldP spid="56" grpId="0" build="p"/>
      <p:bldP spid="6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092431" y="725378"/>
            <a:ext cx="311952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计算右面图形的面积。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760367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4499992" y="627534"/>
            <a:ext cx="4112369" cy="2556106"/>
            <a:chOff x="7708175" y="1171187"/>
            <a:chExt cx="4112369" cy="255610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1114" y1="2571" x2="49304" y2="5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3499" y="1171187"/>
              <a:ext cx="2169994" cy="2115593"/>
            </a:xfrm>
            <a:prstGeom prst="rect">
              <a:avLst/>
            </a:prstGeom>
          </p:spPr>
        </p:pic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7708175" y="2036504"/>
              <a:ext cx="1107051" cy="57996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80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 </a:t>
              </a: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cm</a:t>
              </a:r>
              <a:endPara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10713493" y="2399375"/>
              <a:ext cx="1107051" cy="57996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80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</a:t>
              </a: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cm</a:t>
              </a:r>
              <a:endPara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9723237" y="1611700"/>
              <a:ext cx="1107051" cy="57996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80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</a:t>
              </a: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cm</a:t>
              </a:r>
              <a:endPara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/>
            <p:cNvSpPr txBox="1">
              <a:spLocks noChangeArrowheads="1"/>
            </p:cNvSpPr>
            <p:nvPr/>
          </p:nvSpPr>
          <p:spPr bwMode="auto">
            <a:xfrm>
              <a:off x="9111314" y="3147326"/>
              <a:ext cx="1107051" cy="57996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80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 </a:t>
              </a: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cm</a:t>
              </a:r>
              <a:endPara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5360632" y="1685330"/>
            <a:ext cx="1084997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823327" y="1358132"/>
            <a:ext cx="4057983" cy="121264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三角形面积：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(8-4)×(10-5)÷2=10(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²)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823327" y="2603673"/>
            <a:ext cx="2686942" cy="121264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长方形面积：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10×4=40(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²)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899592" y="3723878"/>
            <a:ext cx="2686942" cy="73866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40=50(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²)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 flipH="1">
            <a:off x="4218283" y="3237048"/>
            <a:ext cx="1684847" cy="1097320"/>
            <a:chOff x="3642767" y="2266045"/>
            <a:chExt cx="2448940" cy="1122582"/>
          </a:xfrm>
        </p:grpSpPr>
        <p:sp>
          <p:nvSpPr>
            <p:cNvPr id="44" name="文本框 43"/>
            <p:cNvSpPr txBox="1">
              <a:spLocks noChangeArrowheads="1"/>
            </p:cNvSpPr>
            <p:nvPr/>
          </p:nvSpPr>
          <p:spPr bwMode="auto">
            <a:xfrm>
              <a:off x="3811142" y="2326488"/>
              <a:ext cx="2047274" cy="9131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还有其他方法吗？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云形标注 44"/>
            <p:cNvSpPr/>
            <p:nvPr/>
          </p:nvSpPr>
          <p:spPr>
            <a:xfrm flipH="1">
              <a:off x="3642767" y="2266045"/>
              <a:ext cx="2448940" cy="1122582"/>
            </a:xfrm>
            <a:prstGeom prst="cloudCallout">
              <a:avLst>
                <a:gd name="adj1" fmla="val 60181"/>
                <a:gd name="adj2" fmla="val 18553"/>
              </a:avLst>
            </a:prstGeom>
            <a:noFill/>
            <a:ln w="19050">
              <a:solidFill>
                <a:srgbClr val="5AAB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768" y="3447449"/>
            <a:ext cx="1120751" cy="1543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9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595224" y="860185"/>
            <a:ext cx="2026498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464457" y="-973058"/>
            <a:ext cx="288033" cy="525564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1676386" y="1853079"/>
            <a:ext cx="571169" cy="250356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平行四边形的面积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>
            <a:hlinkClick r:id="rId2" action="ppaction://hlinksldjump"/>
          </p:cNvPr>
          <p:cNvSpPr/>
          <p:nvPr/>
        </p:nvSpPr>
        <p:spPr>
          <a:xfrm>
            <a:off x="2719945" y="1870464"/>
            <a:ext cx="559814" cy="1919240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三角形的面积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>
            <a:hlinkClick r:id="rId3" action="ppaction://hlinksldjump"/>
          </p:cNvPr>
          <p:cNvSpPr/>
          <p:nvPr/>
        </p:nvSpPr>
        <p:spPr>
          <a:xfrm>
            <a:off x="3752149" y="1870464"/>
            <a:ext cx="586450" cy="161520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梯形的面积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>
            <a:hlinkClick r:id="rId4" action="ppaction://hlinksldjump"/>
          </p:cNvPr>
          <p:cNvSpPr/>
          <p:nvPr/>
        </p:nvSpPr>
        <p:spPr>
          <a:xfrm>
            <a:off x="4810989" y="1870464"/>
            <a:ext cx="603633" cy="250356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不规则图形的面积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>
            <a:hlinkClick r:id="rId5" action="ppaction://hlinksldjump"/>
          </p:cNvPr>
          <p:cNvSpPr/>
          <p:nvPr/>
        </p:nvSpPr>
        <p:spPr>
          <a:xfrm>
            <a:off x="5887012" y="1870464"/>
            <a:ext cx="556144" cy="280474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认识平方千米与公顷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2082" y="439395"/>
            <a:ext cx="2266690" cy="561692"/>
            <a:chOff x="192082" y="439395"/>
            <a:chExt cx="2266690" cy="561692"/>
          </a:xfrm>
        </p:grpSpPr>
        <p:sp>
          <p:nvSpPr>
            <p:cNvPr id="26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6915547" y="1853079"/>
            <a:ext cx="556144" cy="132348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22" grpId="0" animBg="1"/>
      <p:bldP spid="23" grpId="0" animBg="1"/>
      <p:bldP spid="24" grpId="0" animBg="1"/>
      <p:bldP spid="29" grpId="0" animBg="1"/>
      <p:bldP spid="30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 bwMode="auto">
          <a:xfrm>
            <a:off x="2406042" y="4137730"/>
            <a:ext cx="4302237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平行四边形的面积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 67"/>
          <p:cNvSpPr/>
          <p:nvPr/>
        </p:nvSpPr>
        <p:spPr bwMode="auto">
          <a:xfrm>
            <a:off x="2458772" y="3115928"/>
            <a:ext cx="4196781" cy="511537"/>
          </a:xfrm>
          <a:prstGeom prst="roundRect">
            <a:avLst/>
          </a:prstGeom>
          <a:solidFill>
            <a:srgbClr val="AFF22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长方形的面积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37">
            <a:hlinkClick r:id="rId1" action="ppaction://hlinkfile"/>
          </p:cNvPr>
          <p:cNvSpPr/>
          <p:nvPr/>
        </p:nvSpPr>
        <p:spPr>
          <a:xfrm>
            <a:off x="3003490" y="422674"/>
            <a:ext cx="3465545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4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56607" y="1411018"/>
            <a:ext cx="2220719" cy="1559774"/>
            <a:chOff x="2211414" y="2167427"/>
            <a:chExt cx="2220719" cy="1559774"/>
          </a:xfrm>
        </p:grpSpPr>
        <p:grpSp>
          <p:nvGrpSpPr>
            <p:cNvPr id="43" name="组合 42"/>
            <p:cNvGrpSpPr/>
            <p:nvPr/>
          </p:nvGrpSpPr>
          <p:grpSpPr>
            <a:xfrm>
              <a:off x="2795464" y="2167427"/>
              <a:ext cx="139051" cy="1104314"/>
              <a:chOff x="1970711" y="2032073"/>
              <a:chExt cx="139051" cy="1104314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1970711" y="2032073"/>
                <a:ext cx="0" cy="1104314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组合 48"/>
              <p:cNvGrpSpPr/>
              <p:nvPr/>
            </p:nvGrpSpPr>
            <p:grpSpPr>
              <a:xfrm>
                <a:off x="1970711" y="2990155"/>
                <a:ext cx="139051" cy="146232"/>
                <a:chOff x="1970711" y="2990155"/>
                <a:chExt cx="139051" cy="146232"/>
              </a:xfrm>
            </p:grpSpPr>
            <p:cxnSp>
              <p:nvCxnSpPr>
                <p:cNvPr id="50" name="直接连接符 49"/>
                <p:cNvCxnSpPr/>
                <p:nvPr/>
              </p:nvCxnSpPr>
              <p:spPr>
                <a:xfrm>
                  <a:off x="2109762" y="2990155"/>
                  <a:ext cx="0" cy="146232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 flipH="1">
                  <a:off x="1970711" y="2990155"/>
                  <a:ext cx="139051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4" name="组合 43"/>
            <p:cNvGrpSpPr/>
            <p:nvPr/>
          </p:nvGrpSpPr>
          <p:grpSpPr>
            <a:xfrm>
              <a:off x="2211414" y="2170480"/>
              <a:ext cx="2220719" cy="1556721"/>
              <a:chOff x="2211414" y="2170480"/>
              <a:chExt cx="2220719" cy="1556721"/>
            </a:xfrm>
          </p:grpSpPr>
          <p:sp>
            <p:nvSpPr>
              <p:cNvPr id="45" name="任意多边形: 形状 60"/>
              <p:cNvSpPr/>
              <p:nvPr/>
            </p:nvSpPr>
            <p:spPr>
              <a:xfrm>
                <a:off x="2211414" y="2170480"/>
                <a:ext cx="2220719" cy="1106937"/>
              </a:xfrm>
              <a:custGeom>
                <a:avLst/>
                <a:gdLst>
                  <a:gd name="connsiteX0" fmla="*/ 0 w 1935332"/>
                  <a:gd name="connsiteY0" fmla="*/ 1118586 h 1118586"/>
                  <a:gd name="connsiteX1" fmla="*/ 1677880 w 1935332"/>
                  <a:gd name="connsiteY1" fmla="*/ 1091953 h 1118586"/>
                  <a:gd name="connsiteX2" fmla="*/ 1935332 w 1935332"/>
                  <a:gd name="connsiteY2" fmla="*/ 8877 h 1118586"/>
                  <a:gd name="connsiteX3" fmla="*/ 292963 w 1935332"/>
                  <a:gd name="connsiteY3" fmla="*/ 0 h 1118586"/>
                  <a:gd name="connsiteX4" fmla="*/ 0 w 1935332"/>
                  <a:gd name="connsiteY4" fmla="*/ 1118586 h 1118586"/>
                  <a:gd name="connsiteX0-1" fmla="*/ 0 w 1926596"/>
                  <a:gd name="connsiteY0-2" fmla="*/ 1106938 h 1106938"/>
                  <a:gd name="connsiteX1-3" fmla="*/ 1669144 w 1926596"/>
                  <a:gd name="connsiteY1-4" fmla="*/ 1091953 h 1106938"/>
                  <a:gd name="connsiteX2-5" fmla="*/ 1926596 w 1926596"/>
                  <a:gd name="connsiteY2-6" fmla="*/ 8877 h 1106938"/>
                  <a:gd name="connsiteX3-7" fmla="*/ 284227 w 1926596"/>
                  <a:gd name="connsiteY3-8" fmla="*/ 0 h 1106938"/>
                  <a:gd name="connsiteX4-9" fmla="*/ 0 w 1926596"/>
                  <a:gd name="connsiteY4-10" fmla="*/ 1106938 h 1106938"/>
                  <a:gd name="connsiteX0-11" fmla="*/ 0 w 1926596"/>
                  <a:gd name="connsiteY0-12" fmla="*/ 1112762 h 1112762"/>
                  <a:gd name="connsiteX1-13" fmla="*/ 1669144 w 1926596"/>
                  <a:gd name="connsiteY1-14" fmla="*/ 1097777 h 1112762"/>
                  <a:gd name="connsiteX2-15" fmla="*/ 1926596 w 1926596"/>
                  <a:gd name="connsiteY2-16" fmla="*/ 14701 h 1112762"/>
                  <a:gd name="connsiteX3-17" fmla="*/ 560877 w 1926596"/>
                  <a:gd name="connsiteY3-18" fmla="*/ 0 h 1112762"/>
                  <a:gd name="connsiteX4-19" fmla="*/ 0 w 1926596"/>
                  <a:gd name="connsiteY4-20" fmla="*/ 1112762 h 1112762"/>
                  <a:gd name="connsiteX0-21" fmla="*/ 0 w 2203246"/>
                  <a:gd name="connsiteY0-22" fmla="*/ 1118446 h 1118446"/>
                  <a:gd name="connsiteX1-23" fmla="*/ 1669144 w 2203246"/>
                  <a:gd name="connsiteY1-24" fmla="*/ 1103461 h 1118446"/>
                  <a:gd name="connsiteX2-25" fmla="*/ 2203246 w 2203246"/>
                  <a:gd name="connsiteY2-26" fmla="*/ 0 h 1118446"/>
                  <a:gd name="connsiteX3-27" fmla="*/ 560877 w 2203246"/>
                  <a:gd name="connsiteY3-28" fmla="*/ 5684 h 1118446"/>
                  <a:gd name="connsiteX4-29" fmla="*/ 0 w 2203246"/>
                  <a:gd name="connsiteY4-30" fmla="*/ 1118446 h 1118446"/>
                  <a:gd name="connsiteX0-31" fmla="*/ 0 w 2203246"/>
                  <a:gd name="connsiteY0-32" fmla="*/ 1118446 h 1118446"/>
                  <a:gd name="connsiteX1-33" fmla="*/ 1651671 w 2203246"/>
                  <a:gd name="connsiteY1-34" fmla="*/ 1112197 h 1118446"/>
                  <a:gd name="connsiteX2-35" fmla="*/ 2203246 w 2203246"/>
                  <a:gd name="connsiteY2-36" fmla="*/ 0 h 1118446"/>
                  <a:gd name="connsiteX3-37" fmla="*/ 560877 w 2203246"/>
                  <a:gd name="connsiteY3-38" fmla="*/ 5684 h 1118446"/>
                  <a:gd name="connsiteX4-39" fmla="*/ 0 w 2203246"/>
                  <a:gd name="connsiteY4-40" fmla="*/ 1118446 h 1118446"/>
                  <a:gd name="connsiteX0-41" fmla="*/ 0 w 2203246"/>
                  <a:gd name="connsiteY0-42" fmla="*/ 1112621 h 1112621"/>
                  <a:gd name="connsiteX1-43" fmla="*/ 1651671 w 2203246"/>
                  <a:gd name="connsiteY1-44" fmla="*/ 1112197 h 1112621"/>
                  <a:gd name="connsiteX2-45" fmla="*/ 2203246 w 2203246"/>
                  <a:gd name="connsiteY2-46" fmla="*/ 0 h 1112621"/>
                  <a:gd name="connsiteX3-47" fmla="*/ 560877 w 2203246"/>
                  <a:gd name="connsiteY3-48" fmla="*/ 5684 h 1112621"/>
                  <a:gd name="connsiteX4-49" fmla="*/ 0 w 2203246"/>
                  <a:gd name="connsiteY4-50" fmla="*/ 1112621 h 1112621"/>
                  <a:gd name="connsiteX0-51" fmla="*/ 0 w 2220719"/>
                  <a:gd name="connsiteY0-52" fmla="*/ 1106937 h 1106937"/>
                  <a:gd name="connsiteX1-53" fmla="*/ 1651671 w 2220719"/>
                  <a:gd name="connsiteY1-54" fmla="*/ 1106513 h 1106937"/>
                  <a:gd name="connsiteX2-55" fmla="*/ 2220719 w 2220719"/>
                  <a:gd name="connsiteY2-56" fmla="*/ 140 h 1106937"/>
                  <a:gd name="connsiteX3-57" fmla="*/ 560877 w 2220719"/>
                  <a:gd name="connsiteY3-58" fmla="*/ 0 h 1106937"/>
                  <a:gd name="connsiteX4-59" fmla="*/ 0 w 2220719"/>
                  <a:gd name="connsiteY4-60" fmla="*/ 1106937 h 11069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0719" h="1106937">
                    <a:moveTo>
                      <a:pt x="0" y="1106937"/>
                    </a:moveTo>
                    <a:lnTo>
                      <a:pt x="1651671" y="1106513"/>
                    </a:lnTo>
                    <a:lnTo>
                      <a:pt x="2220719" y="140"/>
                    </a:lnTo>
                    <a:lnTo>
                      <a:pt x="560877" y="0"/>
                    </a:lnTo>
                    <a:lnTo>
                      <a:pt x="0" y="1106937"/>
                    </a:lnTo>
                    <a:close/>
                  </a:path>
                </a:pathLst>
              </a:cu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845923" y="2523818"/>
                <a:ext cx="4411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高</a:t>
                </a:r>
                <a:endParaRPr lang="zh-CN" altLang="en-US" sz="2000" dirty="0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880627" y="3327091"/>
                <a:ext cx="4411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底</a:t>
                </a: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4" name="任意多边形: 形状 87"/>
          <p:cNvSpPr/>
          <p:nvPr/>
        </p:nvSpPr>
        <p:spPr>
          <a:xfrm>
            <a:off x="4178421" y="1411019"/>
            <a:ext cx="1647328" cy="1106789"/>
          </a:xfrm>
          <a:custGeom>
            <a:avLst/>
            <a:gdLst>
              <a:gd name="connsiteX0" fmla="*/ 0 w 1647328"/>
              <a:gd name="connsiteY0" fmla="*/ 0 h 1106789"/>
              <a:gd name="connsiteX1" fmla="*/ 1647328 w 1647328"/>
              <a:gd name="connsiteY1" fmla="*/ 139 h 1106789"/>
              <a:gd name="connsiteX2" fmla="*/ 1078280 w 1647328"/>
              <a:gd name="connsiteY2" fmla="*/ 1106512 h 1106789"/>
              <a:gd name="connsiteX3" fmla="*/ 0 w 1647328"/>
              <a:gd name="connsiteY3" fmla="*/ 1106789 h 1106789"/>
              <a:gd name="connsiteX4" fmla="*/ 0 w 1647328"/>
              <a:gd name="connsiteY4" fmla="*/ 0 h 110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328" h="1106789">
                <a:moveTo>
                  <a:pt x="0" y="0"/>
                </a:moveTo>
                <a:lnTo>
                  <a:pt x="1647328" y="139"/>
                </a:lnTo>
                <a:lnTo>
                  <a:pt x="1078280" y="1106512"/>
                </a:lnTo>
                <a:lnTo>
                  <a:pt x="0" y="1106789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85"/>
          <p:cNvSpPr/>
          <p:nvPr/>
        </p:nvSpPr>
        <p:spPr>
          <a:xfrm>
            <a:off x="3605031" y="1411018"/>
            <a:ext cx="573391" cy="1106937"/>
          </a:xfrm>
          <a:custGeom>
            <a:avLst/>
            <a:gdLst>
              <a:gd name="connsiteX0" fmla="*/ 560877 w 573391"/>
              <a:gd name="connsiteY0" fmla="*/ 0 h 1106937"/>
              <a:gd name="connsiteX1" fmla="*/ 573391 w 573391"/>
              <a:gd name="connsiteY1" fmla="*/ 1 h 1106937"/>
              <a:gd name="connsiteX2" fmla="*/ 573391 w 573391"/>
              <a:gd name="connsiteY2" fmla="*/ 1106790 h 1106937"/>
              <a:gd name="connsiteX3" fmla="*/ 0 w 573391"/>
              <a:gd name="connsiteY3" fmla="*/ 1106937 h 1106937"/>
              <a:gd name="connsiteX4" fmla="*/ 560877 w 573391"/>
              <a:gd name="connsiteY4" fmla="*/ 0 h 1106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391" h="1106937">
                <a:moveTo>
                  <a:pt x="560877" y="0"/>
                </a:moveTo>
                <a:lnTo>
                  <a:pt x="573391" y="1"/>
                </a:lnTo>
                <a:lnTo>
                  <a:pt x="573391" y="1106790"/>
                </a:lnTo>
                <a:lnTo>
                  <a:pt x="0" y="1106937"/>
                </a:lnTo>
                <a:lnTo>
                  <a:pt x="560877" y="0"/>
                </a:lnTo>
                <a:close/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KSO_Shape"/>
          <p:cNvSpPr/>
          <p:nvPr/>
        </p:nvSpPr>
        <p:spPr bwMode="auto">
          <a:xfrm>
            <a:off x="2958123" y="1855445"/>
            <a:ext cx="371340" cy="312074"/>
          </a:xfrm>
          <a:custGeom>
            <a:avLst/>
            <a:gdLst>
              <a:gd name="T0" fmla="*/ 775981150 w 3678"/>
              <a:gd name="T1" fmla="*/ 775692216 h 4197"/>
              <a:gd name="T2" fmla="*/ 775981150 w 3678"/>
              <a:gd name="T3" fmla="*/ 775692216 h 4197"/>
              <a:gd name="T4" fmla="*/ 775981150 w 3678"/>
              <a:gd name="T5" fmla="*/ 775692216 h 4197"/>
              <a:gd name="T6" fmla="*/ 775981150 w 3678"/>
              <a:gd name="T7" fmla="*/ 775692216 h 4197"/>
              <a:gd name="T8" fmla="*/ 775981150 w 3678"/>
              <a:gd name="T9" fmla="*/ 775692216 h 4197"/>
              <a:gd name="T10" fmla="*/ 775981150 w 3678"/>
              <a:gd name="T11" fmla="*/ 775692216 h 4197"/>
              <a:gd name="T12" fmla="*/ 775981150 w 3678"/>
              <a:gd name="T13" fmla="*/ 775692216 h 4197"/>
              <a:gd name="T14" fmla="*/ 775981150 w 3678"/>
              <a:gd name="T15" fmla="*/ 775692216 h 4197"/>
              <a:gd name="T16" fmla="*/ 775981150 w 3678"/>
              <a:gd name="T17" fmla="*/ 775692216 h 4197"/>
              <a:gd name="T18" fmla="*/ 775981150 w 3678"/>
              <a:gd name="T19" fmla="*/ 775692216 h 4197"/>
              <a:gd name="T20" fmla="*/ 775981150 w 3678"/>
              <a:gd name="T21" fmla="*/ 775692216 h 4197"/>
              <a:gd name="T22" fmla="*/ 775981150 w 3678"/>
              <a:gd name="T23" fmla="*/ 77569221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4233417" y="1767409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2000" dirty="0"/>
          </a:p>
        </p:txBody>
      </p:sp>
      <p:sp>
        <p:nvSpPr>
          <p:cNvPr id="65" name="矩形 64"/>
          <p:cNvSpPr/>
          <p:nvPr/>
        </p:nvSpPr>
        <p:spPr>
          <a:xfrm>
            <a:off x="4268121" y="2570682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KSO_Shape"/>
          <p:cNvSpPr/>
          <p:nvPr/>
        </p:nvSpPr>
        <p:spPr bwMode="auto">
          <a:xfrm>
            <a:off x="5950999" y="1861908"/>
            <a:ext cx="371340" cy="312074"/>
          </a:xfrm>
          <a:custGeom>
            <a:avLst/>
            <a:gdLst>
              <a:gd name="T0" fmla="*/ 775981150 w 3678"/>
              <a:gd name="T1" fmla="*/ 775692216 h 4197"/>
              <a:gd name="T2" fmla="*/ 775981150 w 3678"/>
              <a:gd name="T3" fmla="*/ 775692216 h 4197"/>
              <a:gd name="T4" fmla="*/ 775981150 w 3678"/>
              <a:gd name="T5" fmla="*/ 775692216 h 4197"/>
              <a:gd name="T6" fmla="*/ 775981150 w 3678"/>
              <a:gd name="T7" fmla="*/ 775692216 h 4197"/>
              <a:gd name="T8" fmla="*/ 775981150 w 3678"/>
              <a:gd name="T9" fmla="*/ 775692216 h 4197"/>
              <a:gd name="T10" fmla="*/ 775981150 w 3678"/>
              <a:gd name="T11" fmla="*/ 775692216 h 4197"/>
              <a:gd name="T12" fmla="*/ 775981150 w 3678"/>
              <a:gd name="T13" fmla="*/ 775692216 h 4197"/>
              <a:gd name="T14" fmla="*/ 775981150 w 3678"/>
              <a:gd name="T15" fmla="*/ 775692216 h 4197"/>
              <a:gd name="T16" fmla="*/ 775981150 w 3678"/>
              <a:gd name="T17" fmla="*/ 775692216 h 4197"/>
              <a:gd name="T18" fmla="*/ 775981150 w 3678"/>
              <a:gd name="T19" fmla="*/ 775692216 h 4197"/>
              <a:gd name="T20" fmla="*/ 775981150 w 3678"/>
              <a:gd name="T21" fmla="*/ 775692216 h 4197"/>
              <a:gd name="T22" fmla="*/ 775981150 w 3678"/>
              <a:gd name="T23" fmla="*/ 77569221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" name="任意多边形: 形状 43"/>
          <p:cNvSpPr/>
          <p:nvPr/>
        </p:nvSpPr>
        <p:spPr>
          <a:xfrm>
            <a:off x="6484094" y="1412653"/>
            <a:ext cx="1647328" cy="1106789"/>
          </a:xfrm>
          <a:custGeom>
            <a:avLst/>
            <a:gdLst>
              <a:gd name="connsiteX0" fmla="*/ 0 w 1647328"/>
              <a:gd name="connsiteY0" fmla="*/ 0 h 1106789"/>
              <a:gd name="connsiteX1" fmla="*/ 1647328 w 1647328"/>
              <a:gd name="connsiteY1" fmla="*/ 139 h 1106789"/>
              <a:gd name="connsiteX2" fmla="*/ 1078280 w 1647328"/>
              <a:gd name="connsiteY2" fmla="*/ 1106512 h 1106789"/>
              <a:gd name="connsiteX3" fmla="*/ 0 w 1647328"/>
              <a:gd name="connsiteY3" fmla="*/ 1106789 h 1106789"/>
              <a:gd name="connsiteX4" fmla="*/ 0 w 1647328"/>
              <a:gd name="connsiteY4" fmla="*/ 0 h 110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328" h="1106789">
                <a:moveTo>
                  <a:pt x="0" y="0"/>
                </a:moveTo>
                <a:lnTo>
                  <a:pt x="1647328" y="139"/>
                </a:lnTo>
                <a:lnTo>
                  <a:pt x="1078280" y="1106512"/>
                </a:lnTo>
                <a:lnTo>
                  <a:pt x="0" y="1106789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44"/>
          <p:cNvSpPr/>
          <p:nvPr/>
        </p:nvSpPr>
        <p:spPr>
          <a:xfrm>
            <a:off x="7560817" y="1412579"/>
            <a:ext cx="573391" cy="1106937"/>
          </a:xfrm>
          <a:custGeom>
            <a:avLst/>
            <a:gdLst>
              <a:gd name="connsiteX0" fmla="*/ 560877 w 573391"/>
              <a:gd name="connsiteY0" fmla="*/ 0 h 1106937"/>
              <a:gd name="connsiteX1" fmla="*/ 573391 w 573391"/>
              <a:gd name="connsiteY1" fmla="*/ 1 h 1106937"/>
              <a:gd name="connsiteX2" fmla="*/ 573391 w 573391"/>
              <a:gd name="connsiteY2" fmla="*/ 1106790 h 1106937"/>
              <a:gd name="connsiteX3" fmla="*/ 0 w 573391"/>
              <a:gd name="connsiteY3" fmla="*/ 1106937 h 1106937"/>
              <a:gd name="connsiteX4" fmla="*/ 560877 w 573391"/>
              <a:gd name="connsiteY4" fmla="*/ 0 h 1106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391" h="1106937">
                <a:moveTo>
                  <a:pt x="560877" y="0"/>
                </a:moveTo>
                <a:lnTo>
                  <a:pt x="573391" y="1"/>
                </a:lnTo>
                <a:lnTo>
                  <a:pt x="573391" y="1106790"/>
                </a:lnTo>
                <a:lnTo>
                  <a:pt x="0" y="1106937"/>
                </a:lnTo>
                <a:lnTo>
                  <a:pt x="560877" y="0"/>
                </a:lnTo>
                <a:close/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673575" y="176354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2000" dirty="0"/>
          </a:p>
        </p:txBody>
      </p:sp>
      <p:sp>
        <p:nvSpPr>
          <p:cNvPr id="72" name="矩形 71"/>
          <p:cNvSpPr/>
          <p:nvPr/>
        </p:nvSpPr>
        <p:spPr>
          <a:xfrm>
            <a:off x="6708279" y="2566821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KSO_Shape"/>
          <p:cNvSpPr/>
          <p:nvPr/>
        </p:nvSpPr>
        <p:spPr bwMode="auto">
          <a:xfrm rot="5400000">
            <a:off x="4414126" y="3763164"/>
            <a:ext cx="371340" cy="312074"/>
          </a:xfrm>
          <a:custGeom>
            <a:avLst/>
            <a:gdLst>
              <a:gd name="T0" fmla="*/ 775981150 w 3678"/>
              <a:gd name="T1" fmla="*/ 775692216 h 4197"/>
              <a:gd name="T2" fmla="*/ 775981150 w 3678"/>
              <a:gd name="T3" fmla="*/ 775692216 h 4197"/>
              <a:gd name="T4" fmla="*/ 775981150 w 3678"/>
              <a:gd name="T5" fmla="*/ 775692216 h 4197"/>
              <a:gd name="T6" fmla="*/ 775981150 w 3678"/>
              <a:gd name="T7" fmla="*/ 775692216 h 4197"/>
              <a:gd name="T8" fmla="*/ 775981150 w 3678"/>
              <a:gd name="T9" fmla="*/ 775692216 h 4197"/>
              <a:gd name="T10" fmla="*/ 775981150 w 3678"/>
              <a:gd name="T11" fmla="*/ 775692216 h 4197"/>
              <a:gd name="T12" fmla="*/ 775981150 w 3678"/>
              <a:gd name="T13" fmla="*/ 775692216 h 4197"/>
              <a:gd name="T14" fmla="*/ 775981150 w 3678"/>
              <a:gd name="T15" fmla="*/ 775692216 h 4197"/>
              <a:gd name="T16" fmla="*/ 775981150 w 3678"/>
              <a:gd name="T17" fmla="*/ 775692216 h 4197"/>
              <a:gd name="T18" fmla="*/ 775981150 w 3678"/>
              <a:gd name="T19" fmla="*/ 775692216 h 4197"/>
              <a:gd name="T20" fmla="*/ 775981150 w 3678"/>
              <a:gd name="T21" fmla="*/ 775692216 h 4197"/>
              <a:gd name="T22" fmla="*/ 775981150 w 3678"/>
              <a:gd name="T23" fmla="*/ 77569221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3457E-7 L -0.01146 -0.0003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00" y="-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8" grpId="0" animBg="1"/>
      <p:bldP spid="38" grpId="0" animBg="1"/>
      <p:bldP spid="54" grpId="0" animBg="1"/>
      <p:bldP spid="55" grpId="0" animBg="1"/>
      <p:bldP spid="55" grpId="1" animBg="1"/>
      <p:bldP spid="56" grpId="0" animBg="1"/>
      <p:bldP spid="58" grpId="0"/>
      <p:bldP spid="65" grpId="0"/>
      <p:bldP spid="66" grpId="0" animBg="1"/>
      <p:bldP spid="69" grpId="0" animBg="1"/>
      <p:bldP spid="70" grpId="1" animBg="1"/>
      <p:bldP spid="71" grpId="0"/>
      <p:bldP spid="72" grpId="0"/>
      <p:bldP spid="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3131840" y="320373"/>
            <a:ext cx="2763436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24850" y="2469739"/>
            <a:ext cx="3184669" cy="1259636"/>
            <a:chOff x="4627691" y="1067037"/>
            <a:chExt cx="3184669" cy="1259636"/>
          </a:xfrm>
        </p:grpSpPr>
        <p:sp>
          <p:nvSpPr>
            <p:cNvPr id="2" name="云形标注 1"/>
            <p:cNvSpPr/>
            <p:nvPr/>
          </p:nvSpPr>
          <p:spPr>
            <a:xfrm>
              <a:off x="4627691" y="1067037"/>
              <a:ext cx="3184669" cy="1259636"/>
            </a:xfrm>
            <a:prstGeom prst="cloudCallout">
              <a:avLst>
                <a:gd name="adj1" fmla="val -38769"/>
                <a:gd name="adj2" fmla="val 51275"/>
              </a:avLst>
            </a:prstGeom>
            <a:solidFill>
              <a:srgbClr val="FFC000">
                <a:alpha val="55000"/>
              </a:srgbClr>
            </a:solid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004048" y="1358516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三角形的面积等于平行四边形面积的一半。</a:t>
              </a:r>
              <a:endPara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232" y="1098715"/>
            <a:ext cx="2798307" cy="117663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98" y="1106452"/>
            <a:ext cx="2572735" cy="145707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167702"/>
            <a:ext cx="3749365" cy="1103472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1541768" y="1087425"/>
            <a:ext cx="138897" cy="1188000"/>
            <a:chOff x="2048715" y="1263296"/>
            <a:chExt cx="138897" cy="1188000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2048715" y="1263296"/>
              <a:ext cx="1466" cy="1188000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L 形 57"/>
            <p:cNvSpPr/>
            <p:nvPr/>
          </p:nvSpPr>
          <p:spPr>
            <a:xfrm rot="10800000">
              <a:off x="2048716" y="2314639"/>
              <a:ext cx="138896" cy="108663"/>
            </a:xfrm>
            <a:prstGeom prst="corner">
              <a:avLst>
                <a:gd name="adj1" fmla="val 0"/>
                <a:gd name="adj2" fmla="val 0"/>
              </a:avLst>
            </a:prstGeom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54779" y="1106451"/>
            <a:ext cx="138897" cy="1429635"/>
            <a:chOff x="2048715" y="1298465"/>
            <a:chExt cx="138897" cy="1429635"/>
          </a:xfrm>
        </p:grpSpPr>
        <p:cxnSp>
          <p:nvCxnSpPr>
            <p:cNvPr id="61" name="直接连接符 60"/>
            <p:cNvCxnSpPr/>
            <p:nvPr/>
          </p:nvCxnSpPr>
          <p:spPr>
            <a:xfrm flipH="1">
              <a:off x="2048715" y="1298465"/>
              <a:ext cx="1466" cy="140400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L 形 61"/>
            <p:cNvSpPr/>
            <p:nvPr/>
          </p:nvSpPr>
          <p:spPr>
            <a:xfrm rot="10800000">
              <a:off x="2048716" y="2619437"/>
              <a:ext cx="138896" cy="108663"/>
            </a:xfrm>
            <a:prstGeom prst="corner">
              <a:avLst>
                <a:gd name="adj1" fmla="val 0"/>
                <a:gd name="adj2" fmla="val 0"/>
              </a:avLst>
            </a:prstGeom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764138" y="1183808"/>
            <a:ext cx="138896" cy="1080000"/>
            <a:chOff x="2048715" y="1298465"/>
            <a:chExt cx="138896" cy="1080000"/>
          </a:xfrm>
        </p:grpSpPr>
        <p:cxnSp>
          <p:nvCxnSpPr>
            <p:cNvPr id="64" name="直接连接符 63"/>
            <p:cNvCxnSpPr/>
            <p:nvPr/>
          </p:nvCxnSpPr>
          <p:spPr>
            <a:xfrm flipH="1">
              <a:off x="2048715" y="1298465"/>
              <a:ext cx="1466" cy="108000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L 形 64"/>
            <p:cNvSpPr/>
            <p:nvPr/>
          </p:nvSpPr>
          <p:spPr>
            <a:xfrm rot="10800000">
              <a:off x="2048715" y="2254948"/>
              <a:ext cx="138896" cy="108663"/>
            </a:xfrm>
            <a:prstGeom prst="corner">
              <a:avLst>
                <a:gd name="adj1" fmla="val 0"/>
                <a:gd name="adj2" fmla="val 0"/>
              </a:avLst>
            </a:prstGeom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6" name="直接连接符 65"/>
          <p:cNvCxnSpPr/>
          <p:nvPr/>
        </p:nvCxnSpPr>
        <p:spPr>
          <a:xfrm flipV="1">
            <a:off x="400232" y="2273512"/>
            <a:ext cx="1656000" cy="0"/>
          </a:xfrm>
          <a:prstGeom prst="line">
            <a:avLst/>
          </a:prstGeom>
          <a:ln w="19050">
            <a:solidFill>
              <a:srgbClr val="FF0000"/>
            </a:soli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4651965" y="2563522"/>
            <a:ext cx="1296000" cy="0"/>
          </a:xfrm>
          <a:prstGeom prst="line">
            <a:avLst/>
          </a:prstGeom>
          <a:ln w="19050">
            <a:solidFill>
              <a:srgbClr val="FF0000"/>
            </a:soli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6131817" y="2260677"/>
            <a:ext cx="2664000" cy="0"/>
          </a:xfrm>
          <a:prstGeom prst="line">
            <a:avLst/>
          </a:prstGeom>
          <a:ln w="19050">
            <a:solidFill>
              <a:srgbClr val="FF0000"/>
            </a:soli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9" name="等腰三角形 68"/>
          <p:cNvSpPr/>
          <p:nvPr/>
        </p:nvSpPr>
        <p:spPr>
          <a:xfrm rot="10800000">
            <a:off x="5098215" y="1180261"/>
            <a:ext cx="2668123" cy="1078992"/>
          </a:xfrm>
          <a:prstGeom prst="triangle">
            <a:avLst>
              <a:gd name="adj" fmla="val 61173"/>
            </a:avLst>
          </a:prstGeom>
          <a:solidFill>
            <a:srgbClr val="FF99CC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直角三角形 69"/>
          <p:cNvSpPr/>
          <p:nvPr/>
        </p:nvSpPr>
        <p:spPr>
          <a:xfrm rot="10800000">
            <a:off x="3372691" y="1112611"/>
            <a:ext cx="1280160" cy="1444752"/>
          </a:xfrm>
          <a:prstGeom prst="rtTriangle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 rot="10800000">
            <a:off x="1548802" y="1101676"/>
            <a:ext cx="1634836" cy="1157577"/>
          </a:xfrm>
          <a:prstGeom prst="triangle">
            <a:avLst>
              <a:gd name="adj" fmla="val 6987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4233417" y="1767409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2000" dirty="0"/>
          </a:p>
        </p:txBody>
      </p:sp>
      <p:sp>
        <p:nvSpPr>
          <p:cNvPr id="83" name="矩形 82"/>
          <p:cNvSpPr/>
          <p:nvPr/>
        </p:nvSpPr>
        <p:spPr>
          <a:xfrm>
            <a:off x="960154" y="227117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004048" y="2607627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084401" y="2293587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304974" y="1621863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2000" dirty="0"/>
          </a:p>
        </p:txBody>
      </p:sp>
      <p:sp>
        <p:nvSpPr>
          <p:cNvPr id="87" name="矩形 86"/>
          <p:cNvSpPr/>
          <p:nvPr/>
        </p:nvSpPr>
        <p:spPr>
          <a:xfrm>
            <a:off x="1112066" y="1681092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2000" dirty="0"/>
          </a:p>
        </p:txBody>
      </p:sp>
      <p:sp>
        <p:nvSpPr>
          <p:cNvPr id="88" name="圆角矩形 87"/>
          <p:cNvSpPr/>
          <p:nvPr/>
        </p:nvSpPr>
        <p:spPr bwMode="auto">
          <a:xfrm>
            <a:off x="2500846" y="4038619"/>
            <a:ext cx="4302237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三角形的面积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69" grpId="0" animBg="1"/>
      <p:bldP spid="70" grpId="0" animBg="1"/>
      <p:bldP spid="71" grpId="0" animBg="1"/>
      <p:bldP spid="82" grpId="0"/>
      <p:bldP spid="83" grpId="0"/>
      <p:bldP spid="84" grpId="0"/>
      <p:bldP spid="85" grpId="0"/>
      <p:bldP spid="86" grpId="0"/>
      <p:bldP spid="87" grpId="0"/>
      <p:bldP spid="8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 bwMode="auto">
          <a:xfrm>
            <a:off x="6291393" y="2645827"/>
            <a:ext cx="612000" cy="59095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 63"/>
          <p:cNvSpPr/>
          <p:nvPr/>
        </p:nvSpPr>
        <p:spPr bwMode="auto">
          <a:xfrm>
            <a:off x="1763053" y="3682567"/>
            <a:ext cx="1594506" cy="59095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梯形的面积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 bwMode="auto">
          <a:xfrm>
            <a:off x="1631601" y="2624137"/>
            <a:ext cx="2298684" cy="59095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4653398" y="2653880"/>
            <a:ext cx="612000" cy="59095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4004932" y="3684930"/>
            <a:ext cx="1800128" cy="59095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上底＋下底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4614136" y="317376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6200000">
            <a:off x="6246260" y="312906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19448" y="263464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487967" y="2653880"/>
            <a:ext cx="535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×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89426" y="361156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79401" y="3639664"/>
            <a:ext cx="535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×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259148" y="320007"/>
            <a:ext cx="2395784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梯形的面积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AutoShape 4"/>
          <p:cNvSpPr>
            <a:spLocks noChangeArrowheads="1"/>
          </p:cNvSpPr>
          <p:nvPr/>
        </p:nvSpPr>
        <p:spPr bwMode="auto">
          <a:xfrm rot="10800000">
            <a:off x="2054150" y="1338939"/>
            <a:ext cx="1047750" cy="7889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0" name="AutoShape 9"/>
          <p:cNvSpPr>
            <a:spLocks noChangeArrowheads="1"/>
          </p:cNvSpPr>
          <p:nvPr/>
        </p:nvSpPr>
        <p:spPr bwMode="auto">
          <a:xfrm rot="5400000">
            <a:off x="5357737" y="1199239"/>
            <a:ext cx="819150" cy="10160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129"/>
              <a:gd name="connsiteY0-2" fmla="*/ 8558 h 16558"/>
              <a:gd name="connsiteX1-3" fmla="*/ 10129 w 10129"/>
              <a:gd name="connsiteY1-4" fmla="*/ 0 h 16558"/>
              <a:gd name="connsiteX2-5" fmla="*/ 10000 w 10129"/>
              <a:gd name="connsiteY2-6" fmla="*/ 16558 h 16558"/>
              <a:gd name="connsiteX3-7" fmla="*/ 0 w 10129"/>
              <a:gd name="connsiteY3-8" fmla="*/ 16558 h 16558"/>
              <a:gd name="connsiteX4-9" fmla="*/ 0 w 10129"/>
              <a:gd name="connsiteY4-10" fmla="*/ 8558 h 16558"/>
              <a:gd name="connsiteX0-11" fmla="*/ 0 w 10129"/>
              <a:gd name="connsiteY0-12" fmla="*/ 5622 h 13622"/>
              <a:gd name="connsiteX1-13" fmla="*/ 10129 w 10129"/>
              <a:gd name="connsiteY1-14" fmla="*/ 0 h 13622"/>
              <a:gd name="connsiteX2-15" fmla="*/ 10000 w 10129"/>
              <a:gd name="connsiteY2-16" fmla="*/ 13622 h 13622"/>
              <a:gd name="connsiteX3-17" fmla="*/ 0 w 10129"/>
              <a:gd name="connsiteY3-18" fmla="*/ 13622 h 13622"/>
              <a:gd name="connsiteX4-19" fmla="*/ 0 w 10129"/>
              <a:gd name="connsiteY4-20" fmla="*/ 5622 h 136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29" h="13622">
                <a:moveTo>
                  <a:pt x="0" y="5622"/>
                </a:moveTo>
                <a:lnTo>
                  <a:pt x="10129" y="0"/>
                </a:lnTo>
                <a:lnTo>
                  <a:pt x="10000" y="13622"/>
                </a:lnTo>
                <a:lnTo>
                  <a:pt x="0" y="13622"/>
                </a:lnTo>
                <a:lnTo>
                  <a:pt x="0" y="5622"/>
                </a:lnTo>
                <a:close/>
              </a:path>
            </a:pathLst>
          </a:custGeom>
          <a:solidFill>
            <a:srgbClr val="92D050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2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054147" y="1338543"/>
            <a:ext cx="2123963" cy="1575638"/>
            <a:chOff x="1871661" y="1491853"/>
            <a:chExt cx="1845708" cy="1369218"/>
          </a:xfrm>
          <a:solidFill>
            <a:srgbClr val="FF5983"/>
          </a:solidFill>
        </p:grpSpPr>
        <p:sp>
          <p:nvSpPr>
            <p:cNvPr id="43" name="AutoShape 5"/>
            <p:cNvSpPr>
              <a:spLocks noChangeArrowheads="1"/>
            </p:cNvSpPr>
            <p:nvPr/>
          </p:nvSpPr>
          <p:spPr bwMode="auto">
            <a:xfrm rot="10800000">
              <a:off x="1871661" y="1491853"/>
              <a:ext cx="910829" cy="68580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44" name="AutoShape 5"/>
            <p:cNvSpPr>
              <a:spLocks noChangeArrowheads="1"/>
            </p:cNvSpPr>
            <p:nvPr/>
          </p:nvSpPr>
          <p:spPr bwMode="auto">
            <a:xfrm rot="10800000" flipV="1">
              <a:off x="2806540" y="2175271"/>
              <a:ext cx="910829" cy="68580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>
              <a:noFill/>
              <a:miter lim="800000"/>
            </a:ln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258543" y="1297230"/>
            <a:ext cx="2034357" cy="1637600"/>
            <a:chOff x="2720173" y="2922984"/>
            <a:chExt cx="1767841" cy="1423062"/>
          </a:xfrm>
          <a:solidFill>
            <a:srgbClr val="FF5983"/>
          </a:solidFill>
        </p:grpSpPr>
        <p:sp>
          <p:nvSpPr>
            <p:cNvPr id="46" name="AutoShape 9"/>
            <p:cNvSpPr>
              <a:spLocks noChangeArrowheads="1"/>
            </p:cNvSpPr>
            <p:nvPr/>
          </p:nvSpPr>
          <p:spPr bwMode="auto">
            <a:xfrm rot="5400000">
              <a:off x="2806367" y="2836790"/>
              <a:ext cx="711531" cy="883920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29"/>
                <a:gd name="connsiteY0-2" fmla="*/ 8558 h 16558"/>
                <a:gd name="connsiteX1-3" fmla="*/ 10129 w 10129"/>
                <a:gd name="connsiteY1-4" fmla="*/ 0 h 16558"/>
                <a:gd name="connsiteX2-5" fmla="*/ 10000 w 10129"/>
                <a:gd name="connsiteY2-6" fmla="*/ 16558 h 16558"/>
                <a:gd name="connsiteX3-7" fmla="*/ 0 w 10129"/>
                <a:gd name="connsiteY3-8" fmla="*/ 16558 h 16558"/>
                <a:gd name="connsiteX4-9" fmla="*/ 0 w 10129"/>
                <a:gd name="connsiteY4-10" fmla="*/ 8558 h 16558"/>
                <a:gd name="connsiteX0-11" fmla="*/ 0 w 10129"/>
                <a:gd name="connsiteY0-12" fmla="*/ 5622 h 13622"/>
                <a:gd name="connsiteX1-13" fmla="*/ 10129 w 10129"/>
                <a:gd name="connsiteY1-14" fmla="*/ 0 h 13622"/>
                <a:gd name="connsiteX2-15" fmla="*/ 10000 w 10129"/>
                <a:gd name="connsiteY2-16" fmla="*/ 13622 h 13622"/>
                <a:gd name="connsiteX3-17" fmla="*/ 0 w 10129"/>
                <a:gd name="connsiteY3-18" fmla="*/ 13622 h 13622"/>
                <a:gd name="connsiteX4-19" fmla="*/ 0 w 10129"/>
                <a:gd name="connsiteY4-20" fmla="*/ 5622 h 136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" h="13622">
                  <a:moveTo>
                    <a:pt x="0" y="5622"/>
                  </a:moveTo>
                  <a:lnTo>
                    <a:pt x="10129" y="0"/>
                  </a:lnTo>
                  <a:lnTo>
                    <a:pt x="10000" y="13622"/>
                  </a:lnTo>
                  <a:lnTo>
                    <a:pt x="0" y="13622"/>
                  </a:lnTo>
                  <a:lnTo>
                    <a:pt x="0" y="5622"/>
                  </a:ln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2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AutoShape 9"/>
            <p:cNvSpPr>
              <a:spLocks noChangeArrowheads="1"/>
            </p:cNvSpPr>
            <p:nvPr/>
          </p:nvSpPr>
          <p:spPr bwMode="auto">
            <a:xfrm rot="5400000" flipH="1" flipV="1">
              <a:off x="3690288" y="3548321"/>
              <a:ext cx="711531" cy="883920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29"/>
                <a:gd name="connsiteY0-2" fmla="*/ 8558 h 16558"/>
                <a:gd name="connsiteX1-3" fmla="*/ 10129 w 10129"/>
                <a:gd name="connsiteY1-4" fmla="*/ 0 h 16558"/>
                <a:gd name="connsiteX2-5" fmla="*/ 10000 w 10129"/>
                <a:gd name="connsiteY2-6" fmla="*/ 16558 h 16558"/>
                <a:gd name="connsiteX3-7" fmla="*/ 0 w 10129"/>
                <a:gd name="connsiteY3-8" fmla="*/ 16558 h 16558"/>
                <a:gd name="connsiteX4-9" fmla="*/ 0 w 10129"/>
                <a:gd name="connsiteY4-10" fmla="*/ 8558 h 16558"/>
                <a:gd name="connsiteX0-11" fmla="*/ 0 w 10129"/>
                <a:gd name="connsiteY0-12" fmla="*/ 5622 h 13622"/>
                <a:gd name="connsiteX1-13" fmla="*/ 10129 w 10129"/>
                <a:gd name="connsiteY1-14" fmla="*/ 0 h 13622"/>
                <a:gd name="connsiteX2-15" fmla="*/ 10000 w 10129"/>
                <a:gd name="connsiteY2-16" fmla="*/ 13622 h 13622"/>
                <a:gd name="connsiteX3-17" fmla="*/ 0 w 10129"/>
                <a:gd name="connsiteY3-18" fmla="*/ 13622 h 13622"/>
                <a:gd name="connsiteX4-19" fmla="*/ 0 w 10129"/>
                <a:gd name="connsiteY4-20" fmla="*/ 5622 h 136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" h="13622">
                  <a:moveTo>
                    <a:pt x="0" y="5622"/>
                  </a:moveTo>
                  <a:lnTo>
                    <a:pt x="10129" y="0"/>
                  </a:lnTo>
                  <a:lnTo>
                    <a:pt x="10000" y="13622"/>
                  </a:lnTo>
                  <a:lnTo>
                    <a:pt x="0" y="13622"/>
                  </a:lnTo>
                  <a:lnTo>
                    <a:pt x="0" y="5622"/>
                  </a:lnTo>
                  <a:close/>
                </a:path>
              </a:pathLst>
            </a:custGeom>
            <a:noFill/>
            <a:ln w="19050">
              <a:noFill/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2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Text Box 14"/>
          <p:cNvSpPr txBox="1">
            <a:spLocks noChangeArrowheads="1"/>
          </p:cNvSpPr>
          <p:nvPr/>
        </p:nvSpPr>
        <p:spPr bwMode="auto">
          <a:xfrm>
            <a:off x="2233537" y="950002"/>
            <a:ext cx="1027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endParaRPr kumimoji="1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2354187" y="1561189"/>
            <a:ext cx="508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1"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Line 20"/>
          <p:cNvSpPr>
            <a:spLocks noChangeShapeType="1"/>
          </p:cNvSpPr>
          <p:nvPr/>
        </p:nvSpPr>
        <p:spPr bwMode="auto">
          <a:xfrm>
            <a:off x="2346965" y="1338543"/>
            <a:ext cx="0" cy="769938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" name="Text Box 14"/>
          <p:cNvSpPr txBox="1">
            <a:spLocks noChangeArrowheads="1"/>
          </p:cNvSpPr>
          <p:nvPr/>
        </p:nvSpPr>
        <p:spPr bwMode="auto">
          <a:xfrm>
            <a:off x="5149775" y="911902"/>
            <a:ext cx="1027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endParaRPr kumimoji="1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18"/>
          <p:cNvSpPr txBox="1">
            <a:spLocks noChangeArrowheads="1"/>
          </p:cNvSpPr>
          <p:nvPr/>
        </p:nvSpPr>
        <p:spPr bwMode="auto">
          <a:xfrm>
            <a:off x="5159300" y="1484989"/>
            <a:ext cx="508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1"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圆角矩形 60"/>
          <p:cNvSpPr/>
          <p:nvPr/>
        </p:nvSpPr>
        <p:spPr bwMode="auto">
          <a:xfrm>
            <a:off x="6299792" y="3683477"/>
            <a:ext cx="612000" cy="59095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35"/>
          <p:cNvSpPr txBox="1"/>
          <p:nvPr/>
        </p:nvSpPr>
        <p:spPr>
          <a:xfrm>
            <a:off x="3707904" y="3633250"/>
            <a:ext cx="4038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(                )         ÷2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3" name="TextBox 35"/>
          <p:cNvSpPr txBox="1"/>
          <p:nvPr/>
        </p:nvSpPr>
        <p:spPr>
          <a:xfrm>
            <a:off x="4442865" y="4208510"/>
            <a:ext cx="1205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一半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16"/>
          <p:cNvSpPr txBox="1">
            <a:spLocks noChangeArrowheads="1"/>
          </p:cNvSpPr>
          <p:nvPr/>
        </p:nvSpPr>
        <p:spPr bwMode="auto">
          <a:xfrm>
            <a:off x="2200839" y="2134027"/>
            <a:ext cx="917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endParaRPr kumimoji="1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6"/>
          <p:cNvSpPr txBox="1">
            <a:spLocks noChangeArrowheads="1"/>
          </p:cNvSpPr>
          <p:nvPr/>
        </p:nvSpPr>
        <p:spPr bwMode="auto">
          <a:xfrm>
            <a:off x="5372664" y="2134027"/>
            <a:ext cx="917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endParaRPr kumimoji="1"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60494E-6 L -0.02986 -0.1509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-75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0185 L -0.04409 -0.15741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-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20988E-6 L 0.08819 0.22808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11389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0216 L 0.13108 0.23518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116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9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4" grpId="0" animBg="1"/>
      <p:bldP spid="27" grpId="0" animBg="1"/>
      <p:bldP spid="28" grpId="0" animBg="1"/>
      <p:bldP spid="29" grpId="0" animBg="1"/>
      <p:bldP spid="31" grpId="0"/>
      <p:bldP spid="32" grpId="0"/>
      <p:bldP spid="33" grpId="0"/>
      <p:bldP spid="34" grpId="0"/>
      <p:bldP spid="35" grpId="0"/>
      <p:bldP spid="36" grpId="0"/>
      <p:bldP spid="39" grpId="0" animBg="1"/>
      <p:bldP spid="48" grpId="0"/>
      <p:bldP spid="48" grpId="1"/>
      <p:bldP spid="50" grpId="0"/>
      <p:bldP spid="52" grpId="0"/>
      <p:bldP spid="52" grpId="1"/>
      <p:bldP spid="54" grpId="0"/>
      <p:bldP spid="61" grpId="0" animBg="1"/>
      <p:bldP spid="62" grpId="0"/>
      <p:bldP spid="63" grpId="0"/>
      <p:bldP spid="65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2843808" y="320373"/>
            <a:ext cx="3465545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不规则图形的面积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/>
          <a:srcRect l="1080" t="1332" r="784" b="1739"/>
          <a:stretch>
            <a:fillRect/>
          </a:stretch>
        </p:blipFill>
        <p:spPr>
          <a:xfrm>
            <a:off x="3995936" y="2289834"/>
            <a:ext cx="4299317" cy="201622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4201378" y="2405394"/>
            <a:ext cx="388843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估算不规则图形的面积时，可以先在方格纸上描出图形的轮廓图，通过数方格确定面积的范围，再数出方格数，不满一格的按半格计算。</a:t>
            </a:r>
            <a:endParaRPr lang="zh-CN" altLang="en-US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3" name="Picture 10" descr="5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34"/>
          <a:stretch>
            <a:fillRect/>
          </a:stretch>
        </p:blipFill>
        <p:spPr bwMode="auto">
          <a:xfrm>
            <a:off x="827584" y="1131590"/>
            <a:ext cx="3010114" cy="197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>
            <a:hlinkClick r:id="rId1" action="ppaction://hlinkfile"/>
          </p:cNvPr>
          <p:cNvSpPr/>
          <p:nvPr/>
        </p:nvSpPr>
        <p:spPr>
          <a:xfrm>
            <a:off x="2699792" y="350184"/>
            <a:ext cx="3829709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认识平方千米与公顷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27" b="54301"/>
          <a:stretch>
            <a:fillRect/>
          </a:stretch>
        </p:blipFill>
        <p:spPr>
          <a:xfrm flipH="1">
            <a:off x="4355976" y="1162152"/>
            <a:ext cx="3240000" cy="3194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27" b="54301"/>
          <a:stretch>
            <a:fillRect/>
          </a:stretch>
        </p:blipFill>
        <p:spPr>
          <a:xfrm>
            <a:off x="1230770" y="1066987"/>
            <a:ext cx="3240000" cy="319441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15629" y="1623711"/>
            <a:ext cx="27683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边长是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米的</a:t>
            </a:r>
            <a:endParaRPr lang="en-US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正方形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面积是</a:t>
            </a:r>
            <a:endParaRPr lang="en-US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=10000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²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2040" y="1623711"/>
            <a:ext cx="2509079" cy="1487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边长是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en-US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米的正方形，  </a:t>
            </a:r>
            <a:endParaRPr lang="en-US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面积是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²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9610" y="4153479"/>
            <a:ext cx="5342320" cy="52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²=1000000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²=100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1" action="ppaction://hlinkfile"/>
          </p:cNvPr>
          <p:cNvSpPr/>
          <p:nvPr/>
        </p:nvSpPr>
        <p:spPr>
          <a:xfrm>
            <a:off x="3349645" y="320373"/>
            <a:ext cx="2028132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87624" y="1275606"/>
            <a:ext cx="6769619" cy="1031833"/>
            <a:chOff x="2682494" y="2625767"/>
            <a:chExt cx="6769619" cy="103183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342"/>
            <a:stretch>
              <a:fillRect/>
            </a:stretch>
          </p:blipFill>
          <p:spPr>
            <a:xfrm>
              <a:off x="2682494" y="2625767"/>
              <a:ext cx="6769619" cy="103183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3034438" y="2625767"/>
              <a:ext cx="6128753" cy="58086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面积计算的知识在日常生活中应用非常广泛。</a:t>
              </a:r>
              <a:endPara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81517" y="2461168"/>
            <a:ext cx="2170127" cy="1206595"/>
            <a:chOff x="3392139" y="2799908"/>
            <a:chExt cx="2170127" cy="12065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2139" y="2799908"/>
              <a:ext cx="2170127" cy="1132180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矩形 18"/>
                <p:cNvSpPr/>
                <p:nvPr/>
              </p:nvSpPr>
              <p:spPr>
                <a:xfrm>
                  <a:off x="3849890" y="3113951"/>
                  <a:ext cx="1561354" cy="8925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</m:oMath>
                  </a14:m>
                  <a:r>
                    <a:rPr lang="en-US" altLang="zh-CN" sz="2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=</a:t>
                  </a:r>
                  <a14:m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𝒉</m:t>
                      </m:r>
                    </m:oMath>
                  </a14:m>
                  <a:endParaRPr lang="zh-CN" altLang="en-US" sz="2800" b="1" dirty="0">
                    <a:solidFill>
                      <a:srgbClr val="FF0000"/>
                    </a:solidFill>
                  </a:endParaRPr>
                </a:p>
                <a:p>
                  <a:endPara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mc:Choice>
          <mc:Fallback>
            <p:sp>
              <p:nvSpPr>
                <p:cNvPr id="19" name="矩形 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49890" y="3113951"/>
                  <a:ext cx="1561354" cy="892552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0" name="组合 19"/>
          <p:cNvGrpSpPr/>
          <p:nvPr/>
        </p:nvGrpSpPr>
        <p:grpSpPr>
          <a:xfrm>
            <a:off x="2933468" y="3593348"/>
            <a:ext cx="3168431" cy="1206595"/>
            <a:chOff x="3392139" y="2799908"/>
            <a:chExt cx="3168431" cy="120659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2139" y="2799908"/>
              <a:ext cx="3168431" cy="1132180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矩形 21"/>
                <p:cNvSpPr/>
                <p:nvPr/>
              </p:nvSpPr>
              <p:spPr>
                <a:xfrm>
                  <a:off x="3670835" y="3113951"/>
                  <a:ext cx="2889735" cy="8925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</m:oMath>
                  </a14:m>
                  <a:r>
                    <a:rPr lang="en-US" altLang="zh-CN" sz="2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=</a:t>
                  </a:r>
                  <a14:m>
                    <m:oMath xmlns:m="http://schemas.openxmlformats.org/officeDocument/2006/math">
                      <m:r>
                        <a:rPr lang="en-US" altLang="zh-CN" sz="28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𝒉</m:t>
                      </m:r>
                    </m:oMath>
                  </a14:m>
                  <a:r>
                    <a:rPr lang="en-US" altLang="zh-CN" sz="2800" b="1" dirty="0">
                      <a:solidFill>
                        <a:srgbClr val="FF0000"/>
                      </a:solidFill>
                    </a:rPr>
                    <a:t>÷2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  <a:p>
                  <a:endPara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mc:Choice>
          <mc:Fallback>
            <p:sp>
              <p:nvSpPr>
                <p:cNvPr id="22" name="矩形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70835" y="3113951"/>
                  <a:ext cx="2889735" cy="892552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组合 22"/>
          <p:cNvGrpSpPr/>
          <p:nvPr/>
        </p:nvGrpSpPr>
        <p:grpSpPr>
          <a:xfrm>
            <a:off x="5076056" y="2461168"/>
            <a:ext cx="2170127" cy="1206595"/>
            <a:chOff x="3392139" y="2799908"/>
            <a:chExt cx="2170127" cy="120659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2139" y="2799908"/>
              <a:ext cx="2170127" cy="1132180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矩形 24"/>
                <p:cNvSpPr/>
                <p:nvPr/>
              </p:nvSpPr>
              <p:spPr>
                <a:xfrm>
                  <a:off x="3670836" y="3113951"/>
                  <a:ext cx="1561354" cy="8925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</m:oMath>
                  </a14:m>
                  <a:r>
                    <a:rPr lang="en-US" altLang="zh-CN" sz="2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=</a:t>
                  </a:r>
                  <a14:m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𝒉</m:t>
                      </m:r>
                    </m:oMath>
                  </a14:m>
                  <a:r>
                    <a:rPr lang="en-US" altLang="zh-CN" sz="2800" b="1" dirty="0">
                      <a:solidFill>
                        <a:srgbClr val="FF0000"/>
                      </a:solidFill>
                    </a:rPr>
                    <a:t>÷2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  <a:p>
                  <a:endPara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mc:Choice>
          <mc:Fallback>
            <p:sp>
              <p:nvSpPr>
                <p:cNvPr id="25" name="矩形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70836" y="3113951"/>
                  <a:ext cx="1561354" cy="892552"/>
                </a:xfrm>
                <a:prstGeom prst="rect">
                  <a:avLst/>
                </a:prstGeom>
                <a:blipFill rotWithShape="1">
                  <a:blip r:embed="rId6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107731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1079529" y="1042330"/>
            <a:ext cx="752491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平行四边形花坛的底是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，它的面积是多少？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7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67163" y="1923678"/>
            <a:ext cx="3537285" cy="2044576"/>
            <a:chOff x="3573378" y="2544596"/>
            <a:chExt cx="3537285" cy="2044576"/>
          </a:xfrm>
        </p:grpSpPr>
        <p:grpSp>
          <p:nvGrpSpPr>
            <p:cNvPr id="24" name="组合 23"/>
            <p:cNvGrpSpPr/>
            <p:nvPr/>
          </p:nvGrpSpPr>
          <p:grpSpPr>
            <a:xfrm>
              <a:off x="3573378" y="2544596"/>
              <a:ext cx="3537285" cy="1491916"/>
              <a:chOff x="3573378" y="2544596"/>
              <a:chExt cx="3537285" cy="1491916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3573378" y="2544596"/>
                <a:ext cx="3537285" cy="1479884"/>
              </a:xfrm>
              <a:prstGeom prst="parallelogram">
                <a:avLst>
                  <a:gd name="adj" fmla="val 56954"/>
                </a:avLst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 flipH="1">
                <a:off x="4427623" y="2556628"/>
                <a:ext cx="0" cy="1479884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L 形 31"/>
              <p:cNvSpPr/>
              <p:nvPr/>
            </p:nvSpPr>
            <p:spPr>
              <a:xfrm rot="10800000">
                <a:off x="4427623" y="3901144"/>
                <a:ext cx="96819" cy="123336"/>
              </a:xfrm>
              <a:prstGeom prst="corner">
                <a:avLst>
                  <a:gd name="adj1" fmla="val 0"/>
                  <a:gd name="adj2" fmla="val 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4855990" y="4127507"/>
              <a:ext cx="5886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400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</a:t>
              </a:r>
              <a:endParaRPr lang="zh-CN" altLang="en-US" sz="2400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476032" y="3131683"/>
              <a:ext cx="5886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en-US" altLang="zh-CN" sz="2400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</a:t>
              </a:r>
              <a:endParaRPr lang="zh-CN" altLang="en-US" sz="2400" dirty="0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28" y="2020655"/>
            <a:ext cx="3720116" cy="2047565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1291255" y="2232088"/>
            <a:ext cx="873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ah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41251" y="2640096"/>
            <a:ext cx="34018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=6×4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²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答：它的面积是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 sz="2400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²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34" grpId="0"/>
      <p:bldP spid="35" grpId="0" build="p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1158</Words>
  <Application>WPS 演示</Application>
  <PresentationFormat>全屏显示(16:9)</PresentationFormat>
  <Paragraphs>248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Calibri</vt:lpstr>
      <vt:lpstr>Times New Roman</vt:lpstr>
      <vt:lpstr>Cambria Math</vt:lpstr>
      <vt:lpstr>等线</vt:lpstr>
      <vt:lpstr>Arial Unicode MS</vt:lpstr>
      <vt:lpstr>1_Office 主题​​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4</cp:revision>
  <dcterms:created xsi:type="dcterms:W3CDTF">2017-03-17T02:28:00Z</dcterms:created>
  <dcterms:modified xsi:type="dcterms:W3CDTF">2023-08-28T08:50:27Z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90A182C6F25E4AE3A3082156195C5D94_12</vt:lpwstr>
  </property>
</Properties>
</file>