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notesMasterIdLst>
    <p:notesMasterId r:id="rId26"/>
  </p:notesMasterIdLst>
  <p:sldIdLst>
    <p:sldId id="256" r:id="rId4"/>
    <p:sldId id="257" r:id="rId5"/>
    <p:sldId id="279" r:id="rId6"/>
    <p:sldId id="298" r:id="rId7"/>
    <p:sldId id="280" r:id="rId8"/>
    <p:sldId id="297" r:id="rId9"/>
    <p:sldId id="281" r:id="rId10"/>
    <p:sldId id="299" r:id="rId11"/>
    <p:sldId id="300" r:id="rId12"/>
    <p:sldId id="282" r:id="rId13"/>
    <p:sldId id="283" r:id="rId14"/>
    <p:sldId id="285" r:id="rId15"/>
    <p:sldId id="296" r:id="rId16"/>
    <p:sldId id="301" r:id="rId17"/>
    <p:sldId id="303" r:id="rId18"/>
    <p:sldId id="304" r:id="rId19"/>
    <p:sldId id="265" r:id="rId20"/>
    <p:sldId id="291" r:id="rId21"/>
    <p:sldId id="305" r:id="rId22"/>
    <p:sldId id="292" r:id="rId23"/>
    <p:sldId id="293" r:id="rId24"/>
    <p:sldId id="306" r:id="rId25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55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324" y="4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294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214A73-59E0-450A-860C-23E328C6912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91FAA4-407F-4829-ACDE-73A1F148C10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png"/><Relationship Id="rId6" Type="http://schemas.openxmlformats.org/officeDocument/2006/relationships/slide" Target="../slides/slide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-108520" y="92978"/>
            <a:ext cx="2088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</a:rPr>
              <a:t>小 数 乘 法</a:t>
            </a:r>
            <a:endParaRPr lang="zh-CN" altLang="en-US" sz="1200" b="1" dirty="0">
              <a:latin typeface="宋体" panose="02010600030101010101" pitchFamily="2" charset="-122"/>
              <a:ea typeface="+mn-ea"/>
              <a:cs typeface="宋体" panose="02010600030101010101" pitchFamily="2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slide" Target="slide17.xml"/><Relationship Id="rId4" Type="http://schemas.openxmlformats.org/officeDocument/2006/relationships/slide" Target="slide1.xml"/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2187729" y="3719576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5004488" y="2880831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2195736" y="2880831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98321" y="1435155"/>
            <a:ext cx="3536866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小数乘法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218057" y="2807631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复习导入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5065053" y="2787774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知识梳理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1682192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>
                <a:solidFill>
                  <a:srgbClr val="0050AA"/>
                </a:solidFill>
                <a:latin typeface="+mj-ea"/>
                <a:ea typeface="+mj-ea"/>
              </a:rPr>
              <a:t>总复习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2295965" y="365786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26526"/>
            <a:ext cx="654821" cy="677000"/>
            <a:chOff x="1306635" y="1411417"/>
            <a:chExt cx="654821" cy="67700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411417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51688" y1="34050" x2="51688" y2="44803"/>
                        <a14:foregroundMark x1="66878" y1="36918" x2="70253" y2="44803"/>
                        <a14:foregroundMark x1="73207" y1="40860" x2="65612" y2="45878"/>
                        <a14:foregroundMark x1="68565" y1="36022" x2="74262" y2="43369"/>
                        <a14:foregroundMark x1="63924" y1="36918" x2="74262" y2="38889"/>
                        <a14:foregroundMark x1="74262" y1="43369" x2="62658" y2="46237"/>
                        <a14:foregroundMark x1="63291" y1="37455" x2="61603" y2="43369"/>
                        <a14:foregroundMark x1="41983" y1="38530" x2="54641" y2="42832"/>
                        <a14:foregroundMark x1="47679" y1="35484" x2="48312" y2="46774"/>
                        <a14:foregroundMark x1="54008" y1="36022" x2="54641" y2="43907"/>
                        <a14:foregroundMark x1="42405" y1="40860" x2="47046" y2="47312"/>
                        <a14:foregroundMark x1="21097" y1="86738" x2="33122" y2="86738"/>
                        <a14:foregroundMark x1="74895" y1="89068" x2="87131" y2="92473"/>
                        <a14:foregroundMark x1="39030" y1="92115" x2="63291" y2="92115"/>
                        <a14:foregroundMark x1="43038" y1="86738" x2="71519" y2="94982"/>
                        <a14:foregroundMark x1="29114" y1="92473" x2="66878" y2="87634"/>
                        <a14:foregroundMark x1="46624" y1="84767" x2="62658" y2="85663"/>
                        <a14:foregroundMark x1="37764" y1="94444" x2="76582" y2="95520"/>
                        <a14:foregroundMark x1="24473" y1="91039" x2="69198" y2="98387"/>
                        <a14:foregroundMark x1="20464" y1="90502" x2="33755" y2="94982"/>
                        <a14:foregroundMark x1="77848" y1="96953" x2="87131" y2="89068"/>
                        <a14:foregroundMark x1="80802" y1="82796" x2="80802" y2="86201"/>
                        <a14:foregroundMark x1="71519" y1="34946" x2="59916" y2="41398"/>
                        <a14:foregroundMark x1="79536" y1="96953" x2="87131" y2="940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2725" y="2982128"/>
            <a:ext cx="1489740" cy="1753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" name="TextBox 12"/>
          <p:cNvSpPr txBox="1">
            <a:spLocks noChangeArrowheads="1"/>
          </p:cNvSpPr>
          <p:nvPr/>
        </p:nvSpPr>
        <p:spPr bwMode="auto">
          <a:xfrm>
            <a:off x="3419872" y="748180"/>
            <a:ext cx="244827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2400" b="1" dirty="0">
                <a:solidFill>
                  <a:srgbClr val="00B0F0"/>
                </a:solidFill>
                <a:latin typeface="宋体" panose="02010600030101010101" pitchFamily="2" charset="-122"/>
              </a:rPr>
              <a:t>积 的 近 似 值</a:t>
            </a:r>
            <a:endParaRPr lang="zh-CN" altLang="en-US" sz="2400" b="1" dirty="0">
              <a:solidFill>
                <a:srgbClr val="00B0F0"/>
              </a:solidFill>
              <a:latin typeface="宋体" panose="02010600030101010101" pitchFamily="2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2463313" y="1779662"/>
            <a:ext cx="4361390" cy="1938992"/>
            <a:chOff x="5148064" y="1959682"/>
            <a:chExt cx="3252562" cy="1938992"/>
          </a:xfrm>
        </p:grpSpPr>
        <p:sp>
          <p:nvSpPr>
            <p:cNvPr id="68" name="圆角矩形 39"/>
            <p:cNvSpPr/>
            <p:nvPr/>
          </p:nvSpPr>
          <p:spPr>
            <a:xfrm>
              <a:off x="5148064" y="1995686"/>
              <a:ext cx="3168352" cy="1872208"/>
            </a:xfrm>
            <a:prstGeom prst="roundRect">
              <a:avLst/>
            </a:prstGeom>
            <a:noFill/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TextBox 71"/>
            <p:cNvSpPr txBox="1">
              <a:spLocks noChangeArrowheads="1"/>
            </p:cNvSpPr>
            <p:nvPr/>
          </p:nvSpPr>
          <p:spPr bwMode="auto">
            <a:xfrm>
              <a:off x="5232274" y="1959682"/>
              <a:ext cx="3168352" cy="1938992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先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按照小数乘法的法则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求出积</a:t>
              </a:r>
              <a:r>
                <a:rPr lang="en-US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再看需要保留数位的</a:t>
              </a:r>
              <a:r>
                <a:rPr lang="zh-CN" altLang="en-US" sz="2000" b="1" dirty="0">
                  <a:solidFill>
                    <a:srgbClr val="00B0F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下一位数</a:t>
              </a:r>
              <a:r>
                <a:rPr lang="en-US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按“</a:t>
              </a:r>
              <a:r>
                <a:rPr lang="zh-CN" altLang="en-US" sz="2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四舍五入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”的方法取舍</a:t>
              </a:r>
              <a:r>
                <a:rPr lang="en-US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求出结果</a:t>
              </a:r>
              <a:r>
                <a:rPr lang="en-US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最后用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约等号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连接。</a:t>
              </a:r>
              <a:endPara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5E-6 -2.96296E-6 L -2.5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TextBox 12"/>
          <p:cNvSpPr txBox="1">
            <a:spLocks noChangeArrowheads="1"/>
          </p:cNvSpPr>
          <p:nvPr/>
        </p:nvSpPr>
        <p:spPr bwMode="auto">
          <a:xfrm>
            <a:off x="2483768" y="771550"/>
            <a:ext cx="442849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2400" b="1" dirty="0">
                <a:solidFill>
                  <a:srgbClr val="00B0F0"/>
                </a:solidFill>
                <a:latin typeface="宋体" panose="02010600030101010101" pitchFamily="2" charset="-122"/>
              </a:rPr>
              <a:t>整数运算定律推广到小数乘法</a:t>
            </a:r>
            <a:endParaRPr lang="zh-CN" altLang="en-US" sz="2400" b="1" dirty="0">
              <a:solidFill>
                <a:srgbClr val="00B0F0"/>
              </a:solidFill>
              <a:latin typeface="宋体" panose="02010600030101010101" pitchFamily="2" charset="-122"/>
            </a:endParaRPr>
          </a:p>
        </p:txBody>
      </p:sp>
      <p:sp>
        <p:nvSpPr>
          <p:cNvPr id="82" name="TextBox 12"/>
          <p:cNvSpPr txBox="1">
            <a:spLocks noChangeArrowheads="1"/>
          </p:cNvSpPr>
          <p:nvPr/>
        </p:nvSpPr>
        <p:spPr bwMode="auto">
          <a:xfrm>
            <a:off x="755576" y="1419622"/>
            <a:ext cx="4428492" cy="265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300000"/>
              </a:lnSpc>
              <a:defRPr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0.7×1.2○1.2×0.7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300000"/>
              </a:lnSpc>
              <a:defRPr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(0.8×0.5)×0.4○0.8×(0.5×0.4)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300000"/>
              </a:lnSpc>
              <a:defRPr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(2.4+3.6)×0.5○2.4×0.5+3.6×0.5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TextBox 12"/>
          <p:cNvSpPr txBox="1">
            <a:spLocks noChangeArrowheads="1"/>
          </p:cNvSpPr>
          <p:nvPr/>
        </p:nvSpPr>
        <p:spPr bwMode="auto">
          <a:xfrm>
            <a:off x="2843808" y="1851670"/>
            <a:ext cx="432048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TextBox 12"/>
          <p:cNvSpPr txBox="1">
            <a:spLocks noChangeArrowheads="1"/>
          </p:cNvSpPr>
          <p:nvPr/>
        </p:nvSpPr>
        <p:spPr bwMode="auto">
          <a:xfrm>
            <a:off x="2843808" y="2711421"/>
            <a:ext cx="43204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TextBox 12"/>
          <p:cNvSpPr txBox="1">
            <a:spLocks noChangeArrowheads="1"/>
          </p:cNvSpPr>
          <p:nvPr/>
        </p:nvSpPr>
        <p:spPr bwMode="auto">
          <a:xfrm>
            <a:off x="2639253" y="3618730"/>
            <a:ext cx="43204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6" name="直接箭头连接符 85"/>
          <p:cNvCxnSpPr/>
          <p:nvPr/>
        </p:nvCxnSpPr>
        <p:spPr>
          <a:xfrm>
            <a:off x="4319972" y="2067694"/>
            <a:ext cx="176419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12"/>
          <p:cNvSpPr txBox="1">
            <a:spLocks noChangeArrowheads="1"/>
          </p:cNvSpPr>
          <p:nvPr/>
        </p:nvSpPr>
        <p:spPr bwMode="auto">
          <a:xfrm>
            <a:off x="6228184" y="1851670"/>
            <a:ext cx="2232245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乘法交换律</a:t>
            </a:r>
            <a:endParaRPr lang="zh-CN" altLang="en-US" sz="20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8" name="直接箭头连接符 87"/>
          <p:cNvCxnSpPr/>
          <p:nvPr/>
        </p:nvCxnSpPr>
        <p:spPr>
          <a:xfrm>
            <a:off x="5003543" y="2978045"/>
            <a:ext cx="176419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12"/>
          <p:cNvSpPr txBox="1">
            <a:spLocks noChangeArrowheads="1"/>
          </p:cNvSpPr>
          <p:nvPr/>
        </p:nvSpPr>
        <p:spPr bwMode="auto">
          <a:xfrm>
            <a:off x="6911755" y="2762021"/>
            <a:ext cx="2232245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乘法结合律</a:t>
            </a:r>
            <a:endParaRPr lang="zh-CN" altLang="en-US" sz="20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0" name="直接箭头连接符 89"/>
          <p:cNvCxnSpPr/>
          <p:nvPr/>
        </p:nvCxnSpPr>
        <p:spPr>
          <a:xfrm>
            <a:off x="5184068" y="3926210"/>
            <a:ext cx="158367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12"/>
          <p:cNvSpPr txBox="1">
            <a:spLocks noChangeArrowheads="1"/>
          </p:cNvSpPr>
          <p:nvPr/>
        </p:nvSpPr>
        <p:spPr bwMode="auto">
          <a:xfrm>
            <a:off x="6911755" y="3710186"/>
            <a:ext cx="2232245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乘法分配律</a:t>
            </a:r>
            <a:endParaRPr lang="zh-CN" altLang="en-US" sz="20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2" grpId="0"/>
      <p:bldP spid="83" grpId="0"/>
      <p:bldP spid="84" grpId="0"/>
      <p:bldP spid="85" grpId="0"/>
      <p:bldP spid="87" grpId="0"/>
      <p:bldP spid="89" grpId="0"/>
      <p:bldP spid="9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12"/>
          <p:cNvSpPr txBox="1">
            <a:spLocks noChangeArrowheads="1"/>
          </p:cNvSpPr>
          <p:nvPr/>
        </p:nvSpPr>
        <p:spPr bwMode="auto">
          <a:xfrm>
            <a:off x="2576231" y="771550"/>
            <a:ext cx="424847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2400" b="1" dirty="0">
                <a:solidFill>
                  <a:srgbClr val="00B0F0"/>
                </a:solidFill>
                <a:latin typeface="宋体" panose="02010600030101010101" pitchFamily="2" charset="-122"/>
              </a:rPr>
              <a:t>整数运算定律推广到小数乘法</a:t>
            </a:r>
            <a:endParaRPr lang="zh-CN" altLang="en-US" sz="2400" b="1" dirty="0">
              <a:solidFill>
                <a:srgbClr val="00B0F0"/>
              </a:solidFill>
              <a:latin typeface="宋体" panose="02010600030101010101" pitchFamily="2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2463313" y="1815666"/>
            <a:ext cx="4248472" cy="1872208"/>
            <a:chOff x="5148064" y="1995686"/>
            <a:chExt cx="3168352" cy="1872208"/>
          </a:xfrm>
        </p:grpSpPr>
        <p:sp>
          <p:nvSpPr>
            <p:cNvPr id="67" name="圆角矩形 39"/>
            <p:cNvSpPr/>
            <p:nvPr/>
          </p:nvSpPr>
          <p:spPr>
            <a:xfrm>
              <a:off x="5148064" y="1995686"/>
              <a:ext cx="3168352" cy="1872208"/>
            </a:xfrm>
            <a:prstGeom prst="roundRect">
              <a:avLst/>
            </a:prstGeom>
            <a:noFill/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TextBox 71"/>
            <p:cNvSpPr txBox="1">
              <a:spLocks noChangeArrowheads="1"/>
            </p:cNvSpPr>
            <p:nvPr/>
          </p:nvSpPr>
          <p:spPr bwMode="auto">
            <a:xfrm>
              <a:off x="5454704" y="2460026"/>
              <a:ext cx="2723490" cy="943528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整数乘法的运算定律在小数中</a:t>
              </a:r>
              <a:r>
                <a:rPr lang="zh-CN" altLang="en-US" sz="2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同样适用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9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51688" y1="34050" x2="51688" y2="44803"/>
                        <a14:foregroundMark x1="66878" y1="36918" x2="70253" y2="44803"/>
                        <a14:foregroundMark x1="73207" y1="40860" x2="65612" y2="45878"/>
                        <a14:foregroundMark x1="68565" y1="36022" x2="74262" y2="43369"/>
                        <a14:foregroundMark x1="63924" y1="36918" x2="74262" y2="38889"/>
                        <a14:foregroundMark x1="74262" y1="43369" x2="62658" y2="46237"/>
                        <a14:foregroundMark x1="63291" y1="37455" x2="61603" y2="43369"/>
                        <a14:foregroundMark x1="41983" y1="38530" x2="54641" y2="42832"/>
                        <a14:foregroundMark x1="47679" y1="35484" x2="48312" y2="46774"/>
                        <a14:foregroundMark x1="54008" y1="36022" x2="54641" y2="43907"/>
                        <a14:foregroundMark x1="42405" y1="40860" x2="47046" y2="47312"/>
                        <a14:foregroundMark x1="21097" y1="86738" x2="33122" y2="86738"/>
                        <a14:foregroundMark x1="74895" y1="89068" x2="87131" y2="92473"/>
                        <a14:foregroundMark x1="39030" y1="92115" x2="63291" y2="92115"/>
                        <a14:foregroundMark x1="43038" y1="86738" x2="71519" y2="94982"/>
                        <a14:foregroundMark x1="29114" y1="92473" x2="66878" y2="87634"/>
                        <a14:foregroundMark x1="46624" y1="84767" x2="62658" y2="85663"/>
                        <a14:foregroundMark x1="37764" y1="94444" x2="76582" y2="95520"/>
                        <a14:foregroundMark x1="24473" y1="91039" x2="69198" y2="98387"/>
                        <a14:foregroundMark x1="20464" y1="90502" x2="33755" y2="94982"/>
                        <a14:foregroundMark x1="77848" y1="96953" x2="87131" y2="89068"/>
                        <a14:foregroundMark x1="80802" y1="82796" x2="80802" y2="86201"/>
                        <a14:foregroundMark x1="71519" y1="34946" x2="59916" y2="41398"/>
                        <a14:foregroundMark x1="79536" y1="96953" x2="87131" y2="940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2725" y="2982128"/>
            <a:ext cx="1489740" cy="1753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5E-6 -2.59259E-6 L -2.5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12"/>
          <p:cNvSpPr txBox="1">
            <a:spLocks noChangeArrowheads="1"/>
          </p:cNvSpPr>
          <p:nvPr/>
        </p:nvSpPr>
        <p:spPr bwMode="auto">
          <a:xfrm>
            <a:off x="3635896" y="771550"/>
            <a:ext cx="187220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2400" b="1" dirty="0">
                <a:solidFill>
                  <a:srgbClr val="00B0F0"/>
                </a:solidFill>
                <a:latin typeface="宋体" panose="02010600030101010101" pitchFamily="2" charset="-122"/>
              </a:rPr>
              <a:t>解 决 问 题</a:t>
            </a:r>
            <a:endParaRPr lang="zh-CN" altLang="en-US" sz="2400" b="1" dirty="0">
              <a:solidFill>
                <a:srgbClr val="00B0F0"/>
              </a:solidFill>
              <a:latin typeface="宋体" panose="02010600030101010101" pitchFamily="2" charset="-122"/>
            </a:endParaRPr>
          </a:p>
        </p:txBody>
      </p:sp>
      <p:sp>
        <p:nvSpPr>
          <p:cNvPr id="45" name="TextBox 12"/>
          <p:cNvSpPr txBox="1">
            <a:spLocks noChangeArrowheads="1"/>
          </p:cNvSpPr>
          <p:nvPr/>
        </p:nvSpPr>
        <p:spPr bwMode="auto">
          <a:xfrm>
            <a:off x="3059832" y="1210132"/>
            <a:ext cx="280831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（电费、水费问题）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11560" y="1779662"/>
            <a:ext cx="807945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红红家上月天然气使用总量为</a:t>
            </a:r>
            <a:r>
              <a:rPr lang="en-US" altLang="zh-CN" sz="2400" b="1" dirty="0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536</a:t>
            </a:r>
            <a:r>
              <a:rPr lang="zh-CN" altLang="en-US" sz="2400" b="1" dirty="0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立方米，这个月天然</a:t>
            </a:r>
            <a:endParaRPr lang="en-US" altLang="zh-CN" sz="2400" b="1" dirty="0">
              <a:solidFill>
                <a:schemeClr val="accent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400" b="1" dirty="0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气使用总量为</a:t>
            </a:r>
            <a:r>
              <a:rPr lang="en-US" altLang="zh-CN" sz="2400" b="1" dirty="0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560</a:t>
            </a:r>
            <a:r>
              <a:rPr lang="zh-CN" altLang="en-US" sz="2400" b="1" dirty="0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立方米，天然气每立方米价格为</a:t>
            </a:r>
            <a:r>
              <a:rPr lang="en-US" altLang="zh-CN" sz="2400" b="1" dirty="0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1.7</a:t>
            </a:r>
            <a:r>
              <a:rPr lang="zh-CN" altLang="en-US" sz="2400" b="1" dirty="0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元，</a:t>
            </a:r>
            <a:endParaRPr lang="en-US" altLang="zh-CN" sz="2400" b="1" dirty="0">
              <a:solidFill>
                <a:schemeClr val="accent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400" b="1" dirty="0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红红家这个月应交天然气费多少元？</a:t>
            </a:r>
            <a:endParaRPr lang="zh-CN" altLang="en-US" sz="2400" b="1" dirty="0">
              <a:solidFill>
                <a:schemeClr val="accent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12"/>
          <p:cNvSpPr txBox="1">
            <a:spLocks noChangeArrowheads="1"/>
          </p:cNvSpPr>
          <p:nvPr/>
        </p:nvSpPr>
        <p:spPr bwMode="auto">
          <a:xfrm>
            <a:off x="1403648" y="3110939"/>
            <a:ext cx="2592288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560–536=24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（立方米）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12"/>
          <p:cNvSpPr txBox="1">
            <a:spLocks noChangeArrowheads="1"/>
          </p:cNvSpPr>
          <p:nvPr/>
        </p:nvSpPr>
        <p:spPr bwMode="auto">
          <a:xfrm>
            <a:off x="5076056" y="3110939"/>
            <a:ext cx="2592288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24×1.7=40.8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12"/>
          <p:cNvSpPr txBox="1">
            <a:spLocks noChangeArrowheads="1"/>
          </p:cNvSpPr>
          <p:nvPr/>
        </p:nvSpPr>
        <p:spPr bwMode="auto">
          <a:xfrm>
            <a:off x="1664807" y="3939902"/>
            <a:ext cx="559836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答：这个月红红家应交天然气费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40.8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-2.59259E-6 L 0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5" grpId="0"/>
      <p:bldP spid="47" grpId="0"/>
      <p:bldP spid="48" grpId="0"/>
      <p:bldP spid="49" grpId="0"/>
      <p:bldP spid="5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12"/>
          <p:cNvSpPr txBox="1">
            <a:spLocks noChangeArrowheads="1"/>
          </p:cNvSpPr>
          <p:nvPr/>
        </p:nvSpPr>
        <p:spPr bwMode="auto">
          <a:xfrm>
            <a:off x="3563888" y="773504"/>
            <a:ext cx="252028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2400" b="1" dirty="0">
                <a:solidFill>
                  <a:srgbClr val="00B0F0"/>
                </a:solidFill>
                <a:latin typeface="宋体" panose="02010600030101010101" pitchFamily="2" charset="-122"/>
              </a:rPr>
              <a:t>电费、水费问题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2123727" y="1815666"/>
            <a:ext cx="4588057" cy="1872208"/>
            <a:chOff x="4894814" y="1995686"/>
            <a:chExt cx="3421602" cy="1872208"/>
          </a:xfrm>
        </p:grpSpPr>
        <p:sp>
          <p:nvSpPr>
            <p:cNvPr id="67" name="圆角矩形 39"/>
            <p:cNvSpPr/>
            <p:nvPr/>
          </p:nvSpPr>
          <p:spPr>
            <a:xfrm>
              <a:off x="5148064" y="1995686"/>
              <a:ext cx="3168352" cy="1872208"/>
            </a:xfrm>
            <a:prstGeom prst="roundRect">
              <a:avLst/>
            </a:prstGeom>
            <a:noFill/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TextBox 71"/>
            <p:cNvSpPr txBox="1">
              <a:spLocks noChangeArrowheads="1"/>
            </p:cNvSpPr>
            <p:nvPr/>
          </p:nvSpPr>
          <p:spPr bwMode="auto">
            <a:xfrm>
              <a:off x="4894814" y="2103698"/>
              <a:ext cx="2723490" cy="481863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    要先求实际用量：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pic>
        <p:nvPicPr>
          <p:cNvPr id="69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51688" y1="34050" x2="51688" y2="44803"/>
                        <a14:foregroundMark x1="66878" y1="36918" x2="70253" y2="44803"/>
                        <a14:foregroundMark x1="73207" y1="40860" x2="65612" y2="45878"/>
                        <a14:foregroundMark x1="68565" y1="36022" x2="74262" y2="43369"/>
                        <a14:foregroundMark x1="63924" y1="36918" x2="74262" y2="38889"/>
                        <a14:foregroundMark x1="74262" y1="43369" x2="62658" y2="46237"/>
                        <a14:foregroundMark x1="63291" y1="37455" x2="61603" y2="43369"/>
                        <a14:foregroundMark x1="41983" y1="38530" x2="54641" y2="42832"/>
                        <a14:foregroundMark x1="47679" y1="35484" x2="48312" y2="46774"/>
                        <a14:foregroundMark x1="54008" y1="36022" x2="54641" y2="43907"/>
                        <a14:foregroundMark x1="42405" y1="40860" x2="47046" y2="47312"/>
                        <a14:foregroundMark x1="21097" y1="86738" x2="33122" y2="86738"/>
                        <a14:foregroundMark x1="74895" y1="89068" x2="87131" y2="92473"/>
                        <a14:foregroundMark x1="39030" y1="92115" x2="63291" y2="92115"/>
                        <a14:foregroundMark x1="43038" y1="86738" x2="71519" y2="94982"/>
                        <a14:foregroundMark x1="29114" y1="92473" x2="66878" y2="87634"/>
                        <a14:foregroundMark x1="46624" y1="84767" x2="62658" y2="85663"/>
                        <a14:foregroundMark x1="37764" y1="94444" x2="76582" y2="95520"/>
                        <a14:foregroundMark x1="24473" y1="91039" x2="69198" y2="98387"/>
                        <a14:foregroundMark x1="20464" y1="90502" x2="33755" y2="94982"/>
                        <a14:foregroundMark x1="77848" y1="96953" x2="87131" y2="89068"/>
                        <a14:foregroundMark x1="80802" y1="82796" x2="80802" y2="86201"/>
                        <a14:foregroundMark x1="71519" y1="34946" x2="59916" y2="41398"/>
                        <a14:foregroundMark x1="79536" y1="96953" x2="87131" y2="940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2725" y="2982128"/>
            <a:ext cx="1489740" cy="1753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71"/>
          <p:cNvSpPr txBox="1">
            <a:spLocks noChangeArrowheads="1"/>
          </p:cNvSpPr>
          <p:nvPr/>
        </p:nvSpPr>
        <p:spPr bwMode="auto">
          <a:xfrm>
            <a:off x="2797576" y="2383140"/>
            <a:ext cx="4052904" cy="48186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实际用量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=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本月读数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–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上月读数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TextBox 71"/>
          <p:cNvSpPr txBox="1">
            <a:spLocks noChangeArrowheads="1"/>
          </p:cNvSpPr>
          <p:nvPr/>
        </p:nvSpPr>
        <p:spPr bwMode="auto">
          <a:xfrm>
            <a:off x="2123727" y="2865355"/>
            <a:ext cx="4377753" cy="48186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再用实际用量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×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单价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=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总费用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16667E-6 -2.59259E-6 L -4.16667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12"/>
          <p:cNvSpPr txBox="1">
            <a:spLocks noChangeArrowheads="1"/>
          </p:cNvSpPr>
          <p:nvPr/>
        </p:nvSpPr>
        <p:spPr bwMode="auto">
          <a:xfrm>
            <a:off x="3635896" y="771550"/>
            <a:ext cx="187220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解 决 问 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TextBox 12"/>
          <p:cNvSpPr txBox="1">
            <a:spLocks noChangeArrowheads="1"/>
          </p:cNvSpPr>
          <p:nvPr/>
        </p:nvSpPr>
        <p:spPr bwMode="auto">
          <a:xfrm>
            <a:off x="3563888" y="1210132"/>
            <a:ext cx="280831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（乘车问题）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8" name="hb5.eps" descr="id:2147498911;FounderCES"/>
          <p:cNvPicPr/>
          <p:nvPr/>
        </p:nvPicPr>
        <p:blipFill>
          <a:blip r:embed="rId1"/>
          <a:stretch>
            <a:fillRect/>
          </a:stretch>
        </p:blipFill>
        <p:spPr>
          <a:xfrm>
            <a:off x="683568" y="2059862"/>
            <a:ext cx="4176464" cy="2056272"/>
          </a:xfrm>
          <a:prstGeom prst="rect">
            <a:avLst/>
          </a:prstGeom>
        </p:spPr>
      </p:pic>
      <p:sp>
        <p:nvSpPr>
          <p:cNvPr id="9" name="TextBox 12"/>
          <p:cNvSpPr txBox="1">
            <a:spLocks noChangeArrowheads="1"/>
          </p:cNvSpPr>
          <p:nvPr/>
        </p:nvSpPr>
        <p:spPr bwMode="auto">
          <a:xfrm>
            <a:off x="6372200" y="2059862"/>
            <a:ext cx="1224136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7–3=4km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V="1">
            <a:off x="2339752" y="1721104"/>
            <a:ext cx="0" cy="338758"/>
          </a:xfrm>
          <a:prstGeom prst="straightConnector1">
            <a:avLst/>
          </a:prstGeom>
          <a:ln>
            <a:solidFill>
              <a:srgbClr val="FF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2"/>
          <p:cNvSpPr txBox="1">
            <a:spLocks noChangeArrowheads="1"/>
          </p:cNvSpPr>
          <p:nvPr/>
        </p:nvSpPr>
        <p:spPr bwMode="auto">
          <a:xfrm>
            <a:off x="1280514" y="1353155"/>
            <a:ext cx="2118476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不足</a:t>
            </a:r>
            <a:r>
              <a:rPr lang="en-US" altLang="zh-CN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1km</a:t>
            </a:r>
            <a:r>
              <a:rPr lang="zh-CN" altLang="en-US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</a:t>
            </a:r>
            <a:r>
              <a:rPr lang="en-US" altLang="zh-CN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1km</a:t>
            </a:r>
            <a:r>
              <a:rPr lang="zh-CN" altLang="en-US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2"/>
          <p:cNvSpPr txBox="1">
            <a:spLocks noChangeArrowheads="1"/>
          </p:cNvSpPr>
          <p:nvPr/>
        </p:nvSpPr>
        <p:spPr bwMode="auto">
          <a:xfrm>
            <a:off x="6156176" y="2659523"/>
            <a:ext cx="2088232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1.5×4=6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300192" y="3259184"/>
            <a:ext cx="2088232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7+6=13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2"/>
          <p:cNvSpPr txBox="1">
            <a:spLocks noChangeArrowheads="1"/>
          </p:cNvSpPr>
          <p:nvPr/>
        </p:nvSpPr>
        <p:spPr bwMode="auto">
          <a:xfrm>
            <a:off x="5904148" y="3858845"/>
            <a:ext cx="259228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答：我要付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-2.59259E-6 L 0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5" grpId="0"/>
      <p:bldP spid="9" grpId="0"/>
      <p:bldP spid="11" grpId="0"/>
      <p:bldP spid="12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12"/>
          <p:cNvSpPr txBox="1">
            <a:spLocks noChangeArrowheads="1"/>
          </p:cNvSpPr>
          <p:nvPr/>
        </p:nvSpPr>
        <p:spPr bwMode="auto">
          <a:xfrm>
            <a:off x="3981200" y="773504"/>
            <a:ext cx="252028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乘车问题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" name="圆角矩形 39"/>
          <p:cNvSpPr/>
          <p:nvPr/>
        </p:nvSpPr>
        <p:spPr>
          <a:xfrm>
            <a:off x="1842864" y="1635646"/>
            <a:ext cx="5537447" cy="1872208"/>
          </a:xfrm>
          <a:prstGeom prst="roundRect">
            <a:avLst/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9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51688" y1="34050" x2="51688" y2="44803"/>
                        <a14:foregroundMark x1="66878" y1="36918" x2="70253" y2="44803"/>
                        <a14:foregroundMark x1="73207" y1="40860" x2="65612" y2="45878"/>
                        <a14:foregroundMark x1="68565" y1="36022" x2="74262" y2="43369"/>
                        <a14:foregroundMark x1="63924" y1="36918" x2="74262" y2="38889"/>
                        <a14:foregroundMark x1="74262" y1="43369" x2="62658" y2="46237"/>
                        <a14:foregroundMark x1="63291" y1="37455" x2="61603" y2="43369"/>
                        <a14:foregroundMark x1="41983" y1="38530" x2="54641" y2="42832"/>
                        <a14:foregroundMark x1="47679" y1="35484" x2="48312" y2="46774"/>
                        <a14:foregroundMark x1="54008" y1="36022" x2="54641" y2="43907"/>
                        <a14:foregroundMark x1="42405" y1="40860" x2="47046" y2="47312"/>
                        <a14:foregroundMark x1="21097" y1="86738" x2="33122" y2="86738"/>
                        <a14:foregroundMark x1="74895" y1="89068" x2="87131" y2="92473"/>
                        <a14:foregroundMark x1="39030" y1="92115" x2="63291" y2="92115"/>
                        <a14:foregroundMark x1="43038" y1="86738" x2="71519" y2="94982"/>
                        <a14:foregroundMark x1="29114" y1="92473" x2="66878" y2="87634"/>
                        <a14:foregroundMark x1="46624" y1="84767" x2="62658" y2="85663"/>
                        <a14:foregroundMark x1="37764" y1="94444" x2="76582" y2="95520"/>
                        <a14:foregroundMark x1="24473" y1="91039" x2="69198" y2="98387"/>
                        <a14:foregroundMark x1="20464" y1="90502" x2="33755" y2="94982"/>
                        <a14:foregroundMark x1="77848" y1="96953" x2="87131" y2="89068"/>
                        <a14:foregroundMark x1="80802" y1="82796" x2="80802" y2="86201"/>
                        <a14:foregroundMark x1="71519" y1="34946" x2="59916" y2="41398"/>
                        <a14:foregroundMark x1="79536" y1="96953" x2="87131" y2="940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2725" y="2982128"/>
            <a:ext cx="1489740" cy="1753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71"/>
          <p:cNvSpPr txBox="1">
            <a:spLocks noChangeArrowheads="1"/>
          </p:cNvSpPr>
          <p:nvPr/>
        </p:nvSpPr>
        <p:spPr bwMode="auto">
          <a:xfrm>
            <a:off x="1861472" y="1984307"/>
            <a:ext cx="5518840" cy="48186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总路程</a:t>
            </a:r>
            <a:r>
              <a:rPr lang="en-US" altLang="zh-CN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起步价以内的路程</a:t>
            </a:r>
            <a:r>
              <a:rPr lang="en-US" altLang="zh-CN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起步价以外的路程。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TextBox 71"/>
          <p:cNvSpPr txBox="1">
            <a:spLocks noChangeArrowheads="1"/>
          </p:cNvSpPr>
          <p:nvPr/>
        </p:nvSpPr>
        <p:spPr bwMode="auto">
          <a:xfrm>
            <a:off x="1861472" y="2521935"/>
            <a:ext cx="5518839" cy="48186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所需费用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起步价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起步价以外路程的出租车费。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77778E-7 -1.23457E-6 L -2.77778E-7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92082" y="411510"/>
            <a:ext cx="2266690" cy="561692"/>
            <a:chOff x="192082" y="411510"/>
            <a:chExt cx="2266690" cy="561692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8"/>
            </a:xfrm>
            <a:prstGeom prst="rect">
              <a:avLst/>
            </a:prstGeom>
          </p:spPr>
        </p:pic>
        <p:sp>
          <p:nvSpPr>
            <p:cNvPr id="19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巩固练习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059582"/>
            <a:ext cx="873338" cy="1008112"/>
          </a:xfrm>
          <a:prstGeom prst="rect">
            <a:avLst/>
          </a:prstGeom>
        </p:spPr>
      </p:pic>
      <p:sp>
        <p:nvSpPr>
          <p:cNvPr id="44" name="矩形 43"/>
          <p:cNvSpPr/>
          <p:nvPr/>
        </p:nvSpPr>
        <p:spPr>
          <a:xfrm>
            <a:off x="1763688" y="1203598"/>
            <a:ext cx="3600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这些窗帘每米</a:t>
            </a:r>
            <a:r>
              <a:rPr lang="en-US" altLang="zh-CN" sz="28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5.1</a:t>
            </a:r>
            <a:r>
              <a:rPr lang="zh-CN" altLang="en-US" sz="28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元。</a:t>
            </a:r>
            <a:endParaRPr lang="zh-CN" altLang="en-US" sz="2800" b="1" dirty="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252" y="1726818"/>
            <a:ext cx="6095496" cy="1993227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1535166" y="3709069"/>
            <a:ext cx="68646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问题</a:t>
            </a: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：王大妈买</a:t>
            </a: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16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米做窗帘要付多少元？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558917" y="4190410"/>
            <a:ext cx="68646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问题</a:t>
            </a: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：如果买</a:t>
            </a: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21.5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米要付多少元？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27" grpId="0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425" y="473226"/>
            <a:ext cx="873338" cy="1008112"/>
          </a:xfrm>
          <a:prstGeom prst="rect">
            <a:avLst/>
          </a:prstGeom>
        </p:spPr>
      </p:pic>
      <p:sp>
        <p:nvSpPr>
          <p:cNvPr id="57" name="矩形 56"/>
          <p:cNvSpPr/>
          <p:nvPr/>
        </p:nvSpPr>
        <p:spPr>
          <a:xfrm>
            <a:off x="1588537" y="617242"/>
            <a:ext cx="3600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这些窗帘每米</a:t>
            </a:r>
            <a:r>
              <a:rPr lang="en-US" altLang="zh-CN" sz="28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5.1</a:t>
            </a:r>
            <a:r>
              <a:rPr lang="zh-CN" altLang="en-US" sz="28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元。</a:t>
            </a:r>
            <a:endParaRPr lang="zh-CN" altLang="en-US" sz="2800" b="1" dirty="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797892" y="1459939"/>
            <a:ext cx="68646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问题</a:t>
            </a: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：王大妈买</a:t>
            </a: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16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米做窗帘要付多少元？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0" name="TextBox 71"/>
          <p:cNvSpPr txBox="1">
            <a:spLocks noChangeArrowheads="1"/>
          </p:cNvSpPr>
          <p:nvPr/>
        </p:nvSpPr>
        <p:spPr bwMode="auto">
          <a:xfrm>
            <a:off x="2902271" y="1975565"/>
            <a:ext cx="2141832" cy="55976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5.1×16=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4248947" y="2092747"/>
            <a:ext cx="8066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81.6</a:t>
            </a:r>
            <a:endParaRPr lang="zh-CN" altLang="en-US" sz="2000" dirty="0">
              <a:solidFill>
                <a:srgbClr val="FF00FF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789842" y="2505716"/>
            <a:ext cx="1853799" cy="2069360"/>
            <a:chOff x="3654304" y="2547613"/>
            <a:chExt cx="1853799" cy="2069360"/>
          </a:xfrm>
        </p:grpSpPr>
        <p:sp>
          <p:nvSpPr>
            <p:cNvPr id="59" name="矩形 58"/>
            <p:cNvSpPr/>
            <p:nvPr/>
          </p:nvSpPr>
          <p:spPr>
            <a:xfrm>
              <a:off x="4186509" y="3369318"/>
              <a:ext cx="65114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3 0</a:t>
              </a:r>
              <a:endParaRPr lang="zh-CN" altLang="en-US" dirty="0"/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3654304" y="2547613"/>
              <a:ext cx="1709784" cy="821705"/>
              <a:chOff x="5695979" y="2110085"/>
              <a:chExt cx="1709784" cy="821705"/>
            </a:xfrm>
          </p:grpSpPr>
          <p:sp>
            <p:nvSpPr>
              <p:cNvPr id="62" name="矩形 61"/>
              <p:cNvSpPr/>
              <p:nvPr/>
            </p:nvSpPr>
            <p:spPr>
              <a:xfrm>
                <a:off x="6392312" y="2110085"/>
                <a:ext cx="806631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5. 1</a:t>
                </a:r>
                <a:endParaRPr lang="zh-CN" altLang="en-US" dirty="0"/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6406855" y="2470125"/>
                <a:ext cx="806631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1  6</a:t>
                </a:r>
                <a:endParaRPr lang="zh-CN" altLang="en-US" dirty="0"/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5868144" y="2461409"/>
                <a:ext cx="49404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endParaRPr lang="zh-CN" altLang="en-US" dirty="0"/>
              </a:p>
            </p:txBody>
          </p:sp>
          <p:cxnSp>
            <p:nvCxnSpPr>
              <p:cNvPr id="65" name="直接连接符 64"/>
              <p:cNvCxnSpPr/>
              <p:nvPr/>
            </p:nvCxnSpPr>
            <p:spPr>
              <a:xfrm>
                <a:off x="5695979" y="2931790"/>
                <a:ext cx="1709784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7" name="矩形 66"/>
            <p:cNvSpPr/>
            <p:nvPr/>
          </p:nvSpPr>
          <p:spPr>
            <a:xfrm>
              <a:off x="4808249" y="3339700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dirty="0"/>
            </a:p>
          </p:txBody>
        </p:sp>
        <p:sp>
          <p:nvSpPr>
            <p:cNvPr id="69" name="矩形 68"/>
            <p:cNvSpPr/>
            <p:nvPr/>
          </p:nvSpPr>
          <p:spPr>
            <a:xfrm>
              <a:off x="4670659" y="3909087"/>
              <a:ext cx="44275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3200" dirty="0">
                <a:solidFill>
                  <a:srgbClr val="FF0000"/>
                </a:solidFill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4186509" y="3646353"/>
              <a:ext cx="65114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5 1</a:t>
              </a:r>
              <a:endParaRPr lang="zh-CN" altLang="en-US" dirty="0"/>
            </a:p>
          </p:txBody>
        </p:sp>
        <p:cxnSp>
          <p:nvCxnSpPr>
            <p:cNvPr id="72" name="直接连接符 71"/>
            <p:cNvCxnSpPr/>
            <p:nvPr/>
          </p:nvCxnSpPr>
          <p:spPr>
            <a:xfrm>
              <a:off x="3654304" y="4079712"/>
              <a:ext cx="1709784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矩形 72"/>
            <p:cNvSpPr/>
            <p:nvPr/>
          </p:nvSpPr>
          <p:spPr>
            <a:xfrm>
              <a:off x="4186508" y="4078399"/>
              <a:ext cx="132159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8 1 6</a:t>
              </a:r>
              <a:endParaRPr lang="zh-CN" altLang="en-US" dirty="0"/>
            </a:p>
          </p:txBody>
        </p:sp>
      </p:grpSp>
      <p:sp>
        <p:nvSpPr>
          <p:cNvPr id="3" name="矩形 2"/>
          <p:cNvSpPr/>
          <p:nvPr/>
        </p:nvSpPr>
        <p:spPr>
          <a:xfrm>
            <a:off x="4941914" y="2110085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（元）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751813" y="3990300"/>
            <a:ext cx="26629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答：要付</a:t>
            </a: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81.6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元。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70" grpId="0"/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425" y="473226"/>
            <a:ext cx="873338" cy="1008112"/>
          </a:xfrm>
          <a:prstGeom prst="rect">
            <a:avLst/>
          </a:prstGeom>
        </p:spPr>
      </p:pic>
      <p:sp>
        <p:nvSpPr>
          <p:cNvPr id="57" name="矩形 56"/>
          <p:cNvSpPr/>
          <p:nvPr/>
        </p:nvSpPr>
        <p:spPr>
          <a:xfrm>
            <a:off x="1588537" y="617242"/>
            <a:ext cx="3600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这些窗帘每米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5.1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元。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797892" y="1459939"/>
            <a:ext cx="68646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问题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：如果买</a:t>
            </a: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21.5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米要付多少元？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0" name="TextBox 71"/>
          <p:cNvSpPr txBox="1">
            <a:spLocks noChangeArrowheads="1"/>
          </p:cNvSpPr>
          <p:nvPr/>
        </p:nvSpPr>
        <p:spPr bwMode="auto">
          <a:xfrm>
            <a:off x="2902271" y="1975565"/>
            <a:ext cx="2141832" cy="55976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5.1×21.5=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4537115" y="2092747"/>
            <a:ext cx="11176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109.65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18114" y="2110085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（元）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42591" y="4199642"/>
            <a:ext cx="29738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答：要付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109.65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元。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696330" y="2526120"/>
            <a:ext cx="2088232" cy="2160240"/>
            <a:chOff x="2696330" y="2526120"/>
            <a:chExt cx="2088232" cy="2160240"/>
          </a:xfrm>
        </p:grpSpPr>
        <p:grpSp>
          <p:nvGrpSpPr>
            <p:cNvPr id="21" name="组合 20"/>
            <p:cNvGrpSpPr/>
            <p:nvPr/>
          </p:nvGrpSpPr>
          <p:grpSpPr>
            <a:xfrm>
              <a:off x="2696330" y="2526120"/>
              <a:ext cx="2088232" cy="2160240"/>
              <a:chOff x="1907704" y="1419622"/>
              <a:chExt cx="2088232" cy="2160240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1907704" y="1419622"/>
                <a:ext cx="1709784" cy="821705"/>
                <a:chOff x="5695979" y="2110085"/>
                <a:chExt cx="1709784" cy="821705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6392312" y="2110085"/>
                  <a:ext cx="962123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楷体" panose="02010609060101010101" pitchFamily="49" charset="-122"/>
                      <a:ea typeface="楷体" panose="02010609060101010101" pitchFamily="49" charset="-122"/>
                      <a:cs typeface="+mn-cs"/>
                    </a:rPr>
                    <a:t>2 1.5</a:t>
                  </a: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" name="矩形 28"/>
                <p:cNvSpPr/>
                <p:nvPr/>
              </p:nvSpPr>
              <p:spPr>
                <a:xfrm>
                  <a:off x="6701023" y="2470125"/>
                  <a:ext cx="651140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楷体" panose="02010609060101010101" pitchFamily="49" charset="-122"/>
                      <a:ea typeface="楷体" panose="02010609060101010101" pitchFamily="49" charset="-122"/>
                      <a:cs typeface="+mn-cs"/>
                    </a:rPr>
                    <a:t>5.1</a:t>
                  </a: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>
                  <a:off x="5868144" y="2461409"/>
                  <a:ext cx="494046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楷体" panose="02010609060101010101" pitchFamily="49" charset="-122"/>
                      <a:ea typeface="楷体" panose="02010609060101010101" pitchFamily="49" charset="-122"/>
                      <a:cs typeface="+mn-cs"/>
                    </a:rPr>
                    <a:t>×</a:t>
                  </a: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cxnSp>
              <p:nvCxnSpPr>
                <p:cNvPr id="31" name="直接连接符 30"/>
                <p:cNvCxnSpPr/>
                <p:nvPr/>
              </p:nvCxnSpPr>
              <p:spPr>
                <a:xfrm>
                  <a:off x="5695979" y="2931790"/>
                  <a:ext cx="1709784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3" name="矩形 22"/>
              <p:cNvSpPr/>
              <p:nvPr/>
            </p:nvSpPr>
            <p:spPr>
              <a:xfrm>
                <a:off x="2601765" y="2211710"/>
                <a:ext cx="96212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2 1.5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741050" y="2871976"/>
                <a:ext cx="442750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.</a:t>
                </a:r>
                <a:endPara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25" name="直接连接符 24"/>
              <p:cNvCxnSpPr/>
              <p:nvPr/>
            </p:nvCxnSpPr>
            <p:spPr>
              <a:xfrm>
                <a:off x="1907704" y="3054316"/>
                <a:ext cx="1709784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矩形 25"/>
              <p:cNvSpPr/>
              <p:nvPr/>
            </p:nvSpPr>
            <p:spPr>
              <a:xfrm>
                <a:off x="1973357" y="3075806"/>
                <a:ext cx="2022579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1 0 9 6 5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1973357" y="2592651"/>
                <a:ext cx="127310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1 0 7.5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3972426" y="3550938"/>
              <a:ext cx="72008" cy="13099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3635896" y="3952922"/>
              <a:ext cx="72008" cy="13099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70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2082" y="439395"/>
            <a:ext cx="2266690" cy="561692"/>
            <a:chOff x="192082" y="439395"/>
            <a:chExt cx="2266690" cy="561692"/>
          </a:xfrm>
        </p:grpSpPr>
        <p:sp>
          <p:nvSpPr>
            <p:cNvPr id="38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复习导入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9"/>
            </a:xfrm>
            <a:prstGeom prst="rect">
              <a:avLst/>
            </a:prstGeom>
          </p:spPr>
        </p:pic>
      </p:grp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5616" y="1851670"/>
            <a:ext cx="1453892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AutoShape 27"/>
          <p:cNvSpPr>
            <a:spLocks noChangeArrowheads="1"/>
          </p:cNvSpPr>
          <p:nvPr/>
        </p:nvSpPr>
        <p:spPr bwMode="auto">
          <a:xfrm>
            <a:off x="2107723" y="1081863"/>
            <a:ext cx="3004454" cy="875441"/>
          </a:xfrm>
          <a:prstGeom prst="wedgeRoundRectCallout">
            <a:avLst>
              <a:gd name="adj1" fmla="val -58775"/>
              <a:gd name="adj2" fmla="val 46209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小数乘法这一单元你都学会了哪些知识点呢？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6300192" y="2427734"/>
            <a:ext cx="1844487" cy="1944216"/>
            <a:chOff x="5580112" y="1995686"/>
            <a:chExt cx="1844487" cy="1944216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16216" y="2427734"/>
              <a:ext cx="908383" cy="768163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156176" y="1995686"/>
              <a:ext cx="983871" cy="1656184"/>
            </a:xfrm>
            <a:prstGeom prst="rect">
              <a:avLst/>
            </a:prstGeom>
          </p:spPr>
        </p:pic>
        <p:grpSp>
          <p:nvGrpSpPr>
            <p:cNvPr id="42" name="组合 41"/>
            <p:cNvGrpSpPr/>
            <p:nvPr/>
          </p:nvGrpSpPr>
          <p:grpSpPr>
            <a:xfrm>
              <a:off x="5580112" y="2931790"/>
              <a:ext cx="1780218" cy="1008112"/>
              <a:chOff x="5533362" y="3003798"/>
              <a:chExt cx="1780218" cy="1008112"/>
            </a:xfrm>
          </p:grpSpPr>
          <p:sp>
            <p:nvSpPr>
              <p:cNvPr id="44" name="圆角矩形 43"/>
              <p:cNvSpPr/>
              <p:nvPr/>
            </p:nvSpPr>
            <p:spPr>
              <a:xfrm>
                <a:off x="6804248" y="3363838"/>
                <a:ext cx="45719" cy="648072"/>
              </a:xfrm>
              <a:prstGeom prst="roundRect">
                <a:avLst/>
              </a:prstGeom>
              <a:solidFill>
                <a:srgbClr val="D09748"/>
              </a:solidFill>
              <a:ln>
                <a:solidFill>
                  <a:srgbClr val="D097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圆角矩形 44"/>
              <p:cNvSpPr/>
              <p:nvPr/>
            </p:nvSpPr>
            <p:spPr>
              <a:xfrm>
                <a:off x="7092280" y="3219822"/>
                <a:ext cx="45719" cy="648072"/>
              </a:xfrm>
              <a:prstGeom prst="roundRect">
                <a:avLst/>
              </a:prstGeom>
              <a:solidFill>
                <a:srgbClr val="D09748"/>
              </a:solidFill>
              <a:ln>
                <a:solidFill>
                  <a:srgbClr val="D097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圆角矩形 45"/>
              <p:cNvSpPr/>
              <p:nvPr/>
            </p:nvSpPr>
            <p:spPr>
              <a:xfrm>
                <a:off x="6012160" y="3003798"/>
                <a:ext cx="45719" cy="648072"/>
              </a:xfrm>
              <a:prstGeom prst="roundRect">
                <a:avLst/>
              </a:prstGeom>
              <a:solidFill>
                <a:srgbClr val="D09748"/>
              </a:solidFill>
              <a:ln>
                <a:solidFill>
                  <a:srgbClr val="D097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立方体 46"/>
              <p:cNvSpPr/>
              <p:nvPr/>
            </p:nvSpPr>
            <p:spPr>
              <a:xfrm rot="696794">
                <a:off x="5533362" y="3034544"/>
                <a:ext cx="1780218" cy="431979"/>
              </a:xfrm>
              <a:prstGeom prst="cube">
                <a:avLst>
                  <a:gd name="adj" fmla="val 83332"/>
                </a:avLst>
              </a:prstGeom>
              <a:solidFill>
                <a:srgbClr val="D09748"/>
              </a:solidFill>
              <a:ln>
                <a:solidFill>
                  <a:srgbClr val="D097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圆角矩形 47"/>
              <p:cNvSpPr/>
              <p:nvPr/>
            </p:nvSpPr>
            <p:spPr>
              <a:xfrm>
                <a:off x="5652120" y="3291830"/>
                <a:ext cx="45719" cy="648072"/>
              </a:xfrm>
              <a:prstGeom prst="roundRect">
                <a:avLst/>
              </a:prstGeom>
              <a:solidFill>
                <a:srgbClr val="D09748"/>
              </a:solidFill>
              <a:ln>
                <a:solidFill>
                  <a:srgbClr val="D097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1" name="AutoShape 27"/>
          <p:cNvSpPr>
            <a:spLocks noChangeArrowheads="1"/>
          </p:cNvSpPr>
          <p:nvPr/>
        </p:nvSpPr>
        <p:spPr bwMode="auto">
          <a:xfrm>
            <a:off x="3774941" y="2605200"/>
            <a:ext cx="2816763" cy="509164"/>
          </a:xfrm>
          <a:prstGeom prst="wedgeRoundRectCallout">
            <a:avLst>
              <a:gd name="adj1" fmla="val 57709"/>
              <a:gd name="adj2" fmla="val 41983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我们试着总结一下吧！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5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/>
          <p:cNvSpPr/>
          <p:nvPr/>
        </p:nvSpPr>
        <p:spPr>
          <a:xfrm>
            <a:off x="1547664" y="1995686"/>
            <a:ext cx="6336704" cy="14369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0.6×0.8=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　　  </a:t>
            </a: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3×0.9=      2.5×0.4= </a:t>
            </a:r>
            <a:endParaRPr lang="en-US" altLang="zh-CN" sz="2400" b="1" dirty="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3.6×0.4=      12.5×8=	    50×0.04=</a:t>
            </a:r>
            <a:endParaRPr lang="en-US" altLang="zh-CN" sz="2400" b="1" dirty="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29517" y="699542"/>
            <a:ext cx="26183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直接写出得数。</a:t>
            </a:r>
            <a:endParaRPr lang="zh-CN" altLang="en-US" sz="2800" b="1" dirty="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944548" y="2252487"/>
            <a:ext cx="8066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0.48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000980" y="2254101"/>
            <a:ext cx="651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2.7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256178" y="2252487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946595" y="3003798"/>
            <a:ext cx="8066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1.44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125604" y="3003798"/>
            <a:ext cx="651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100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256178" y="2970953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23" y="483518"/>
            <a:ext cx="873338" cy="100811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31016" y="1647266"/>
            <a:ext cx="6678488" cy="924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75"/>
              </a:lnSpc>
              <a:spcAft>
                <a:spcPts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1.45×0.12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≈　　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3.08×0.28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≈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1575"/>
              </a:lnSpc>
              <a:spcAft>
                <a:spcPts val="0"/>
              </a:spcAft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1575"/>
              </a:lnSpc>
              <a:spcAft>
                <a:spcPts val="0"/>
              </a:spcAft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1575"/>
              </a:lnSpc>
              <a:spcAft>
                <a:spcPts val="0"/>
              </a:spcAft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403648" y="725964"/>
            <a:ext cx="41044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得数保留一位小数。</a:t>
            </a:r>
            <a:endParaRPr lang="zh-CN" altLang="en-US" sz="2800" b="1" dirty="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75977" y="2141771"/>
            <a:ext cx="2088232" cy="2173145"/>
            <a:chOff x="1375977" y="2141771"/>
            <a:chExt cx="2088232" cy="2173145"/>
          </a:xfrm>
        </p:grpSpPr>
        <p:sp>
          <p:nvSpPr>
            <p:cNvPr id="35" name="矩形 34"/>
            <p:cNvSpPr/>
            <p:nvPr/>
          </p:nvSpPr>
          <p:spPr>
            <a:xfrm>
              <a:off x="1441630" y="3797955"/>
              <a:ext cx="202257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0 1 7 4 0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375977" y="2141771"/>
              <a:ext cx="1709784" cy="832450"/>
              <a:chOff x="5695979" y="2110085"/>
              <a:chExt cx="1709784" cy="832450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6392312" y="2110085"/>
                <a:ext cx="96212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1.4 5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6388356" y="2480870"/>
                <a:ext cx="96212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0.1 2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5868144" y="2461409"/>
                <a:ext cx="49404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×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40" name="直接连接符 39"/>
              <p:cNvCxnSpPr/>
              <p:nvPr/>
            </p:nvCxnSpPr>
            <p:spPr>
              <a:xfrm>
                <a:off x="5695979" y="2931790"/>
                <a:ext cx="1709784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矩形 31"/>
            <p:cNvSpPr/>
            <p:nvPr/>
          </p:nvSpPr>
          <p:spPr>
            <a:xfrm>
              <a:off x="2070038" y="2933859"/>
              <a:ext cx="96212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2 9.0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599438" y="3607030"/>
              <a:ext cx="44275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.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1375977" y="3776465"/>
              <a:ext cx="1709784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矩形 35"/>
            <p:cNvSpPr/>
            <p:nvPr/>
          </p:nvSpPr>
          <p:spPr>
            <a:xfrm>
              <a:off x="1763688" y="3314800"/>
              <a:ext cx="96212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1 4 5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2627784" y="3147814"/>
              <a:ext cx="72008" cy="13099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2339752" y="3541532"/>
              <a:ext cx="72008" cy="13099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矩形 42"/>
          <p:cNvSpPr/>
          <p:nvPr/>
        </p:nvSpPr>
        <p:spPr>
          <a:xfrm>
            <a:off x="3275856" y="1491630"/>
            <a:ext cx="651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0.2</a:t>
            </a:r>
            <a:endParaRPr lang="zh-CN" altLang="en-US" sz="2000" dirty="0">
              <a:solidFill>
                <a:srgbClr val="FF00FF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292080" y="2139702"/>
            <a:ext cx="2088232" cy="2173145"/>
            <a:chOff x="1375977" y="2141771"/>
            <a:chExt cx="2088232" cy="2173145"/>
          </a:xfrm>
        </p:grpSpPr>
        <p:sp>
          <p:nvSpPr>
            <p:cNvPr id="45" name="矩形 44"/>
            <p:cNvSpPr/>
            <p:nvPr/>
          </p:nvSpPr>
          <p:spPr>
            <a:xfrm>
              <a:off x="1441630" y="3797955"/>
              <a:ext cx="202257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0 8 6 2 4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1375977" y="2141771"/>
              <a:ext cx="1709784" cy="832450"/>
              <a:chOff x="5695979" y="2110085"/>
              <a:chExt cx="1709784" cy="832450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6392312" y="2110085"/>
                <a:ext cx="96212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3.0 8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6388356" y="2480870"/>
                <a:ext cx="96212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0.2 8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5868144" y="2461409"/>
                <a:ext cx="49404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×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>
                <a:off x="5695979" y="2931790"/>
                <a:ext cx="1709784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矩形 46"/>
            <p:cNvSpPr/>
            <p:nvPr/>
          </p:nvSpPr>
          <p:spPr>
            <a:xfrm>
              <a:off x="1759056" y="2933859"/>
              <a:ext cx="127310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2 4 6 4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1599438" y="3607030"/>
              <a:ext cx="44275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.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1375977" y="3776465"/>
              <a:ext cx="1709784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矩形 49"/>
            <p:cNvSpPr/>
            <p:nvPr/>
          </p:nvSpPr>
          <p:spPr>
            <a:xfrm>
              <a:off x="1763688" y="3314800"/>
              <a:ext cx="96212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6 1 6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2627784" y="3147814"/>
              <a:ext cx="72008" cy="13099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2339752" y="3541532"/>
              <a:ext cx="72008" cy="13099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矩形 56"/>
          <p:cNvSpPr/>
          <p:nvPr/>
        </p:nvSpPr>
        <p:spPr>
          <a:xfrm>
            <a:off x="7161844" y="1491629"/>
            <a:ext cx="651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0.9</a:t>
            </a:r>
            <a:endParaRPr lang="zh-CN" altLang="en-US" sz="2000" dirty="0">
              <a:solidFill>
                <a:srgbClr val="FF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5" grpId="0"/>
      <p:bldP spid="43" grpId="0"/>
      <p:bldP spid="5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23" y="483518"/>
            <a:ext cx="873338" cy="100811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48118" y="1725874"/>
            <a:ext cx="6678488" cy="514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1575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12.5×0.4×2.5×8            9.5×101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157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403648" y="725964"/>
            <a:ext cx="41044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用简便方法计算。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187623" y="2239989"/>
            <a:ext cx="3469491" cy="311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1575"/>
              </a:lnSpc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12.5×8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0.4×2.5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187623" y="2750907"/>
            <a:ext cx="3469491" cy="311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1575"/>
              </a:lnSpc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100 × 1 </a:t>
            </a: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187624" y="3261825"/>
            <a:ext cx="1453268" cy="311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1575"/>
              </a:lnSpc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724128" y="2239989"/>
            <a:ext cx="3469491" cy="298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1575"/>
              </a:lnSpc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9.5×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100+1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724128" y="2750907"/>
            <a:ext cx="3469491" cy="311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1575"/>
              </a:lnSpc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9.5×100 + 9.5×1</a:t>
            </a: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5724128" y="3261825"/>
            <a:ext cx="2402477" cy="311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1575"/>
              </a:lnSpc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r>
              <a:rPr lang="en-US" altLang="zh-CN" sz="2000" b="1" noProof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950 + 9.5</a:t>
            </a: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724128" y="3772743"/>
            <a:ext cx="2402477" cy="311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1575"/>
              </a:lnSpc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r>
              <a:rPr lang="en-US" altLang="zh-CN" sz="2000" b="1" noProof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959.5</a:t>
            </a: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5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192083" y="439395"/>
            <a:ext cx="2266689" cy="561692"/>
            <a:chOff x="192083" y="439395"/>
            <a:chExt cx="2266689" cy="561692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9"/>
            </a:xfrm>
            <a:prstGeom prst="rect">
              <a:avLst/>
            </a:prstGeom>
          </p:spPr>
        </p:pic>
        <p:sp>
          <p:nvSpPr>
            <p:cNvPr id="29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知识梳理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32" name="TextBox 12"/>
          <p:cNvSpPr txBox="1">
            <a:spLocks noChangeArrowheads="1"/>
          </p:cNvSpPr>
          <p:nvPr/>
        </p:nvSpPr>
        <p:spPr bwMode="auto">
          <a:xfrm>
            <a:off x="1115616" y="2355726"/>
            <a:ext cx="208823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小数的知识点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3172446" y="1343595"/>
            <a:ext cx="504056" cy="2520280"/>
          </a:xfrm>
          <a:prstGeom prst="leftBrace">
            <a:avLst>
              <a:gd name="adj1" fmla="val 110714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12"/>
          <p:cNvSpPr txBox="1">
            <a:spLocks noChangeArrowheads="1"/>
          </p:cNvSpPr>
          <p:nvPr/>
        </p:nvSpPr>
        <p:spPr bwMode="auto">
          <a:xfrm>
            <a:off x="3694039" y="853052"/>
            <a:ext cx="1847212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小数乘整数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和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小数乘小数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12"/>
          <p:cNvSpPr txBox="1">
            <a:spLocks noChangeArrowheads="1"/>
          </p:cNvSpPr>
          <p:nvPr/>
        </p:nvSpPr>
        <p:spPr bwMode="auto">
          <a:xfrm>
            <a:off x="5776493" y="633760"/>
            <a:ext cx="118813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算  理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12"/>
          <p:cNvSpPr txBox="1">
            <a:spLocks noChangeArrowheads="1"/>
          </p:cNvSpPr>
          <p:nvPr/>
        </p:nvSpPr>
        <p:spPr bwMode="auto">
          <a:xfrm>
            <a:off x="3694039" y="2278442"/>
            <a:ext cx="184721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积的近似值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12"/>
          <p:cNvSpPr txBox="1">
            <a:spLocks noChangeArrowheads="1"/>
          </p:cNvSpPr>
          <p:nvPr/>
        </p:nvSpPr>
        <p:spPr bwMode="auto">
          <a:xfrm>
            <a:off x="3676502" y="2965169"/>
            <a:ext cx="433434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整数运算定律推广到小数乘法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5481356" y="853051"/>
            <a:ext cx="279648" cy="1177245"/>
          </a:xfrm>
          <a:prstGeom prst="leftBrace">
            <a:avLst>
              <a:gd name="adj1" fmla="val 110714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2"/>
          <p:cNvSpPr txBox="1">
            <a:spLocks noChangeArrowheads="1"/>
          </p:cNvSpPr>
          <p:nvPr/>
        </p:nvSpPr>
        <p:spPr bwMode="auto">
          <a:xfrm>
            <a:off x="5776492" y="1769109"/>
            <a:ext cx="155207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计算方法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694039" y="3651870"/>
            <a:ext cx="433434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解决问题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6" grpId="0"/>
      <p:bldP spid="37" grpId="0"/>
      <p:bldP spid="11" grpId="0" animBg="1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3383868" y="748180"/>
            <a:ext cx="244827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2400" b="1" dirty="0">
                <a:solidFill>
                  <a:srgbClr val="00B0F0"/>
                </a:solidFill>
                <a:latin typeface="宋体" panose="02010600030101010101" pitchFamily="2" charset="-122"/>
              </a:rPr>
              <a:t>小数乘法的意义</a:t>
            </a:r>
            <a:endParaRPr lang="zh-CN" altLang="en-US" sz="2400" b="1" dirty="0">
              <a:solidFill>
                <a:srgbClr val="00B0F0"/>
              </a:solidFill>
              <a:latin typeface="宋体" panose="02010600030101010101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951820" y="1707654"/>
            <a:ext cx="3240360" cy="1866858"/>
            <a:chOff x="5148064" y="1923678"/>
            <a:chExt cx="3240360" cy="1866858"/>
          </a:xfrm>
        </p:grpSpPr>
        <p:sp>
          <p:nvSpPr>
            <p:cNvPr id="27" name="圆角矩形 39"/>
            <p:cNvSpPr/>
            <p:nvPr/>
          </p:nvSpPr>
          <p:spPr>
            <a:xfrm>
              <a:off x="5148064" y="1995686"/>
              <a:ext cx="3168352" cy="1794850"/>
            </a:xfrm>
            <a:prstGeom prst="roundRect">
              <a:avLst/>
            </a:prstGeom>
            <a:noFill/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TextBox 71"/>
            <p:cNvSpPr txBox="1">
              <a:spLocks noChangeArrowheads="1"/>
            </p:cNvSpPr>
            <p:nvPr/>
          </p:nvSpPr>
          <p:spPr bwMode="auto">
            <a:xfrm>
              <a:off x="5220072" y="1923678"/>
              <a:ext cx="3168352" cy="1866858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小数乘法的意义与整数乘法的意义相同。都是求几个相同加数的和的简便运算。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622" y="2499741"/>
            <a:ext cx="1484698" cy="16676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8473" y="2471625"/>
            <a:ext cx="1115355" cy="16676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05556E-6 -2.96296E-6 L -3.05556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62275"/>
            <a:ext cx="1310392" cy="1433626"/>
          </a:xfrm>
          <a:prstGeom prst="rect">
            <a:avLst/>
          </a:prstGeom>
        </p:spPr>
      </p:pic>
      <p:sp>
        <p:nvSpPr>
          <p:cNvPr id="39" name="TextBox 12"/>
          <p:cNvSpPr txBox="1">
            <a:spLocks noChangeArrowheads="1"/>
          </p:cNvSpPr>
          <p:nvPr/>
        </p:nvSpPr>
        <p:spPr bwMode="auto">
          <a:xfrm>
            <a:off x="2483768" y="771550"/>
            <a:ext cx="442849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2400" b="1" dirty="0">
                <a:solidFill>
                  <a:srgbClr val="00B0F0"/>
                </a:solidFill>
                <a:latin typeface="宋体" panose="02010600030101010101" pitchFamily="2" charset="-122"/>
              </a:rPr>
              <a:t>小数乘整数的算理及计算方法</a:t>
            </a:r>
            <a:endParaRPr lang="zh-CN" altLang="en-US" sz="2400" b="1" dirty="0">
              <a:solidFill>
                <a:srgbClr val="00B0F0"/>
              </a:solidFill>
              <a:latin typeface="宋体" panose="02010600030101010101" pitchFamily="2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259632" y="1851670"/>
            <a:ext cx="3240360" cy="1938992"/>
            <a:chOff x="5148064" y="1923678"/>
            <a:chExt cx="3240360" cy="1938992"/>
          </a:xfrm>
        </p:grpSpPr>
        <p:sp>
          <p:nvSpPr>
            <p:cNvPr id="41" name="圆角矩形 39"/>
            <p:cNvSpPr/>
            <p:nvPr/>
          </p:nvSpPr>
          <p:spPr>
            <a:xfrm>
              <a:off x="5148064" y="1995686"/>
              <a:ext cx="3168352" cy="1794850"/>
            </a:xfrm>
            <a:prstGeom prst="roundRect">
              <a:avLst/>
            </a:prstGeom>
            <a:noFill/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TextBox 71"/>
            <p:cNvSpPr txBox="1">
              <a:spLocks noChangeArrowheads="1"/>
            </p:cNvSpPr>
            <p:nvPr/>
          </p:nvSpPr>
          <p:spPr bwMode="auto">
            <a:xfrm>
              <a:off x="5220072" y="1923678"/>
              <a:ext cx="3168352" cy="1938992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可以根据单位间的进率</a:t>
              </a:r>
              <a:r>
                <a:rPr lang="en-US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将高级单位转化为低级单位</a:t>
              </a:r>
              <a:r>
                <a:rPr lang="en-US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将小数乘法转化为整数乘法进行计算。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3" name="右箭头 37"/>
          <p:cNvSpPr/>
          <p:nvPr/>
        </p:nvSpPr>
        <p:spPr>
          <a:xfrm>
            <a:off x="4708772" y="2605079"/>
            <a:ext cx="360040" cy="432048"/>
          </a:xfrm>
          <a:prstGeom prst="rightArrow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TextBox 12"/>
          <p:cNvSpPr txBox="1">
            <a:spLocks noChangeArrowheads="1"/>
          </p:cNvSpPr>
          <p:nvPr/>
        </p:nvSpPr>
        <p:spPr bwMode="auto">
          <a:xfrm>
            <a:off x="899592" y="1300904"/>
            <a:ext cx="864096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2000" b="1" dirty="0">
                <a:solidFill>
                  <a:srgbClr val="FF00FF"/>
                </a:solidFill>
                <a:latin typeface="宋体" panose="02010600030101010101" pitchFamily="2" charset="-122"/>
              </a:rPr>
              <a:t>算理：</a:t>
            </a:r>
            <a:endParaRPr lang="zh-CN" altLang="en-US" sz="2000" b="1" dirty="0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55" name="TextBox 71"/>
          <p:cNvSpPr txBox="1">
            <a:spLocks noChangeArrowheads="1"/>
          </p:cNvSpPr>
          <p:nvPr/>
        </p:nvSpPr>
        <p:spPr bwMode="auto">
          <a:xfrm>
            <a:off x="5850396" y="1727637"/>
            <a:ext cx="1368152" cy="48186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3.5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×3=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71"/>
          <p:cNvSpPr txBox="1">
            <a:spLocks noChangeArrowheads="1"/>
          </p:cNvSpPr>
          <p:nvPr/>
        </p:nvSpPr>
        <p:spPr bwMode="auto">
          <a:xfrm>
            <a:off x="5519181" y="2890511"/>
            <a:ext cx="3037677" cy="943528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3.5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=35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endParaRPr lang="en-US" altLang="zh-CN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×3=105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=10.5(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092280" y="1809390"/>
            <a:ext cx="12218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10.5(</a:t>
            </a:r>
            <a:r>
              <a:rPr lang="zh-CN" altLang="en-US" sz="2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dirty="0">
              <a:solidFill>
                <a:srgbClr val="FF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4.72222E-6 -2.59259E-6 L 4.72222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53" grpId="0" animBg="1"/>
      <p:bldP spid="53" grpId="1" animBg="1"/>
      <p:bldP spid="54" grpId="0"/>
      <p:bldP spid="55" grpId="0"/>
      <p:bldP spid="57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矩形 69"/>
          <p:cNvSpPr/>
          <p:nvPr/>
        </p:nvSpPr>
        <p:spPr>
          <a:xfrm>
            <a:off x="6228184" y="2931790"/>
            <a:ext cx="651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3 6</a:t>
            </a:r>
            <a:endParaRPr lang="zh-CN" altLang="en-US" dirty="0"/>
          </a:p>
        </p:txBody>
      </p:sp>
      <p:sp>
        <p:nvSpPr>
          <p:cNvPr id="29" name="TextBox 12"/>
          <p:cNvSpPr txBox="1">
            <a:spLocks noChangeArrowheads="1"/>
          </p:cNvSpPr>
          <p:nvPr/>
        </p:nvSpPr>
        <p:spPr bwMode="auto">
          <a:xfrm>
            <a:off x="2483768" y="771550"/>
            <a:ext cx="442849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2400" b="1" dirty="0">
                <a:solidFill>
                  <a:srgbClr val="00B0F0"/>
                </a:solidFill>
                <a:latin typeface="宋体" panose="02010600030101010101" pitchFamily="2" charset="-122"/>
              </a:rPr>
              <a:t>小数乘整数的算理及计算方法</a:t>
            </a:r>
            <a:endParaRPr lang="zh-CN" altLang="en-US" sz="2400" b="1" dirty="0">
              <a:solidFill>
                <a:srgbClr val="00B0F0"/>
              </a:solidFill>
              <a:latin typeface="宋体" panose="02010600030101010101" pitchFamily="2" charset="-122"/>
            </a:endParaRPr>
          </a:p>
        </p:txBody>
      </p:sp>
      <p:sp>
        <p:nvSpPr>
          <p:cNvPr id="36" name="TextBox 12"/>
          <p:cNvSpPr txBox="1">
            <a:spLocks noChangeArrowheads="1"/>
          </p:cNvSpPr>
          <p:nvPr/>
        </p:nvSpPr>
        <p:spPr bwMode="auto">
          <a:xfrm>
            <a:off x="899592" y="1300904"/>
            <a:ext cx="1224136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2000" b="1" dirty="0">
                <a:solidFill>
                  <a:srgbClr val="FF00FF"/>
                </a:solidFill>
                <a:latin typeface="宋体" panose="02010600030101010101" pitchFamily="2" charset="-122"/>
              </a:rPr>
              <a:t>计算方法：</a:t>
            </a:r>
            <a:endParaRPr lang="zh-CN" altLang="en-US" sz="2000" b="1" dirty="0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259632" y="1887674"/>
            <a:ext cx="3168352" cy="1866858"/>
            <a:chOff x="5148064" y="1959682"/>
            <a:chExt cx="3168352" cy="1866858"/>
          </a:xfrm>
        </p:grpSpPr>
        <p:sp>
          <p:nvSpPr>
            <p:cNvPr id="48" name="圆角矩形 39"/>
            <p:cNvSpPr/>
            <p:nvPr/>
          </p:nvSpPr>
          <p:spPr>
            <a:xfrm>
              <a:off x="5148064" y="1995686"/>
              <a:ext cx="3168352" cy="1794850"/>
            </a:xfrm>
            <a:prstGeom prst="roundRect">
              <a:avLst/>
            </a:prstGeom>
            <a:noFill/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TextBox 71"/>
            <p:cNvSpPr txBox="1">
              <a:spLocks noChangeArrowheads="1"/>
            </p:cNvSpPr>
            <p:nvPr/>
          </p:nvSpPr>
          <p:spPr bwMode="auto">
            <a:xfrm>
              <a:off x="5232274" y="1959682"/>
              <a:ext cx="2999931" cy="1866858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把小数转化成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整数乘法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进行计算</a:t>
              </a:r>
              <a:r>
                <a:rPr lang="en-US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因数中</a:t>
              </a:r>
              <a:r>
                <a:rPr lang="zh-CN" altLang="en-US" sz="2000" b="1" dirty="0">
                  <a:solidFill>
                    <a:srgbClr val="00B0F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有几位小数</a:t>
              </a:r>
              <a:r>
                <a:rPr lang="en-US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积中也应该</a:t>
              </a:r>
              <a:r>
                <a:rPr lang="zh-CN" altLang="en-US" sz="2000" b="1" dirty="0">
                  <a:solidFill>
                    <a:srgbClr val="00B0F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有几位小数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5" name="图片 5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62275"/>
            <a:ext cx="1310392" cy="1433626"/>
          </a:xfrm>
          <a:prstGeom prst="rect">
            <a:avLst/>
          </a:prstGeom>
        </p:spPr>
      </p:pic>
      <p:sp>
        <p:nvSpPr>
          <p:cNvPr id="56" name="右箭头 37"/>
          <p:cNvSpPr/>
          <p:nvPr/>
        </p:nvSpPr>
        <p:spPr>
          <a:xfrm>
            <a:off x="4708772" y="2605079"/>
            <a:ext cx="360040" cy="432048"/>
          </a:xfrm>
          <a:prstGeom prst="rightArrow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TextBox 71"/>
          <p:cNvSpPr txBox="1">
            <a:spLocks noChangeArrowheads="1"/>
          </p:cNvSpPr>
          <p:nvPr/>
        </p:nvSpPr>
        <p:spPr bwMode="auto">
          <a:xfrm>
            <a:off x="5742536" y="1398340"/>
            <a:ext cx="2141832" cy="55976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0.72×5=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695979" y="2110085"/>
            <a:ext cx="1709784" cy="821705"/>
            <a:chOff x="5695979" y="2110085"/>
            <a:chExt cx="1709784" cy="821705"/>
          </a:xfrm>
        </p:grpSpPr>
        <p:sp>
          <p:nvSpPr>
            <p:cNvPr id="4" name="矩形 3"/>
            <p:cNvSpPr/>
            <p:nvPr/>
          </p:nvSpPr>
          <p:spPr>
            <a:xfrm>
              <a:off x="6228184" y="2110085"/>
              <a:ext cx="96212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0.7 2</a:t>
              </a:r>
              <a:endParaRPr lang="zh-CN" altLang="en-US" dirty="0"/>
            </a:p>
          </p:txBody>
        </p:sp>
        <p:sp>
          <p:nvSpPr>
            <p:cNvPr id="58" name="矩形 57"/>
            <p:cNvSpPr/>
            <p:nvPr/>
          </p:nvSpPr>
          <p:spPr>
            <a:xfrm>
              <a:off x="6850149" y="2470125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dirty="0"/>
            </a:p>
          </p:txBody>
        </p:sp>
        <p:sp>
          <p:nvSpPr>
            <p:cNvPr id="62" name="矩形 61"/>
            <p:cNvSpPr/>
            <p:nvPr/>
          </p:nvSpPr>
          <p:spPr>
            <a:xfrm>
              <a:off x="5868144" y="2461409"/>
              <a:ext cx="49404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endParaRPr lang="zh-CN" altLang="en-US" dirty="0"/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5695979" y="2931790"/>
              <a:ext cx="1709784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矩形 65"/>
          <p:cNvSpPr/>
          <p:nvPr/>
        </p:nvSpPr>
        <p:spPr>
          <a:xfrm>
            <a:off x="6634693" y="2613270"/>
            <a:ext cx="2616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050" dirty="0">
              <a:solidFill>
                <a:srgbClr val="FF0000"/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849924" y="2948181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dirty="0"/>
          </a:p>
        </p:txBody>
      </p:sp>
      <p:sp>
        <p:nvSpPr>
          <p:cNvPr id="68" name="矩形 67"/>
          <p:cNvSpPr/>
          <p:nvPr/>
        </p:nvSpPr>
        <p:spPr>
          <a:xfrm>
            <a:off x="6360021" y="2613270"/>
            <a:ext cx="2616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1050" dirty="0">
              <a:solidFill>
                <a:srgbClr val="FF0000"/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399822" y="2751769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618766" y="3362275"/>
            <a:ext cx="2802474" cy="1071061"/>
            <a:chOff x="5618766" y="3362275"/>
            <a:chExt cx="2802474" cy="1071061"/>
          </a:xfrm>
        </p:grpSpPr>
        <p:grpSp>
          <p:nvGrpSpPr>
            <p:cNvPr id="9" name="组合 8"/>
            <p:cNvGrpSpPr/>
            <p:nvPr/>
          </p:nvGrpSpPr>
          <p:grpSpPr>
            <a:xfrm>
              <a:off x="5618766" y="3725451"/>
              <a:ext cx="2802474" cy="707885"/>
              <a:chOff x="5508104" y="3718527"/>
              <a:chExt cx="2802474" cy="707885"/>
            </a:xfrm>
          </p:grpSpPr>
          <p:sp>
            <p:nvSpPr>
              <p:cNvPr id="8" name="矩形: 圆角 7"/>
              <p:cNvSpPr/>
              <p:nvPr/>
            </p:nvSpPr>
            <p:spPr>
              <a:xfrm>
                <a:off x="5695980" y="3718527"/>
                <a:ext cx="2332404" cy="707885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TextBox 71"/>
              <p:cNvSpPr txBox="1">
                <a:spLocks noChangeArrowheads="1"/>
              </p:cNvSpPr>
              <p:nvPr/>
            </p:nvSpPr>
            <p:spPr bwMode="auto">
              <a:xfrm>
                <a:off x="5508104" y="3726852"/>
                <a:ext cx="2802474" cy="6463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根据小数的基本性质，</a:t>
                </a:r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小数末尾的</a:t>
                </a:r>
                <a:r>
                  <a:rPr lang="en-US" altLang="zh-CN" sz="1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0</a:t>
                </a:r>
                <a:r>
                  <a:rPr lang="zh-CN" altLang="en-US" sz="1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可以去掉。</a:t>
                </a:r>
                <a:endPara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11" name="直接箭头连接符 10"/>
            <p:cNvCxnSpPr/>
            <p:nvPr/>
          </p:nvCxnSpPr>
          <p:spPr>
            <a:xfrm flipV="1">
              <a:off x="7020003" y="3362275"/>
              <a:ext cx="0" cy="338758"/>
            </a:xfrm>
            <a:prstGeom prst="straightConnector1">
              <a:avLst/>
            </a:prstGeom>
            <a:ln>
              <a:solidFill>
                <a:srgbClr val="FF00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矩形 72"/>
          <p:cNvSpPr/>
          <p:nvPr/>
        </p:nvSpPr>
        <p:spPr>
          <a:xfrm>
            <a:off x="7089212" y="1515522"/>
            <a:ext cx="651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3.6</a:t>
            </a:r>
            <a:endParaRPr lang="zh-CN" altLang="en-US" sz="2000" dirty="0">
              <a:solidFill>
                <a:srgbClr val="FF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5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6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6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36" grpId="0"/>
      <p:bldP spid="56" grpId="0" animBg="1"/>
      <p:bldP spid="56" grpId="1" animBg="1"/>
      <p:bldP spid="57" grpId="0"/>
      <p:bldP spid="66" grpId="0"/>
      <p:bldP spid="66" grpId="1"/>
      <p:bldP spid="67" grpId="0"/>
      <p:bldP spid="68" grpId="0"/>
      <p:bldP spid="71" grpId="0"/>
      <p:bldP spid="7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62275"/>
            <a:ext cx="1310392" cy="1433626"/>
          </a:xfrm>
          <a:prstGeom prst="rect">
            <a:avLst/>
          </a:prstGeom>
        </p:spPr>
      </p:pic>
      <p:sp>
        <p:nvSpPr>
          <p:cNvPr id="39" name="TextBox 12"/>
          <p:cNvSpPr txBox="1">
            <a:spLocks noChangeArrowheads="1"/>
          </p:cNvSpPr>
          <p:nvPr/>
        </p:nvSpPr>
        <p:spPr bwMode="auto">
          <a:xfrm>
            <a:off x="2483768" y="771550"/>
            <a:ext cx="442849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2400" b="1" dirty="0">
                <a:solidFill>
                  <a:srgbClr val="00B0F0"/>
                </a:solidFill>
                <a:latin typeface="宋体" panose="02010600030101010101" pitchFamily="2" charset="-122"/>
              </a:rPr>
              <a:t>小数乘小数的算理及计算方法</a:t>
            </a:r>
            <a:endParaRPr lang="zh-CN" altLang="en-US" sz="2400" b="1" dirty="0">
              <a:solidFill>
                <a:srgbClr val="00B0F0"/>
              </a:solidFill>
              <a:latin typeface="宋体" panose="02010600030101010101" pitchFamily="2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402299" y="2016968"/>
            <a:ext cx="3240360" cy="1866858"/>
            <a:chOff x="5148064" y="1923678"/>
            <a:chExt cx="3240360" cy="1866858"/>
          </a:xfrm>
        </p:grpSpPr>
        <p:sp>
          <p:nvSpPr>
            <p:cNvPr id="43" name="圆角矩形 39"/>
            <p:cNvSpPr/>
            <p:nvPr/>
          </p:nvSpPr>
          <p:spPr>
            <a:xfrm>
              <a:off x="5148064" y="1995686"/>
              <a:ext cx="3168352" cy="1794850"/>
            </a:xfrm>
            <a:prstGeom prst="roundRect">
              <a:avLst/>
            </a:prstGeom>
            <a:noFill/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TextBox 71"/>
            <p:cNvSpPr txBox="1">
              <a:spLocks noChangeArrowheads="1"/>
            </p:cNvSpPr>
            <p:nvPr/>
          </p:nvSpPr>
          <p:spPr bwMode="auto">
            <a:xfrm>
              <a:off x="5220072" y="1923678"/>
              <a:ext cx="3168352" cy="1866858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小数乘小数</a:t>
              </a:r>
              <a:r>
                <a:rPr lang="en-US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先转化成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整数乘法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计算</a:t>
              </a:r>
              <a:r>
                <a:rPr lang="en-US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再看因数中一共</a:t>
              </a:r>
              <a:r>
                <a:rPr lang="zh-CN" altLang="en-US" sz="2000" b="1" dirty="0">
                  <a:solidFill>
                    <a:srgbClr val="00B0F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有几位小数</a:t>
              </a:r>
              <a:r>
                <a:rPr lang="en-US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就从积的</a:t>
              </a:r>
              <a:r>
                <a:rPr lang="zh-CN" altLang="en-US" sz="2000" b="1" dirty="0">
                  <a:solidFill>
                    <a:srgbClr val="00B0F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右边起数出几位</a:t>
              </a:r>
              <a:r>
                <a:rPr lang="en-US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点上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小数点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9" name="TextBox 12"/>
          <p:cNvSpPr txBox="1">
            <a:spLocks noChangeArrowheads="1"/>
          </p:cNvSpPr>
          <p:nvPr/>
        </p:nvSpPr>
        <p:spPr bwMode="auto">
          <a:xfrm>
            <a:off x="1042259" y="1466202"/>
            <a:ext cx="864096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2000" b="1" dirty="0">
                <a:solidFill>
                  <a:srgbClr val="FF00FF"/>
                </a:solidFill>
                <a:latin typeface="宋体" panose="02010600030101010101" pitchFamily="2" charset="-122"/>
              </a:rPr>
              <a:t>算理：</a:t>
            </a:r>
            <a:endParaRPr lang="zh-CN" altLang="en-US" sz="2000" b="1" dirty="0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326992" y="3627144"/>
            <a:ext cx="651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1 9</a:t>
            </a:r>
            <a:endParaRPr lang="zh-CN" altLang="en-US" dirty="0"/>
          </a:p>
        </p:txBody>
      </p:sp>
      <p:sp>
        <p:nvSpPr>
          <p:cNvPr id="62" name="右箭头 37"/>
          <p:cNvSpPr/>
          <p:nvPr/>
        </p:nvSpPr>
        <p:spPr>
          <a:xfrm>
            <a:off x="4851439" y="2770377"/>
            <a:ext cx="360040" cy="432048"/>
          </a:xfrm>
          <a:prstGeom prst="rightArrow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TextBox 71"/>
          <p:cNvSpPr txBox="1">
            <a:spLocks noChangeArrowheads="1"/>
          </p:cNvSpPr>
          <p:nvPr/>
        </p:nvSpPr>
        <p:spPr bwMode="auto">
          <a:xfrm>
            <a:off x="5841344" y="1923678"/>
            <a:ext cx="2141832" cy="55976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2.4×0.8=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5794787" y="2593032"/>
            <a:ext cx="1709784" cy="1008112"/>
            <a:chOff x="5695979" y="2067694"/>
            <a:chExt cx="1709784" cy="1008112"/>
          </a:xfrm>
        </p:grpSpPr>
        <p:sp>
          <p:nvSpPr>
            <p:cNvPr id="68" name="矩形 67"/>
            <p:cNvSpPr/>
            <p:nvPr/>
          </p:nvSpPr>
          <p:spPr>
            <a:xfrm>
              <a:off x="6357657" y="2067694"/>
              <a:ext cx="80663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2. 4</a:t>
              </a:r>
              <a:endParaRPr lang="zh-CN" altLang="en-US" dirty="0"/>
            </a:p>
          </p:txBody>
        </p:sp>
        <p:sp>
          <p:nvSpPr>
            <p:cNvPr id="69" name="矩形 68"/>
            <p:cNvSpPr/>
            <p:nvPr/>
          </p:nvSpPr>
          <p:spPr>
            <a:xfrm>
              <a:off x="6357657" y="2542133"/>
              <a:ext cx="80663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0. 8</a:t>
              </a:r>
              <a:endParaRPr lang="zh-CN" altLang="en-US" dirty="0"/>
            </a:p>
          </p:txBody>
        </p:sp>
        <p:sp>
          <p:nvSpPr>
            <p:cNvPr id="70" name="矩形 69"/>
            <p:cNvSpPr/>
            <p:nvPr/>
          </p:nvSpPr>
          <p:spPr>
            <a:xfrm>
              <a:off x="5868144" y="2542133"/>
              <a:ext cx="49404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endParaRPr lang="zh-CN" altLang="en-US" dirty="0"/>
            </a:p>
          </p:txBody>
        </p:sp>
        <p:cxnSp>
          <p:nvCxnSpPr>
            <p:cNvPr id="77" name="直接连接符 76"/>
            <p:cNvCxnSpPr/>
            <p:nvPr/>
          </p:nvCxnSpPr>
          <p:spPr>
            <a:xfrm>
              <a:off x="5695979" y="3075806"/>
              <a:ext cx="1709784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矩形 77"/>
          <p:cNvSpPr/>
          <p:nvPr/>
        </p:nvSpPr>
        <p:spPr>
          <a:xfrm>
            <a:off x="6783784" y="3324145"/>
            <a:ext cx="41883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1050" dirty="0">
              <a:solidFill>
                <a:srgbClr val="FF0000"/>
              </a:solidFill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6948732" y="3643535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dirty="0"/>
          </a:p>
        </p:txBody>
      </p:sp>
      <p:sp>
        <p:nvSpPr>
          <p:cNvPr id="81" name="矩形 80"/>
          <p:cNvSpPr/>
          <p:nvPr/>
        </p:nvSpPr>
        <p:spPr>
          <a:xfrm>
            <a:off x="6471008" y="3469322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7288890" y="2042049"/>
            <a:ext cx="8066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1.92</a:t>
            </a:r>
            <a:endParaRPr lang="zh-CN" altLang="en-US" sz="2000" dirty="0">
              <a:solidFill>
                <a:srgbClr val="FF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4.72222E-6 -2.59259E-6 L 4.72222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5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6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7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9" grpId="0"/>
      <p:bldP spid="58" grpId="0"/>
      <p:bldP spid="62" grpId="0" animBg="1"/>
      <p:bldP spid="62" grpId="1" animBg="1"/>
      <p:bldP spid="66" grpId="0"/>
      <p:bldP spid="78" grpId="0"/>
      <p:bldP spid="78" grpId="1"/>
      <p:bldP spid="79" grpId="0"/>
      <p:bldP spid="81" grpId="0"/>
      <p:bldP spid="8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12"/>
          <p:cNvSpPr txBox="1">
            <a:spLocks noChangeArrowheads="1"/>
          </p:cNvSpPr>
          <p:nvPr/>
        </p:nvSpPr>
        <p:spPr bwMode="auto">
          <a:xfrm>
            <a:off x="2483768" y="771550"/>
            <a:ext cx="442849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小数乘小数的算理及计算方法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TextBox 12"/>
          <p:cNvSpPr txBox="1">
            <a:spLocks noChangeArrowheads="1"/>
          </p:cNvSpPr>
          <p:nvPr/>
        </p:nvSpPr>
        <p:spPr bwMode="auto">
          <a:xfrm>
            <a:off x="899592" y="1300904"/>
            <a:ext cx="1224136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计算方法：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259632" y="1887674"/>
            <a:ext cx="3168352" cy="1866858"/>
            <a:chOff x="5148064" y="1959682"/>
            <a:chExt cx="3168352" cy="1866858"/>
          </a:xfrm>
        </p:grpSpPr>
        <p:sp>
          <p:nvSpPr>
            <p:cNvPr id="48" name="圆角矩形 39"/>
            <p:cNvSpPr/>
            <p:nvPr/>
          </p:nvSpPr>
          <p:spPr>
            <a:xfrm>
              <a:off x="5148064" y="1995686"/>
              <a:ext cx="3168352" cy="1794850"/>
            </a:xfrm>
            <a:prstGeom prst="roundRect">
              <a:avLst/>
            </a:prstGeom>
            <a:noFill/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TextBox 71"/>
            <p:cNvSpPr txBox="1">
              <a:spLocks noChangeArrowheads="1"/>
            </p:cNvSpPr>
            <p:nvPr/>
          </p:nvSpPr>
          <p:spPr bwMode="auto">
            <a:xfrm>
              <a:off x="5232274" y="1959682"/>
              <a:ext cx="2999931" cy="1866858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按整数乘法算出积</a:t>
              </a:r>
              <a:r>
                <a:rPr lang="en-US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看因数中一共有几位小数</a:t>
              </a:r>
              <a:r>
                <a:rPr lang="en-US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就从积的右边数出几位</a:t>
              </a:r>
              <a:r>
                <a:rPr lang="en-US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点上小数点。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pic>
        <p:nvPicPr>
          <p:cNvPr id="55" name="图片 5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62275"/>
            <a:ext cx="1310392" cy="1433626"/>
          </a:xfrm>
          <a:prstGeom prst="rect">
            <a:avLst/>
          </a:prstGeom>
        </p:spPr>
      </p:pic>
      <p:sp>
        <p:nvSpPr>
          <p:cNvPr id="56" name="右箭头 37"/>
          <p:cNvSpPr/>
          <p:nvPr/>
        </p:nvSpPr>
        <p:spPr>
          <a:xfrm>
            <a:off x="4708772" y="2605079"/>
            <a:ext cx="360040" cy="432048"/>
          </a:xfrm>
          <a:prstGeom prst="rightArrow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TextBox 71"/>
          <p:cNvSpPr txBox="1">
            <a:spLocks noChangeArrowheads="1"/>
          </p:cNvSpPr>
          <p:nvPr/>
        </p:nvSpPr>
        <p:spPr bwMode="auto">
          <a:xfrm>
            <a:off x="5456792" y="1398045"/>
            <a:ext cx="2141832" cy="55976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0.56×0.04=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275432" y="3402921"/>
            <a:ext cx="2365758" cy="1071061"/>
            <a:chOff x="5806642" y="3362275"/>
            <a:chExt cx="2365758" cy="1071061"/>
          </a:xfrm>
        </p:grpSpPr>
        <p:grpSp>
          <p:nvGrpSpPr>
            <p:cNvPr id="9" name="组合 8"/>
            <p:cNvGrpSpPr/>
            <p:nvPr/>
          </p:nvGrpSpPr>
          <p:grpSpPr>
            <a:xfrm>
              <a:off x="5806642" y="3725451"/>
              <a:ext cx="2365758" cy="707885"/>
              <a:chOff x="5695980" y="3718527"/>
              <a:chExt cx="2365758" cy="707885"/>
            </a:xfrm>
          </p:grpSpPr>
          <p:sp>
            <p:nvSpPr>
              <p:cNvPr id="8" name="矩形: 圆角 7"/>
              <p:cNvSpPr/>
              <p:nvPr/>
            </p:nvSpPr>
            <p:spPr>
              <a:xfrm>
                <a:off x="5695980" y="3718527"/>
                <a:ext cx="2332404" cy="707885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2" name="TextBox 71"/>
              <p:cNvSpPr txBox="1">
                <a:spLocks noChangeArrowheads="1"/>
              </p:cNvSpPr>
              <p:nvPr/>
            </p:nvSpPr>
            <p:spPr bwMode="auto">
              <a:xfrm>
                <a:off x="5729334" y="3726852"/>
                <a:ext cx="2332404" cy="6463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>
                  <a:spcBef>
                    <a:spcPct val="0"/>
                  </a:spcBef>
                  <a:buNone/>
                </a:pPr>
                <a:r>
                  <a:rPr lang="zh-CN" altLang="en-US" sz="18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积的小数位数如果不</a:t>
                </a:r>
                <a:endParaRPr lang="en-US" altLang="zh-CN" sz="1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lvl="0" algn="ctr">
                  <a:spcBef>
                    <a:spcPct val="0"/>
                  </a:spcBef>
                  <a:buNone/>
                </a:pPr>
                <a:r>
                  <a:rPr lang="zh-CN" altLang="en-US" sz="18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够</a:t>
                </a:r>
                <a:r>
                  <a:rPr lang="en-US" altLang="zh-CN" sz="18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r>
                  <a:rPr lang="zh-CN" altLang="en-US" sz="18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在前面用</a:t>
                </a:r>
                <a:r>
                  <a:rPr lang="en-US" altLang="zh-CN" sz="18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0</a:t>
                </a:r>
                <a:r>
                  <a:rPr lang="zh-CN" altLang="en-US" sz="18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补位。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</p:grpSp>
        <p:cxnSp>
          <p:nvCxnSpPr>
            <p:cNvPr id="11" name="直接箭头连接符 10"/>
            <p:cNvCxnSpPr/>
            <p:nvPr/>
          </p:nvCxnSpPr>
          <p:spPr>
            <a:xfrm flipV="1">
              <a:off x="7020003" y="3362275"/>
              <a:ext cx="0" cy="338758"/>
            </a:xfrm>
            <a:prstGeom prst="straightConnector1">
              <a:avLst/>
            </a:prstGeom>
            <a:ln>
              <a:solidFill>
                <a:srgbClr val="FF00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矩形 72"/>
          <p:cNvSpPr/>
          <p:nvPr/>
        </p:nvSpPr>
        <p:spPr>
          <a:xfrm>
            <a:off x="7241351" y="1504474"/>
            <a:ext cx="11176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0.0224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673527" y="3030751"/>
            <a:ext cx="651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2 2</a:t>
            </a:r>
            <a:endParaRPr lang="zh-CN" altLang="en-US" dirty="0"/>
          </a:p>
        </p:txBody>
      </p:sp>
      <p:grpSp>
        <p:nvGrpSpPr>
          <p:cNvPr id="27" name="组合 26"/>
          <p:cNvGrpSpPr/>
          <p:nvPr/>
        </p:nvGrpSpPr>
        <p:grpSpPr>
          <a:xfrm>
            <a:off x="6017389" y="1982232"/>
            <a:ext cx="1709784" cy="1008112"/>
            <a:chOff x="5695979" y="2067694"/>
            <a:chExt cx="1709784" cy="1008112"/>
          </a:xfrm>
        </p:grpSpPr>
        <p:sp>
          <p:nvSpPr>
            <p:cNvPr id="28" name="矩形 27"/>
            <p:cNvSpPr/>
            <p:nvPr/>
          </p:nvSpPr>
          <p:spPr>
            <a:xfrm>
              <a:off x="6357657" y="2067694"/>
              <a:ext cx="96212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0.5 6</a:t>
              </a:r>
              <a:endParaRPr lang="zh-CN" altLang="en-US" dirty="0"/>
            </a:p>
          </p:txBody>
        </p:sp>
        <p:sp>
          <p:nvSpPr>
            <p:cNvPr id="30" name="矩形 29"/>
            <p:cNvSpPr/>
            <p:nvPr/>
          </p:nvSpPr>
          <p:spPr>
            <a:xfrm>
              <a:off x="6357657" y="2542133"/>
              <a:ext cx="96212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0.0 4</a:t>
              </a:r>
              <a:endParaRPr lang="zh-CN" altLang="en-US" dirty="0"/>
            </a:p>
          </p:txBody>
        </p:sp>
        <p:sp>
          <p:nvSpPr>
            <p:cNvPr id="31" name="矩形 30"/>
            <p:cNvSpPr/>
            <p:nvPr/>
          </p:nvSpPr>
          <p:spPr>
            <a:xfrm>
              <a:off x="5868144" y="2542133"/>
              <a:ext cx="49404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endParaRPr lang="zh-CN" altLang="en-US" dirty="0"/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5695979" y="3075806"/>
              <a:ext cx="1709784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矩形 32"/>
          <p:cNvSpPr/>
          <p:nvPr/>
        </p:nvSpPr>
        <p:spPr>
          <a:xfrm>
            <a:off x="7182728" y="2713345"/>
            <a:ext cx="41883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1050" dirty="0">
              <a:solidFill>
                <a:srgbClr val="FF000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301032" y="3032768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dirty="0"/>
          </a:p>
        </p:txBody>
      </p:sp>
      <p:sp>
        <p:nvSpPr>
          <p:cNvPr id="35" name="矩形 34"/>
          <p:cNvSpPr/>
          <p:nvPr/>
        </p:nvSpPr>
        <p:spPr>
          <a:xfrm>
            <a:off x="6525029" y="2877208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322529" y="3030750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913542" y="3030749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2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58025E-6 L -0.04027 3.58025E-6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56" grpId="0" animBg="1"/>
      <p:bldP spid="56" grpId="1" animBg="1"/>
      <p:bldP spid="57" grpId="0"/>
      <p:bldP spid="73" grpId="0"/>
      <p:bldP spid="26" grpId="0"/>
      <p:bldP spid="33" grpId="0"/>
      <p:bldP spid="33" grpId="1"/>
      <p:bldP spid="34" grpId="0"/>
      <p:bldP spid="35" grpId="0"/>
      <p:bldP spid="35" grpId="1"/>
      <p:bldP spid="38" grpId="0"/>
      <p:bldP spid="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51688" y1="34050" x2="51688" y2="44803"/>
                        <a14:foregroundMark x1="66878" y1="36918" x2="70253" y2="44803"/>
                        <a14:foregroundMark x1="73207" y1="40860" x2="65612" y2="45878"/>
                        <a14:foregroundMark x1="68565" y1="36022" x2="74262" y2="43369"/>
                        <a14:foregroundMark x1="63924" y1="36918" x2="74262" y2="38889"/>
                        <a14:foregroundMark x1="74262" y1="43369" x2="62658" y2="46237"/>
                        <a14:foregroundMark x1="63291" y1="37455" x2="61603" y2="43369"/>
                        <a14:foregroundMark x1="41983" y1="38530" x2="54641" y2="42832"/>
                        <a14:foregroundMark x1="47679" y1="35484" x2="48312" y2="46774"/>
                        <a14:foregroundMark x1="54008" y1="36022" x2="54641" y2="43907"/>
                        <a14:foregroundMark x1="42405" y1="40860" x2="47046" y2="47312"/>
                        <a14:foregroundMark x1="21097" y1="86738" x2="33122" y2="86738"/>
                        <a14:foregroundMark x1="74895" y1="89068" x2="87131" y2="92473"/>
                        <a14:foregroundMark x1="39030" y1="92115" x2="63291" y2="92115"/>
                        <a14:foregroundMark x1="43038" y1="86738" x2="71519" y2="94982"/>
                        <a14:foregroundMark x1="29114" y1="92473" x2="66878" y2="87634"/>
                        <a14:foregroundMark x1="46624" y1="84767" x2="62658" y2="85663"/>
                        <a14:foregroundMark x1="37764" y1="94444" x2="76582" y2="95520"/>
                        <a14:foregroundMark x1="24473" y1="91039" x2="69198" y2="98387"/>
                        <a14:foregroundMark x1="20464" y1="90502" x2="33755" y2="94982"/>
                        <a14:foregroundMark x1="77848" y1="96953" x2="87131" y2="89068"/>
                        <a14:foregroundMark x1="80802" y1="82796" x2="80802" y2="86201"/>
                        <a14:foregroundMark x1="71519" y1="34946" x2="59916" y2="41398"/>
                        <a14:foregroundMark x1="79536" y1="96953" x2="87131" y2="940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369682" y="2876522"/>
            <a:ext cx="1485804" cy="1753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" name="TextBox 12"/>
          <p:cNvSpPr txBox="1">
            <a:spLocks noChangeArrowheads="1"/>
          </p:cNvSpPr>
          <p:nvPr/>
        </p:nvSpPr>
        <p:spPr bwMode="auto">
          <a:xfrm>
            <a:off x="3419872" y="748180"/>
            <a:ext cx="244827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积 的 近 似 值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TextBox 12"/>
          <p:cNvSpPr txBox="1">
            <a:spLocks noChangeArrowheads="1"/>
          </p:cNvSpPr>
          <p:nvPr/>
        </p:nvSpPr>
        <p:spPr bwMode="auto">
          <a:xfrm>
            <a:off x="411850" y="1351225"/>
            <a:ext cx="532859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列竖式计算。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得数保留两位小数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13569" y="1913346"/>
            <a:ext cx="2512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0.42×2.38 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316494" y="1913347"/>
            <a:ext cx="1992861" cy="2312347"/>
            <a:chOff x="2920771" y="1779662"/>
            <a:chExt cx="1992861" cy="2312347"/>
          </a:xfrm>
        </p:grpSpPr>
        <p:sp>
          <p:nvSpPr>
            <p:cNvPr id="10" name="矩形 9"/>
            <p:cNvSpPr/>
            <p:nvPr/>
          </p:nvSpPr>
          <p:spPr>
            <a:xfrm>
              <a:off x="3859986" y="2828181"/>
              <a:ext cx="65114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4 7</a:t>
              </a:r>
              <a:endParaRPr lang="zh-CN" altLang="en-US" dirty="0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3203848" y="1779662"/>
              <a:ext cx="1709784" cy="1008112"/>
              <a:chOff x="5695979" y="2067694"/>
              <a:chExt cx="1709784" cy="1008112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6357657" y="2067694"/>
                <a:ext cx="96212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2.3 8</a:t>
                </a:r>
                <a:endParaRPr lang="zh-CN" altLang="en-US" dirty="0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6357657" y="2542133"/>
                <a:ext cx="96212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0.4 2</a:t>
                </a:r>
                <a:endParaRPr lang="zh-CN" altLang="en-US" dirty="0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5868144" y="2542133"/>
                <a:ext cx="49404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endParaRPr lang="zh-CN" altLang="en-US" dirty="0"/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>
                <a:off x="5695979" y="3075806"/>
                <a:ext cx="1709784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矩形 11"/>
            <p:cNvSpPr/>
            <p:nvPr/>
          </p:nvSpPr>
          <p:spPr>
            <a:xfrm>
              <a:off x="4369187" y="2510775"/>
              <a:ext cx="418837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1050" dirty="0">
                <a:solidFill>
                  <a:srgbClr val="FF0000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487491" y="2830198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3547135" y="3158045"/>
              <a:ext cx="65114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9 5</a:t>
              </a: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4174640" y="3160062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dirty="0"/>
            </a:p>
          </p:txBody>
        </p:sp>
        <p:sp>
          <p:nvSpPr>
            <p:cNvPr id="16" name="矩形 15"/>
            <p:cNvSpPr/>
            <p:nvPr/>
          </p:nvSpPr>
          <p:spPr>
            <a:xfrm>
              <a:off x="4039296" y="3289846"/>
              <a:ext cx="418837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1050" dirty="0">
                <a:solidFill>
                  <a:srgbClr val="FF0000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758393" y="3287829"/>
              <a:ext cx="418837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1050" dirty="0">
                <a:solidFill>
                  <a:srgbClr val="FF0000"/>
                </a:solidFill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3203848" y="3589680"/>
              <a:ext cx="1709784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矩形 18"/>
            <p:cNvSpPr/>
            <p:nvPr/>
          </p:nvSpPr>
          <p:spPr>
            <a:xfrm>
              <a:off x="3847929" y="3579862"/>
              <a:ext cx="65114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9 9</a:t>
              </a:r>
              <a:endParaRPr lang="zh-CN" altLang="en-US" dirty="0"/>
            </a:p>
          </p:txBody>
        </p:sp>
        <p:sp>
          <p:nvSpPr>
            <p:cNvPr id="20" name="矩形 19"/>
            <p:cNvSpPr/>
            <p:nvPr/>
          </p:nvSpPr>
          <p:spPr>
            <a:xfrm>
              <a:off x="4475434" y="3581879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2920771" y="3579862"/>
              <a:ext cx="65114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0 0</a:t>
              </a:r>
              <a:endParaRPr lang="zh-CN" altLang="en-US" dirty="0"/>
            </a:p>
          </p:txBody>
        </p:sp>
        <p:sp>
          <p:nvSpPr>
            <p:cNvPr id="22" name="矩形 21"/>
            <p:cNvSpPr/>
            <p:nvPr/>
          </p:nvSpPr>
          <p:spPr>
            <a:xfrm>
              <a:off x="3527495" y="3583899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zh-CN" altLang="en-US" dirty="0"/>
            </a:p>
          </p:txBody>
        </p:sp>
        <p:sp>
          <p:nvSpPr>
            <p:cNvPr id="23" name="矩形 22"/>
            <p:cNvSpPr/>
            <p:nvPr/>
          </p:nvSpPr>
          <p:spPr>
            <a:xfrm>
              <a:off x="3083340" y="3384123"/>
              <a:ext cx="44275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3200" dirty="0">
                <a:solidFill>
                  <a:srgbClr val="FF0000"/>
                </a:solidFill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4316494" y="3753395"/>
            <a:ext cx="937346" cy="366935"/>
          </a:xfrm>
          <a:prstGeom prst="rect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56207" y="3713547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dirty="0">
              <a:solidFill>
                <a:srgbClr val="00B0F0"/>
              </a:solidFill>
            </a:endParaRPr>
          </a:p>
        </p:txBody>
      </p:sp>
      <p:cxnSp>
        <p:nvCxnSpPr>
          <p:cNvPr id="30" name="直接箭头连接符 29"/>
          <p:cNvCxnSpPr/>
          <p:nvPr/>
        </p:nvCxnSpPr>
        <p:spPr>
          <a:xfrm flipV="1">
            <a:off x="5415436" y="4120330"/>
            <a:ext cx="0" cy="169281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12"/>
          <p:cNvSpPr txBox="1">
            <a:spLocks noChangeArrowheads="1"/>
          </p:cNvSpPr>
          <p:nvPr/>
        </p:nvSpPr>
        <p:spPr bwMode="auto">
          <a:xfrm>
            <a:off x="4967634" y="4298752"/>
            <a:ext cx="1152128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够</a:t>
            </a:r>
            <a:r>
              <a:rPr lang="en-US" altLang="zh-CN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</a:t>
            </a:r>
            <a:r>
              <a:rPr lang="en-US" altLang="zh-CN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0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6444208" y="3944379"/>
            <a:ext cx="50405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7051426" y="3706029"/>
            <a:ext cx="8066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0.10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6" name="直接箭头连接符 35"/>
          <p:cNvCxnSpPr/>
          <p:nvPr/>
        </p:nvCxnSpPr>
        <p:spPr>
          <a:xfrm flipV="1">
            <a:off x="7668344" y="3638724"/>
            <a:ext cx="0" cy="169281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12"/>
          <p:cNvSpPr txBox="1">
            <a:spLocks noChangeArrowheads="1"/>
          </p:cNvSpPr>
          <p:nvPr/>
        </p:nvSpPr>
        <p:spPr bwMode="auto">
          <a:xfrm>
            <a:off x="6668449" y="3261698"/>
            <a:ext cx="2232245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保留数位不能舍去</a:t>
            </a:r>
            <a:endParaRPr lang="zh-CN" altLang="en-US" sz="20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240050" y="1933269"/>
            <a:ext cx="8066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0.10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5E-6 -2.96296E-6 L -2.5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7" grpId="0"/>
      <p:bldP spid="2" grpId="0"/>
      <p:bldP spid="3" grpId="0" animBg="1"/>
      <p:bldP spid="32" grpId="0"/>
      <p:bldP spid="35" grpId="0"/>
      <p:bldP spid="37" grpId="0"/>
      <p:bldP spid="38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1719</Words>
  <Application>WPS 演示</Application>
  <PresentationFormat>全屏显示(16:9)</PresentationFormat>
  <Paragraphs>392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宋体</vt:lpstr>
      <vt:lpstr>Wingdings</vt:lpstr>
      <vt:lpstr>黑体</vt:lpstr>
      <vt:lpstr>幼圆</vt:lpstr>
      <vt:lpstr>楷体</vt:lpstr>
      <vt:lpstr>Calibri</vt:lpstr>
      <vt:lpstr>Calibri</vt:lpstr>
      <vt:lpstr>微软雅黑</vt:lpstr>
      <vt:lpstr>Arial Unicode MS</vt:lpstr>
      <vt:lpstr>等线</vt:lpstr>
      <vt:lpstr>Times New Roman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121</cp:revision>
  <dcterms:created xsi:type="dcterms:W3CDTF">2018-09-11T05:46:00Z</dcterms:created>
  <dcterms:modified xsi:type="dcterms:W3CDTF">2023-08-28T08:49:32Z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2A61A1BF938C4FBCA888F8B0769DD785_12</vt:lpwstr>
  </property>
  <property fmtid="{D5CDD505-2E9C-101B-9397-08002B2CF9AE}" pid="3" name="KSOProductBuildVer">
    <vt:lpwstr>2052-12.1.0.15120</vt:lpwstr>
  </property>
</Properties>
</file>