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handoutMasterIdLst>
    <p:handoutMasterId r:id="rId18"/>
  </p:handoutMasterIdLst>
  <p:sldIdLst>
    <p:sldId id="256" r:id="rId4"/>
    <p:sldId id="312" r:id="rId5"/>
    <p:sldId id="278" r:id="rId6"/>
    <p:sldId id="343" r:id="rId7"/>
    <p:sldId id="344" r:id="rId8"/>
    <p:sldId id="345" r:id="rId9"/>
    <p:sldId id="280" r:id="rId10"/>
    <p:sldId id="314" r:id="rId11"/>
    <p:sldId id="346" r:id="rId12"/>
    <p:sldId id="258" r:id="rId13"/>
    <p:sldId id="279" r:id="rId14"/>
    <p:sldId id="347" r:id="rId15"/>
    <p:sldId id="302" r:id="rId16"/>
    <p:sldId id="271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84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439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三角形面积公式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0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63730" y="1498613"/>
            <a:ext cx="4216539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/>
              <a:t>三角形面积公式 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56946" y="1733898"/>
            <a:ext cx="770498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两个三角形可以拼成一个平行四边形。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4" descr="AD00203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2432909"/>
            <a:ext cx="632116" cy="745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099276" y="3363838"/>
            <a:ext cx="6620320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</a:t>
            </a:r>
            <a:r>
              <a:rPr kumimoji="1"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完全一样</a:t>
            </a: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的三角形可以拼成一个平行四边形。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83568" y="1047430"/>
            <a:ext cx="216024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判断。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539552" y="934378"/>
            <a:ext cx="8244408" cy="32747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1"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两个等底等高的三形，它们的</a:t>
            </a:r>
            <a:r>
              <a:rPr kumimoji="1" lang="en-US" altLang="zh-CN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</a:t>
            </a:r>
            <a:r>
              <a:rPr kumimoji="1"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一定相等。</a:t>
            </a:r>
            <a:endParaRPr kumimoji="1" lang="zh-CN" altLang="en-US" sz="44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kumimoji="1"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周长    </a:t>
            </a:r>
            <a:r>
              <a:rPr kumimoji="1" lang="en-US" altLang="zh-CN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 </a:t>
            </a:r>
            <a:r>
              <a:rPr kumimoji="1"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endParaRPr kumimoji="1" lang="zh-CN" altLang="en-US" sz="44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043608" y="2211710"/>
            <a:ext cx="59240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71600" y="627534"/>
            <a:ext cx="7560840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一块三角形纸板的底是</a:t>
            </a:r>
            <a:r>
              <a:rPr kumimoji="1"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5cm</a:t>
            </a: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，高是</a:t>
            </a:r>
            <a:r>
              <a:rPr kumimoji="1"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4cm</a:t>
            </a:r>
            <a:r>
              <a:rPr kumimoji="1"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。求三角形纸板的面积。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Group 18"/>
          <p:cNvGrpSpPr/>
          <p:nvPr/>
        </p:nvGrpSpPr>
        <p:grpSpPr bwMode="auto">
          <a:xfrm>
            <a:off x="1409700" y="1923678"/>
            <a:ext cx="6324600" cy="808038"/>
            <a:chOff x="816" y="576"/>
            <a:chExt cx="3984" cy="509"/>
          </a:xfrm>
        </p:grpSpPr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816" y="587"/>
              <a:ext cx="3984" cy="480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kumimoji="1" lang="zh-CN" altLang="en-US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三角形的面积</a:t>
              </a:r>
              <a:r>
                <a:rPr kumimoji="1" lang="en-US" altLang="zh-CN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kumimoji="1" lang="zh-CN" altLang="en-US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底</a:t>
              </a:r>
              <a:r>
                <a:rPr kumimoji="1" lang="zh-CN" altLang="en-US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高</a:t>
              </a:r>
              <a:r>
                <a:rPr kumimoji="1" lang="en-US" altLang="zh-CN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endParaRPr kumimoji="1" lang="en-US" altLang="zh-CN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960" y="576"/>
              <a:ext cx="3696" cy="509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kumimoji="1" lang="zh-CN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409700" y="3075806"/>
            <a:ext cx="7272808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=5×4÷2=10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kumimoji="1"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答：三角形纸板的面积是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10cm</a:t>
            </a:r>
            <a:r>
              <a:rPr kumimoji="1"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"/>
          <p:cNvSpPr txBox="1">
            <a:spLocks noChangeArrowheads="1"/>
          </p:cNvSpPr>
          <p:nvPr/>
        </p:nvSpPr>
        <p:spPr>
          <a:xfrm>
            <a:off x="35496" y="411511"/>
            <a:ext cx="8964612" cy="1728192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一块三角形地种西红柿，它的底长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米，高是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米，如果每平方米可收西红柿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千克，这块地可收西红柿多少千克？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51596" y="2427734"/>
            <a:ext cx="8348512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28×20÷2=280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（平方米）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280×8=2240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（千克）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答：这块地可收西红柿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2240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9134" y="2067694"/>
            <a:ext cx="7605732" cy="2383661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11560" y="1201358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6716" y="2474694"/>
            <a:ext cx="647767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三角形的面积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9552" y="1131590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请你用数方格的方法，求出下面三角形的面积各是多少平方厘米。（不满一格的，都按半格计算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Group 276"/>
          <p:cNvGrpSpPr/>
          <p:nvPr/>
        </p:nvGrpSpPr>
        <p:grpSpPr bwMode="auto">
          <a:xfrm>
            <a:off x="762000" y="2157958"/>
            <a:ext cx="7620000" cy="2286000"/>
            <a:chOff x="384" y="1104"/>
            <a:chExt cx="4800" cy="1440"/>
          </a:xfrm>
        </p:grpSpPr>
        <p:grpSp>
          <p:nvGrpSpPr>
            <p:cNvPr id="9" name="Group 82"/>
            <p:cNvGrpSpPr/>
            <p:nvPr/>
          </p:nvGrpSpPr>
          <p:grpSpPr bwMode="auto">
            <a:xfrm>
              <a:off x="2784" y="1104"/>
              <a:ext cx="240" cy="1440"/>
              <a:chOff x="2640" y="1344"/>
              <a:chExt cx="240" cy="1440"/>
            </a:xfrm>
          </p:grpSpPr>
          <p:grpSp>
            <p:nvGrpSpPr>
              <p:cNvPr id="206" name="Group 83"/>
              <p:cNvGrpSpPr/>
              <p:nvPr/>
            </p:nvGrpSpPr>
            <p:grpSpPr bwMode="auto">
              <a:xfrm>
                <a:off x="2640" y="1824"/>
                <a:ext cx="240" cy="480"/>
                <a:chOff x="2640" y="1824"/>
                <a:chExt cx="240" cy="480"/>
              </a:xfrm>
            </p:grpSpPr>
            <p:sp>
              <p:nvSpPr>
                <p:cNvPr id="213" name="Rectangle 84"/>
                <p:cNvSpPr>
                  <a:spLocks noChangeArrowheads="1"/>
                </p:cNvSpPr>
                <p:nvPr/>
              </p:nvSpPr>
              <p:spPr bwMode="auto">
                <a:xfrm>
                  <a:off x="2640" y="1824"/>
                  <a:ext cx="240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prstDash val="sysDot"/>
                  <a:miter lim="800000"/>
                </a:ln>
              </p:spPr>
              <p:txBody>
                <a:bodyPr wrap="none" anchor="ctr"/>
                <a:lstStyle/>
                <a:p>
                  <a:pPr algn="ctr" eaLnBrk="1" hangingPunct="1"/>
                  <a:endParaRPr kumimoji="1" lang="zh-CN" altLang="zh-CN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4" name="Rectangle 85"/>
                <p:cNvSpPr>
                  <a:spLocks noChangeArrowheads="1"/>
                </p:cNvSpPr>
                <p:nvPr/>
              </p:nvSpPr>
              <p:spPr bwMode="auto">
                <a:xfrm>
                  <a:off x="2640" y="2064"/>
                  <a:ext cx="240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prstDash val="sysDot"/>
                  <a:miter lim="800000"/>
                </a:ln>
              </p:spPr>
              <p:txBody>
                <a:bodyPr wrap="none" anchor="ctr"/>
                <a:lstStyle/>
                <a:p>
                  <a:pPr algn="ctr" eaLnBrk="1" hangingPunct="1"/>
                  <a:endParaRPr kumimoji="1" lang="zh-CN" altLang="zh-CN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7" name="Group 86"/>
              <p:cNvGrpSpPr/>
              <p:nvPr/>
            </p:nvGrpSpPr>
            <p:grpSpPr bwMode="auto">
              <a:xfrm>
                <a:off x="2640" y="1344"/>
                <a:ext cx="240" cy="480"/>
                <a:chOff x="2640" y="1824"/>
                <a:chExt cx="240" cy="480"/>
              </a:xfrm>
            </p:grpSpPr>
            <p:sp>
              <p:nvSpPr>
                <p:cNvPr id="211" name="Rectangle 87"/>
                <p:cNvSpPr>
                  <a:spLocks noChangeArrowheads="1"/>
                </p:cNvSpPr>
                <p:nvPr/>
              </p:nvSpPr>
              <p:spPr bwMode="auto">
                <a:xfrm>
                  <a:off x="2640" y="1824"/>
                  <a:ext cx="240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prstDash val="sysDot"/>
                  <a:miter lim="800000"/>
                </a:ln>
              </p:spPr>
              <p:txBody>
                <a:bodyPr wrap="none" anchor="ctr"/>
                <a:lstStyle/>
                <a:p>
                  <a:pPr algn="ctr" eaLnBrk="1" hangingPunct="1"/>
                  <a:endParaRPr kumimoji="1" lang="zh-CN" altLang="zh-CN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2" name="Rectangle 88"/>
                <p:cNvSpPr>
                  <a:spLocks noChangeArrowheads="1"/>
                </p:cNvSpPr>
                <p:nvPr/>
              </p:nvSpPr>
              <p:spPr bwMode="auto">
                <a:xfrm>
                  <a:off x="2640" y="2064"/>
                  <a:ext cx="240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prstDash val="sysDot"/>
                  <a:miter lim="800000"/>
                </a:ln>
              </p:spPr>
              <p:txBody>
                <a:bodyPr wrap="none" anchor="ctr"/>
                <a:lstStyle/>
                <a:p>
                  <a:pPr algn="ctr" eaLnBrk="1" hangingPunct="1"/>
                  <a:endParaRPr kumimoji="1" lang="zh-CN" altLang="zh-CN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8" name="Group 89"/>
              <p:cNvGrpSpPr/>
              <p:nvPr/>
            </p:nvGrpSpPr>
            <p:grpSpPr bwMode="auto">
              <a:xfrm>
                <a:off x="2640" y="2304"/>
                <a:ext cx="240" cy="480"/>
                <a:chOff x="2640" y="1824"/>
                <a:chExt cx="240" cy="480"/>
              </a:xfrm>
            </p:grpSpPr>
            <p:sp>
              <p:nvSpPr>
                <p:cNvPr id="209" name="Rectangle 90"/>
                <p:cNvSpPr>
                  <a:spLocks noChangeArrowheads="1"/>
                </p:cNvSpPr>
                <p:nvPr/>
              </p:nvSpPr>
              <p:spPr bwMode="auto">
                <a:xfrm>
                  <a:off x="2640" y="1824"/>
                  <a:ext cx="240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prstDash val="sysDot"/>
                  <a:miter lim="800000"/>
                </a:ln>
              </p:spPr>
              <p:txBody>
                <a:bodyPr wrap="none" anchor="ctr"/>
                <a:lstStyle/>
                <a:p>
                  <a:pPr algn="ctr" eaLnBrk="1" hangingPunct="1"/>
                  <a:endParaRPr kumimoji="1" lang="zh-CN" altLang="zh-CN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0" name="Rectangle 91"/>
                <p:cNvSpPr>
                  <a:spLocks noChangeArrowheads="1"/>
                </p:cNvSpPr>
                <p:nvPr/>
              </p:nvSpPr>
              <p:spPr bwMode="auto">
                <a:xfrm>
                  <a:off x="2640" y="2064"/>
                  <a:ext cx="240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prstDash val="sysDot"/>
                  <a:miter lim="800000"/>
                </a:ln>
              </p:spPr>
              <p:txBody>
                <a:bodyPr wrap="none" anchor="ctr"/>
                <a:lstStyle/>
                <a:p>
                  <a:pPr algn="ctr" eaLnBrk="1" hangingPunct="1"/>
                  <a:endParaRPr kumimoji="1" lang="zh-CN" altLang="zh-CN" sz="24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2" name="Group 275"/>
            <p:cNvGrpSpPr/>
            <p:nvPr/>
          </p:nvGrpSpPr>
          <p:grpSpPr bwMode="auto">
            <a:xfrm>
              <a:off x="384" y="1104"/>
              <a:ext cx="4800" cy="1440"/>
              <a:chOff x="0" y="1344"/>
              <a:chExt cx="4800" cy="1440"/>
            </a:xfrm>
          </p:grpSpPr>
          <p:grpSp>
            <p:nvGrpSpPr>
              <p:cNvPr id="13" name="Group 81"/>
              <p:cNvGrpSpPr/>
              <p:nvPr/>
            </p:nvGrpSpPr>
            <p:grpSpPr bwMode="auto">
              <a:xfrm>
                <a:off x="2640" y="1344"/>
                <a:ext cx="240" cy="1440"/>
                <a:chOff x="2640" y="1344"/>
                <a:chExt cx="240" cy="1440"/>
              </a:xfrm>
            </p:grpSpPr>
            <p:grpSp>
              <p:nvGrpSpPr>
                <p:cNvPr id="197" name="Group 74"/>
                <p:cNvGrpSpPr/>
                <p:nvPr/>
              </p:nvGrpSpPr>
              <p:grpSpPr bwMode="auto">
                <a:xfrm>
                  <a:off x="2640" y="1824"/>
                  <a:ext cx="240" cy="480"/>
                  <a:chOff x="2640" y="1824"/>
                  <a:chExt cx="240" cy="480"/>
                </a:xfrm>
              </p:grpSpPr>
              <p:sp>
                <p:nvSpPr>
                  <p:cNvPr id="204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5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98" name="Group 75"/>
                <p:cNvGrpSpPr/>
                <p:nvPr/>
              </p:nvGrpSpPr>
              <p:grpSpPr bwMode="auto">
                <a:xfrm>
                  <a:off x="2640" y="1344"/>
                  <a:ext cx="240" cy="480"/>
                  <a:chOff x="2640" y="1824"/>
                  <a:chExt cx="240" cy="480"/>
                </a:xfrm>
              </p:grpSpPr>
              <p:sp>
                <p:nvSpPr>
                  <p:cNvPr id="202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3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99" name="Group 78"/>
                <p:cNvGrpSpPr/>
                <p:nvPr/>
              </p:nvGrpSpPr>
              <p:grpSpPr bwMode="auto">
                <a:xfrm>
                  <a:off x="2640" y="2304"/>
                  <a:ext cx="240" cy="480"/>
                  <a:chOff x="2640" y="1824"/>
                  <a:chExt cx="240" cy="480"/>
                </a:xfrm>
              </p:grpSpPr>
              <p:sp>
                <p:nvSpPr>
                  <p:cNvPr id="200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1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14" name="Group 92"/>
              <p:cNvGrpSpPr/>
              <p:nvPr/>
            </p:nvGrpSpPr>
            <p:grpSpPr bwMode="auto">
              <a:xfrm>
                <a:off x="2880" y="1344"/>
                <a:ext cx="240" cy="1440"/>
                <a:chOff x="2640" y="1344"/>
                <a:chExt cx="240" cy="1440"/>
              </a:xfrm>
            </p:grpSpPr>
            <p:grpSp>
              <p:nvGrpSpPr>
                <p:cNvPr id="188" name="Group 93"/>
                <p:cNvGrpSpPr/>
                <p:nvPr/>
              </p:nvGrpSpPr>
              <p:grpSpPr bwMode="auto">
                <a:xfrm>
                  <a:off x="2640" y="1824"/>
                  <a:ext cx="240" cy="480"/>
                  <a:chOff x="2640" y="1824"/>
                  <a:chExt cx="240" cy="480"/>
                </a:xfrm>
              </p:grpSpPr>
              <p:sp>
                <p:nvSpPr>
                  <p:cNvPr id="195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6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89" name="Group 96"/>
                <p:cNvGrpSpPr/>
                <p:nvPr/>
              </p:nvGrpSpPr>
              <p:grpSpPr bwMode="auto">
                <a:xfrm>
                  <a:off x="2640" y="1344"/>
                  <a:ext cx="240" cy="480"/>
                  <a:chOff x="2640" y="1824"/>
                  <a:chExt cx="240" cy="480"/>
                </a:xfrm>
              </p:grpSpPr>
              <p:sp>
                <p:nvSpPr>
                  <p:cNvPr id="193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4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90" name="Group 99"/>
                <p:cNvGrpSpPr/>
                <p:nvPr/>
              </p:nvGrpSpPr>
              <p:grpSpPr bwMode="auto">
                <a:xfrm>
                  <a:off x="2640" y="2304"/>
                  <a:ext cx="240" cy="480"/>
                  <a:chOff x="2640" y="1824"/>
                  <a:chExt cx="240" cy="480"/>
                </a:xfrm>
              </p:grpSpPr>
              <p:sp>
                <p:nvSpPr>
                  <p:cNvPr id="191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2" name="Rectangle 101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15" name="Group 102"/>
              <p:cNvGrpSpPr/>
              <p:nvPr/>
            </p:nvGrpSpPr>
            <p:grpSpPr bwMode="auto">
              <a:xfrm>
                <a:off x="3120" y="1344"/>
                <a:ext cx="240" cy="1440"/>
                <a:chOff x="2640" y="1344"/>
                <a:chExt cx="240" cy="1440"/>
              </a:xfrm>
            </p:grpSpPr>
            <p:grpSp>
              <p:nvGrpSpPr>
                <p:cNvPr id="179" name="Group 103"/>
                <p:cNvGrpSpPr/>
                <p:nvPr/>
              </p:nvGrpSpPr>
              <p:grpSpPr bwMode="auto">
                <a:xfrm>
                  <a:off x="2640" y="1824"/>
                  <a:ext cx="240" cy="480"/>
                  <a:chOff x="2640" y="1824"/>
                  <a:chExt cx="240" cy="480"/>
                </a:xfrm>
              </p:grpSpPr>
              <p:sp>
                <p:nvSpPr>
                  <p:cNvPr id="186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7" name="Rectangle 105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80" name="Group 106"/>
                <p:cNvGrpSpPr/>
                <p:nvPr/>
              </p:nvGrpSpPr>
              <p:grpSpPr bwMode="auto">
                <a:xfrm>
                  <a:off x="2640" y="1344"/>
                  <a:ext cx="240" cy="480"/>
                  <a:chOff x="2640" y="1824"/>
                  <a:chExt cx="240" cy="480"/>
                </a:xfrm>
              </p:grpSpPr>
              <p:sp>
                <p:nvSpPr>
                  <p:cNvPr id="184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5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81" name="Group 109"/>
                <p:cNvGrpSpPr/>
                <p:nvPr/>
              </p:nvGrpSpPr>
              <p:grpSpPr bwMode="auto">
                <a:xfrm>
                  <a:off x="2640" y="2304"/>
                  <a:ext cx="240" cy="480"/>
                  <a:chOff x="2640" y="1824"/>
                  <a:chExt cx="240" cy="480"/>
                </a:xfrm>
              </p:grpSpPr>
              <p:sp>
                <p:nvSpPr>
                  <p:cNvPr id="182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3" name="Rectangle 111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16" name="Group 112"/>
              <p:cNvGrpSpPr/>
              <p:nvPr/>
            </p:nvGrpSpPr>
            <p:grpSpPr bwMode="auto">
              <a:xfrm>
                <a:off x="3360" y="1344"/>
                <a:ext cx="240" cy="1440"/>
                <a:chOff x="2640" y="1344"/>
                <a:chExt cx="240" cy="1440"/>
              </a:xfrm>
            </p:grpSpPr>
            <p:grpSp>
              <p:nvGrpSpPr>
                <p:cNvPr id="170" name="Group 113"/>
                <p:cNvGrpSpPr/>
                <p:nvPr/>
              </p:nvGrpSpPr>
              <p:grpSpPr bwMode="auto">
                <a:xfrm>
                  <a:off x="2640" y="1824"/>
                  <a:ext cx="240" cy="480"/>
                  <a:chOff x="2640" y="1824"/>
                  <a:chExt cx="240" cy="480"/>
                </a:xfrm>
              </p:grpSpPr>
              <p:sp>
                <p:nvSpPr>
                  <p:cNvPr id="177" name="Rectangle 114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8" name="Rectangle 115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71" name="Group 116"/>
                <p:cNvGrpSpPr/>
                <p:nvPr/>
              </p:nvGrpSpPr>
              <p:grpSpPr bwMode="auto">
                <a:xfrm>
                  <a:off x="2640" y="1344"/>
                  <a:ext cx="240" cy="480"/>
                  <a:chOff x="2640" y="1824"/>
                  <a:chExt cx="240" cy="480"/>
                </a:xfrm>
              </p:grpSpPr>
              <p:sp>
                <p:nvSpPr>
                  <p:cNvPr id="175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6" name="Rectangle 118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72" name="Group 119"/>
                <p:cNvGrpSpPr/>
                <p:nvPr/>
              </p:nvGrpSpPr>
              <p:grpSpPr bwMode="auto">
                <a:xfrm>
                  <a:off x="2640" y="2304"/>
                  <a:ext cx="240" cy="480"/>
                  <a:chOff x="2640" y="1824"/>
                  <a:chExt cx="240" cy="480"/>
                </a:xfrm>
              </p:grpSpPr>
              <p:sp>
                <p:nvSpPr>
                  <p:cNvPr id="173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82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4" name="Rectangle 121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064"/>
                    <a:ext cx="240" cy="24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  <a:prstDash val="sysDot"/>
                    <a:miter lim="800000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kumimoji="1" lang="zh-CN" altLang="zh-CN" sz="240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17" name="Group 172"/>
              <p:cNvGrpSpPr/>
              <p:nvPr/>
            </p:nvGrpSpPr>
            <p:grpSpPr bwMode="auto">
              <a:xfrm>
                <a:off x="1200" y="1344"/>
                <a:ext cx="1200" cy="1440"/>
                <a:chOff x="1200" y="1344"/>
                <a:chExt cx="1200" cy="1440"/>
              </a:xfrm>
            </p:grpSpPr>
            <p:grpSp>
              <p:nvGrpSpPr>
                <p:cNvPr id="120" name="Group 122"/>
                <p:cNvGrpSpPr/>
                <p:nvPr/>
              </p:nvGrpSpPr>
              <p:grpSpPr bwMode="auto">
                <a:xfrm>
                  <a:off x="216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161" name="Group 123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68" name="Rectangle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9" name="Rectangle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62" name="Group 126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66" name="Rectangle 1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7" name="Rectangle 1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63" name="Group 129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64" name="Rectangl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5" name="Rectangle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121" name="Group 132"/>
                <p:cNvGrpSpPr/>
                <p:nvPr/>
              </p:nvGrpSpPr>
              <p:grpSpPr bwMode="auto">
                <a:xfrm>
                  <a:off x="192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152" name="Group 133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59" name="Rectangle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60" name="Rectangle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3" name="Group 136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57" name="Rectangle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58" name="Rectangle 1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54" name="Group 139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55" name="Rectangle 1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56" name="Rectangle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122" name="Group 142"/>
                <p:cNvGrpSpPr/>
                <p:nvPr/>
              </p:nvGrpSpPr>
              <p:grpSpPr bwMode="auto">
                <a:xfrm>
                  <a:off x="168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143" name="Group 143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50" name="Rectangle 1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51" name="Rectangle 1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44" name="Group 146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48" name="Rectangle 1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9" name="Rectangle 1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45" name="Group 149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46" name="Rectangle 1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7" name="Rectangle 1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123" name="Group 152"/>
                <p:cNvGrpSpPr/>
                <p:nvPr/>
              </p:nvGrpSpPr>
              <p:grpSpPr bwMode="auto">
                <a:xfrm>
                  <a:off x="144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134" name="Group 153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41" name="Rectangle 1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2" name="Rectangle 1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35" name="Group 156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39" name="Rectangle 1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0" name="Rectangle 1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36" name="Group 159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37" name="Rectangle 1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8" name="Rectangle 1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124" name="Group 162"/>
                <p:cNvGrpSpPr/>
                <p:nvPr/>
              </p:nvGrpSpPr>
              <p:grpSpPr bwMode="auto">
                <a:xfrm>
                  <a:off x="120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125" name="Group 163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32" name="Rectangle 1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3" name="Rectangle 1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26" name="Group 166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30" name="Rectangle 1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1" name="Rectangle 1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27" name="Group 169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28" name="Rectangle 1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9" name="Rectangle 1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  <p:grpSp>
            <p:nvGrpSpPr>
              <p:cNvPr id="18" name="Group 173"/>
              <p:cNvGrpSpPr/>
              <p:nvPr/>
            </p:nvGrpSpPr>
            <p:grpSpPr bwMode="auto">
              <a:xfrm>
                <a:off x="0" y="1344"/>
                <a:ext cx="1200" cy="1440"/>
                <a:chOff x="1200" y="1344"/>
                <a:chExt cx="1200" cy="1440"/>
              </a:xfrm>
            </p:grpSpPr>
            <p:grpSp>
              <p:nvGrpSpPr>
                <p:cNvPr id="70" name="Group 174"/>
                <p:cNvGrpSpPr/>
                <p:nvPr/>
              </p:nvGrpSpPr>
              <p:grpSpPr bwMode="auto">
                <a:xfrm>
                  <a:off x="216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111" name="Group 175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18" name="Rectangle 1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9" name="Rectangle 1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12" name="Group 178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16" name="Rectangle 1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7" name="Rectangle 1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13" name="Group 181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14" name="Rectangle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5" name="Rectangle 1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71" name="Group 184"/>
                <p:cNvGrpSpPr/>
                <p:nvPr/>
              </p:nvGrpSpPr>
              <p:grpSpPr bwMode="auto">
                <a:xfrm>
                  <a:off x="192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102" name="Group 185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09" name="Rectangle 1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0" name="Rectangle 1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03" name="Group 188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07" name="Rectangle 1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8" name="Rectangle 1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104" name="Group 191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05" name="Rectangle 1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6" name="Rectangle 1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72" name="Group 194"/>
                <p:cNvGrpSpPr/>
                <p:nvPr/>
              </p:nvGrpSpPr>
              <p:grpSpPr bwMode="auto">
                <a:xfrm>
                  <a:off x="168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93" name="Group 195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100" name="Rectangle 1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1" name="Rectangle 1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94" name="Group 198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98" name="Rectangle 1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9" name="Rectangle 2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95" name="Group 201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96" name="Rectangle 2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7" name="Rectangle 2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73" name="Group 204"/>
                <p:cNvGrpSpPr/>
                <p:nvPr/>
              </p:nvGrpSpPr>
              <p:grpSpPr bwMode="auto">
                <a:xfrm>
                  <a:off x="144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84" name="Group 205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91" name="Rectangle 2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2" name="Rectangle 2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85" name="Group 208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89" name="Rectangle 2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0" name="Rectangle 2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86" name="Group 211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87" name="Rectangle 2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8" name="Rectangle 2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74" name="Group 214"/>
                <p:cNvGrpSpPr/>
                <p:nvPr/>
              </p:nvGrpSpPr>
              <p:grpSpPr bwMode="auto">
                <a:xfrm>
                  <a:off x="120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75" name="Group 215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82" name="Rectangle 2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3" name="Rectangle 2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76" name="Group 218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80" name="Rectangle 2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1" name="Rectangle 2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77" name="Group 221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78" name="Rectangle 2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9" name="Rectangle 2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  <p:grpSp>
            <p:nvGrpSpPr>
              <p:cNvPr id="19" name="Group 224"/>
              <p:cNvGrpSpPr/>
              <p:nvPr/>
            </p:nvGrpSpPr>
            <p:grpSpPr bwMode="auto">
              <a:xfrm>
                <a:off x="3600" y="1344"/>
                <a:ext cx="1200" cy="1440"/>
                <a:chOff x="1200" y="1344"/>
                <a:chExt cx="1200" cy="1440"/>
              </a:xfrm>
            </p:grpSpPr>
            <p:grpSp>
              <p:nvGrpSpPr>
                <p:cNvPr id="20" name="Group 225"/>
                <p:cNvGrpSpPr/>
                <p:nvPr/>
              </p:nvGrpSpPr>
              <p:grpSpPr bwMode="auto">
                <a:xfrm>
                  <a:off x="216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61" name="Group 226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68" name="Rectangle 2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9" name="Rectangle 2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62" name="Group 229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66" name="Rectangle 2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7" name="Rectangle 2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63" name="Group 232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64" name="Rectangle 2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5" name="Rectangle 2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1" name="Group 235"/>
                <p:cNvGrpSpPr/>
                <p:nvPr/>
              </p:nvGrpSpPr>
              <p:grpSpPr bwMode="auto">
                <a:xfrm>
                  <a:off x="192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52" name="Group 236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59" name="Rectangle 2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0" name="Rectangle 2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53" name="Group 239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57" name="Rectangle 2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58" name="Rectangle 2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54" name="Group 242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55" name="Rectangle 2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56" name="Rectangle 2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2" name="Group 245"/>
                <p:cNvGrpSpPr/>
                <p:nvPr/>
              </p:nvGrpSpPr>
              <p:grpSpPr bwMode="auto">
                <a:xfrm>
                  <a:off x="168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43" name="Group 246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50" name="Rectangle 2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51" name="Rectangle 2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44" name="Group 249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48" name="Rectangle 2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9" name="Rectangle 2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45" name="Group 252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46" name="Rectangle 2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7" name="Rectangle 2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3" name="Group 255"/>
                <p:cNvGrpSpPr/>
                <p:nvPr/>
              </p:nvGrpSpPr>
              <p:grpSpPr bwMode="auto">
                <a:xfrm>
                  <a:off x="144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34" name="Group 256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41" name="Rectangle 2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" name="Rectangle 2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5" name="Group 259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39" name="Rectangle 2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0" name="Rectangle 2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6" name="Group 262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37" name="Rectangle 2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8" name="Rectangle 2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4" name="Group 265"/>
                <p:cNvGrpSpPr/>
                <p:nvPr/>
              </p:nvGrpSpPr>
              <p:grpSpPr bwMode="auto">
                <a:xfrm>
                  <a:off x="1200" y="1344"/>
                  <a:ext cx="240" cy="1440"/>
                  <a:chOff x="2640" y="1344"/>
                  <a:chExt cx="240" cy="1440"/>
                </a:xfrm>
              </p:grpSpPr>
              <p:grpSp>
                <p:nvGrpSpPr>
                  <p:cNvPr id="25" name="Group 266"/>
                  <p:cNvGrpSpPr/>
                  <p:nvPr/>
                </p:nvGrpSpPr>
                <p:grpSpPr bwMode="auto">
                  <a:xfrm>
                    <a:off x="2640" y="182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32" name="Rectangle 2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3" name="Rectangle 2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6" name="Group 269"/>
                  <p:cNvGrpSpPr/>
                  <p:nvPr/>
                </p:nvGrpSpPr>
                <p:grpSpPr bwMode="auto">
                  <a:xfrm>
                    <a:off x="2640" y="134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30" name="Rectangle 2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" name="Rectangle 2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7" name="Group 272"/>
                  <p:cNvGrpSpPr/>
                  <p:nvPr/>
                </p:nvGrpSpPr>
                <p:grpSpPr bwMode="auto">
                  <a:xfrm>
                    <a:off x="2640" y="2304"/>
                    <a:ext cx="240" cy="480"/>
                    <a:chOff x="2640" y="1824"/>
                    <a:chExt cx="240" cy="480"/>
                  </a:xfrm>
                </p:grpSpPr>
                <p:sp>
                  <p:nvSpPr>
                    <p:cNvPr id="28" name="Rectangle 2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182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" name="Rectangle 2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40" y="2064"/>
                      <a:ext cx="240" cy="240"/>
                    </a:xfrm>
                    <a:prstGeom prst="rect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prstDash val="sysDot"/>
                      <a:miter lim="800000"/>
                    </a:ln>
                  </p:spPr>
                  <p:txBody>
                    <a:bodyPr wrap="none" anchor="ctr"/>
                    <a:lstStyle/>
                    <a:p>
                      <a:pPr algn="ctr" eaLnBrk="1" hangingPunct="1"/>
                      <a:endParaRPr kumimoji="1" lang="zh-CN" altLang="zh-CN" sz="24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215" name="Group 287"/>
          <p:cNvGrpSpPr/>
          <p:nvPr/>
        </p:nvGrpSpPr>
        <p:grpSpPr bwMode="auto">
          <a:xfrm>
            <a:off x="762000" y="2538958"/>
            <a:ext cx="2286000" cy="1524000"/>
            <a:chOff x="480" y="1392"/>
            <a:chExt cx="1440" cy="960"/>
          </a:xfrm>
        </p:grpSpPr>
        <p:sp>
          <p:nvSpPr>
            <p:cNvPr id="216" name="Line 277"/>
            <p:cNvSpPr>
              <a:spLocks noChangeShapeType="1"/>
            </p:cNvSpPr>
            <p:nvPr/>
          </p:nvSpPr>
          <p:spPr bwMode="auto">
            <a:xfrm>
              <a:off x="480" y="2352"/>
              <a:ext cx="14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7" name="Line 278"/>
            <p:cNvSpPr>
              <a:spLocks noChangeShapeType="1"/>
            </p:cNvSpPr>
            <p:nvPr/>
          </p:nvSpPr>
          <p:spPr bwMode="auto">
            <a:xfrm flipH="1">
              <a:off x="480" y="1392"/>
              <a:ext cx="960" cy="96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8" name="Line 279"/>
            <p:cNvSpPr>
              <a:spLocks noChangeShapeType="1"/>
            </p:cNvSpPr>
            <p:nvPr/>
          </p:nvSpPr>
          <p:spPr bwMode="auto">
            <a:xfrm>
              <a:off x="1440" y="1392"/>
              <a:ext cx="480" cy="96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9" name="Group 288"/>
          <p:cNvGrpSpPr/>
          <p:nvPr/>
        </p:nvGrpSpPr>
        <p:grpSpPr bwMode="auto">
          <a:xfrm>
            <a:off x="3429000" y="2538958"/>
            <a:ext cx="2286000" cy="1524000"/>
            <a:chOff x="2160" y="1392"/>
            <a:chExt cx="1440" cy="960"/>
          </a:xfrm>
        </p:grpSpPr>
        <p:sp>
          <p:nvSpPr>
            <p:cNvPr id="220" name="Line 280"/>
            <p:cNvSpPr>
              <a:spLocks noChangeShapeType="1"/>
            </p:cNvSpPr>
            <p:nvPr/>
          </p:nvSpPr>
          <p:spPr bwMode="auto">
            <a:xfrm>
              <a:off x="2160" y="1392"/>
              <a:ext cx="0" cy="96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1" name="Line 281"/>
            <p:cNvSpPr>
              <a:spLocks noChangeShapeType="1"/>
            </p:cNvSpPr>
            <p:nvPr/>
          </p:nvSpPr>
          <p:spPr bwMode="auto">
            <a:xfrm>
              <a:off x="2160" y="2352"/>
              <a:ext cx="14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2" name="Line 282"/>
            <p:cNvSpPr>
              <a:spLocks noChangeShapeType="1"/>
            </p:cNvSpPr>
            <p:nvPr/>
          </p:nvSpPr>
          <p:spPr bwMode="auto">
            <a:xfrm>
              <a:off x="2160" y="1392"/>
              <a:ext cx="1440" cy="96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3" name="Group 289"/>
          <p:cNvGrpSpPr/>
          <p:nvPr/>
        </p:nvGrpSpPr>
        <p:grpSpPr bwMode="auto">
          <a:xfrm>
            <a:off x="5715000" y="2538958"/>
            <a:ext cx="2667000" cy="1524000"/>
            <a:chOff x="3600" y="1392"/>
            <a:chExt cx="1680" cy="960"/>
          </a:xfrm>
        </p:grpSpPr>
        <p:sp>
          <p:nvSpPr>
            <p:cNvPr id="224" name="Line 283"/>
            <p:cNvSpPr>
              <a:spLocks noChangeShapeType="1"/>
            </p:cNvSpPr>
            <p:nvPr/>
          </p:nvSpPr>
          <p:spPr bwMode="auto">
            <a:xfrm>
              <a:off x="3600" y="1392"/>
              <a:ext cx="240" cy="96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" name="Line 285"/>
            <p:cNvSpPr>
              <a:spLocks noChangeShapeType="1"/>
            </p:cNvSpPr>
            <p:nvPr/>
          </p:nvSpPr>
          <p:spPr bwMode="auto">
            <a:xfrm>
              <a:off x="3840" y="2352"/>
              <a:ext cx="14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6" name="Line 286"/>
            <p:cNvSpPr>
              <a:spLocks noChangeShapeType="1"/>
            </p:cNvSpPr>
            <p:nvPr/>
          </p:nvSpPr>
          <p:spPr bwMode="auto">
            <a:xfrm>
              <a:off x="3600" y="1392"/>
              <a:ext cx="1680" cy="96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Rectangle 7"/>
          <p:cNvSpPr>
            <a:spLocks noChangeArrowheads="1"/>
          </p:cNvSpPr>
          <p:nvPr/>
        </p:nvSpPr>
        <p:spPr bwMode="auto">
          <a:xfrm>
            <a:off x="4267200" y="4370462"/>
            <a:ext cx="304800" cy="3048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</p:spPr>
        <p:txBody>
          <a:bodyPr wrap="none" anchor="ctr"/>
          <a:lstStyle/>
          <a:p>
            <a:pPr algn="ctr"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5" name="Text Box 15"/>
          <p:cNvSpPr txBox="1">
            <a:spLocks noChangeArrowheads="1"/>
          </p:cNvSpPr>
          <p:nvPr/>
        </p:nvSpPr>
        <p:spPr bwMode="auto">
          <a:xfrm>
            <a:off x="539552" y="915566"/>
            <a:ext cx="7924800" cy="830997"/>
          </a:xfrm>
          <a:prstGeom prst="rect">
            <a:avLst/>
          </a:prstGeom>
          <a:noFill/>
          <a:ln w="9525">
            <a:solidFill>
              <a:schemeClr val="bg1"/>
            </a:solidFill>
            <a:prstDash val="dash"/>
            <a:miter lim="800000"/>
          </a:ln>
        </p:spPr>
        <p:txBody>
          <a:bodyPr anchor="ctr">
            <a:spAutoFit/>
          </a:bodyPr>
          <a:lstStyle/>
          <a:p>
            <a:pPr eaLnBrk="1" hangingPunct="1"/>
            <a:r>
              <a:rPr kumimoji="1"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如果不数方格，怎样计算三角形的面积呢？能不能把三角形转化成已经学过的图形，再计算面积呢？</a:t>
            </a:r>
            <a:endParaRPr kumimoji="1"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4" name="Group 2"/>
          <p:cNvGrpSpPr/>
          <p:nvPr/>
        </p:nvGrpSpPr>
        <p:grpSpPr bwMode="auto">
          <a:xfrm>
            <a:off x="3131840" y="1779662"/>
            <a:ext cx="3124200" cy="2895600"/>
            <a:chOff x="768" y="288"/>
            <a:chExt cx="1968" cy="1824"/>
          </a:xfrm>
        </p:grpSpPr>
        <p:sp>
          <p:nvSpPr>
            <p:cNvPr id="325" name="Line 3"/>
            <p:cNvSpPr>
              <a:spLocks noChangeShapeType="1"/>
            </p:cNvSpPr>
            <p:nvPr/>
          </p:nvSpPr>
          <p:spPr bwMode="auto">
            <a:xfrm flipH="1">
              <a:off x="768" y="288"/>
              <a:ext cx="720" cy="182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6" name="Line 4"/>
            <p:cNvSpPr>
              <a:spLocks noChangeShapeType="1"/>
            </p:cNvSpPr>
            <p:nvPr/>
          </p:nvSpPr>
          <p:spPr bwMode="auto">
            <a:xfrm>
              <a:off x="768" y="2112"/>
              <a:ext cx="196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" name="Line 5"/>
            <p:cNvSpPr>
              <a:spLocks noChangeShapeType="1"/>
            </p:cNvSpPr>
            <p:nvPr/>
          </p:nvSpPr>
          <p:spPr bwMode="auto">
            <a:xfrm>
              <a:off x="1488" y="288"/>
              <a:ext cx="1248" cy="182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8" name="Line 6"/>
            <p:cNvSpPr>
              <a:spLocks noChangeShapeType="1"/>
            </p:cNvSpPr>
            <p:nvPr/>
          </p:nvSpPr>
          <p:spPr bwMode="auto">
            <a:xfrm>
              <a:off x="1488" y="288"/>
              <a:ext cx="0" cy="18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dash"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2"/>
          <p:cNvGrpSpPr/>
          <p:nvPr/>
        </p:nvGrpSpPr>
        <p:grpSpPr bwMode="auto">
          <a:xfrm>
            <a:off x="1585663" y="411510"/>
            <a:ext cx="2429272" cy="2266900"/>
            <a:chOff x="768" y="288"/>
            <a:chExt cx="1968" cy="1824"/>
          </a:xfrm>
        </p:grpSpPr>
        <p:grpSp>
          <p:nvGrpSpPr>
            <p:cNvPr id="35" name="Group 3"/>
            <p:cNvGrpSpPr/>
            <p:nvPr/>
          </p:nvGrpSpPr>
          <p:grpSpPr bwMode="auto">
            <a:xfrm>
              <a:off x="768" y="288"/>
              <a:ext cx="1968" cy="1824"/>
              <a:chOff x="768" y="288"/>
              <a:chExt cx="1968" cy="1824"/>
            </a:xfrm>
          </p:grpSpPr>
          <p:sp>
            <p:nvSpPr>
              <p:cNvPr id="37" name="Line 4"/>
              <p:cNvSpPr>
                <a:spLocks noChangeShapeType="1"/>
              </p:cNvSpPr>
              <p:nvPr/>
            </p:nvSpPr>
            <p:spPr bwMode="auto">
              <a:xfrm flipH="1">
                <a:off x="768" y="288"/>
                <a:ext cx="720" cy="1824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Line 5"/>
              <p:cNvSpPr>
                <a:spLocks noChangeShapeType="1"/>
              </p:cNvSpPr>
              <p:nvPr/>
            </p:nvSpPr>
            <p:spPr bwMode="auto">
              <a:xfrm>
                <a:off x="768" y="2112"/>
                <a:ext cx="1968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Line 6"/>
              <p:cNvSpPr>
                <a:spLocks noChangeShapeType="1"/>
              </p:cNvSpPr>
              <p:nvPr/>
            </p:nvSpPr>
            <p:spPr bwMode="auto">
              <a:xfrm>
                <a:off x="1488" y="288"/>
                <a:ext cx="1248" cy="1824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Line 7"/>
              <p:cNvSpPr>
                <a:spLocks noChangeShapeType="1"/>
              </p:cNvSpPr>
              <p:nvPr/>
            </p:nvSpPr>
            <p:spPr bwMode="auto">
              <a:xfrm>
                <a:off x="1488" y="288"/>
                <a:ext cx="0" cy="1824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dash"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6" name="Rectangle 8"/>
            <p:cNvSpPr>
              <a:spLocks noChangeArrowheads="1"/>
            </p:cNvSpPr>
            <p:nvPr/>
          </p:nvSpPr>
          <p:spPr bwMode="auto">
            <a:xfrm>
              <a:off x="1488" y="1920"/>
              <a:ext cx="192" cy="19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1" name="Group 9"/>
          <p:cNvGrpSpPr/>
          <p:nvPr/>
        </p:nvGrpSpPr>
        <p:grpSpPr bwMode="auto">
          <a:xfrm rot="10800000">
            <a:off x="3942928" y="2643758"/>
            <a:ext cx="2429272" cy="2266900"/>
            <a:chOff x="768" y="288"/>
            <a:chExt cx="1968" cy="1824"/>
          </a:xfrm>
        </p:grpSpPr>
        <p:sp>
          <p:nvSpPr>
            <p:cNvPr id="42" name="Line 10"/>
            <p:cNvSpPr>
              <a:spLocks noChangeShapeType="1"/>
            </p:cNvSpPr>
            <p:nvPr/>
          </p:nvSpPr>
          <p:spPr bwMode="auto">
            <a:xfrm flipH="1">
              <a:off x="768" y="288"/>
              <a:ext cx="720" cy="18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dash"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11"/>
            <p:cNvSpPr>
              <a:spLocks noChangeShapeType="1"/>
            </p:cNvSpPr>
            <p:nvPr/>
          </p:nvSpPr>
          <p:spPr bwMode="auto">
            <a:xfrm>
              <a:off x="768" y="2112"/>
              <a:ext cx="1968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dash"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12"/>
            <p:cNvSpPr>
              <a:spLocks noChangeShapeType="1"/>
            </p:cNvSpPr>
            <p:nvPr/>
          </p:nvSpPr>
          <p:spPr bwMode="auto">
            <a:xfrm>
              <a:off x="1488" y="288"/>
              <a:ext cx="1248" cy="18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dash"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13"/>
            <p:cNvSpPr>
              <a:spLocks noChangeShapeType="1"/>
            </p:cNvSpPr>
            <p:nvPr/>
          </p:nvSpPr>
          <p:spPr bwMode="auto">
            <a:xfrm>
              <a:off x="1488" y="288"/>
              <a:ext cx="0" cy="18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dash"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6" name="Rectangle 14"/>
          <p:cNvSpPr>
            <a:spLocks noChangeArrowheads="1"/>
          </p:cNvSpPr>
          <p:nvPr/>
        </p:nvSpPr>
        <p:spPr bwMode="auto">
          <a:xfrm rot="10800000">
            <a:off x="5229563" y="2677888"/>
            <a:ext cx="237002" cy="238622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</p:spPr>
        <p:txBody>
          <a:bodyPr wrap="none" anchor="ctr"/>
          <a:lstStyle/>
          <a:p>
            <a:pPr algn="ctr"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"/>
          <p:cNvGrpSpPr/>
          <p:nvPr/>
        </p:nvGrpSpPr>
        <p:grpSpPr bwMode="auto">
          <a:xfrm>
            <a:off x="3901480" y="1935510"/>
            <a:ext cx="3124200" cy="2897187"/>
            <a:chOff x="2735" y="2111"/>
            <a:chExt cx="1968" cy="1825"/>
          </a:xfrm>
        </p:grpSpPr>
        <p:sp>
          <p:nvSpPr>
            <p:cNvPr id="16" name="Line 3"/>
            <p:cNvSpPr>
              <a:spLocks noChangeShapeType="1"/>
            </p:cNvSpPr>
            <p:nvPr/>
          </p:nvSpPr>
          <p:spPr bwMode="auto">
            <a:xfrm rot="10800000" flipH="1">
              <a:off x="3983" y="2111"/>
              <a:ext cx="720" cy="182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4"/>
            <p:cNvSpPr>
              <a:spLocks noChangeShapeType="1"/>
            </p:cNvSpPr>
            <p:nvPr/>
          </p:nvSpPr>
          <p:spPr bwMode="auto">
            <a:xfrm rot="10800000">
              <a:off x="2735" y="2111"/>
              <a:ext cx="196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5"/>
            <p:cNvSpPr>
              <a:spLocks noChangeShapeType="1"/>
            </p:cNvSpPr>
            <p:nvPr/>
          </p:nvSpPr>
          <p:spPr bwMode="auto">
            <a:xfrm rot="10800000">
              <a:off x="2736" y="2112"/>
              <a:ext cx="1248" cy="182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6"/>
            <p:cNvSpPr>
              <a:spLocks noChangeShapeType="1"/>
            </p:cNvSpPr>
            <p:nvPr/>
          </p:nvSpPr>
          <p:spPr bwMode="auto">
            <a:xfrm rot="10800000">
              <a:off x="3983" y="2111"/>
              <a:ext cx="0" cy="18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dash"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>
              <a:off x="3984" y="2112"/>
              <a:ext cx="192" cy="19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1691680" y="411510"/>
            <a:ext cx="3200400" cy="2895600"/>
          </a:xfrm>
          <a:prstGeom prst="triangle">
            <a:avLst>
              <a:gd name="adj" fmla="val 3740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"/>
          <p:cNvGrpSpPr/>
          <p:nvPr/>
        </p:nvGrpSpPr>
        <p:grpSpPr bwMode="auto">
          <a:xfrm>
            <a:off x="3342928" y="1042715"/>
            <a:ext cx="3124200" cy="2897187"/>
            <a:chOff x="2735" y="2111"/>
            <a:chExt cx="1968" cy="1825"/>
          </a:xfrm>
        </p:grpSpPr>
        <p:sp>
          <p:nvSpPr>
            <p:cNvPr id="10" name="Line 3"/>
            <p:cNvSpPr>
              <a:spLocks noChangeShapeType="1"/>
            </p:cNvSpPr>
            <p:nvPr/>
          </p:nvSpPr>
          <p:spPr bwMode="auto">
            <a:xfrm rot="10800000" flipH="1">
              <a:off x="3983" y="2111"/>
              <a:ext cx="720" cy="182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4"/>
            <p:cNvSpPr>
              <a:spLocks noChangeShapeType="1"/>
            </p:cNvSpPr>
            <p:nvPr/>
          </p:nvSpPr>
          <p:spPr bwMode="auto">
            <a:xfrm rot="10800000">
              <a:off x="2735" y="2111"/>
              <a:ext cx="196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5"/>
            <p:cNvSpPr>
              <a:spLocks noChangeShapeType="1"/>
            </p:cNvSpPr>
            <p:nvPr/>
          </p:nvSpPr>
          <p:spPr bwMode="auto">
            <a:xfrm rot="10800000">
              <a:off x="2736" y="2112"/>
              <a:ext cx="1248" cy="182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6"/>
            <p:cNvSpPr>
              <a:spLocks noChangeShapeType="1"/>
            </p:cNvSpPr>
            <p:nvPr/>
          </p:nvSpPr>
          <p:spPr bwMode="auto">
            <a:xfrm rot="10800000">
              <a:off x="3983" y="2111"/>
              <a:ext cx="0" cy="18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dash"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3984" y="2112"/>
              <a:ext cx="192" cy="19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2123728" y="1042715"/>
            <a:ext cx="3200400" cy="2895600"/>
          </a:xfrm>
          <a:prstGeom prst="triangle">
            <a:avLst>
              <a:gd name="adj" fmla="val 3740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88752" y="1358752"/>
            <a:ext cx="8763000" cy="155575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 anchor="ctr">
            <a:spAutoFit/>
          </a:bodyPr>
          <a:lstStyle/>
          <a:p>
            <a:pPr algn="ctr" eaLnBrk="1" hangingPunct="1"/>
            <a:endParaRPr kumimoji="1" lang="en-US" altLang="zh-CN" sz="4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/>
            <a:r>
              <a:rPr kumimoji="1" lang="en-US" altLang="zh-CN" sz="4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endParaRPr kumimoji="1" lang="en-US" altLang="zh-CN" sz="4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Group 16"/>
          <p:cNvGrpSpPr/>
          <p:nvPr/>
        </p:nvGrpSpPr>
        <p:grpSpPr bwMode="auto">
          <a:xfrm>
            <a:off x="-1260648" y="-452586"/>
            <a:ext cx="9766300" cy="4413250"/>
            <a:chOff x="-728" y="129"/>
            <a:chExt cx="6152" cy="2780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-728" y="129"/>
              <a:ext cx="5897" cy="2306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kumimoji="1" lang="en-US" altLang="zh-CN" sz="3600" dirty="0">
                <a:latin typeface="Times New Roman" panose="02020603050405020304" pitchFamily="18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sz="3600" b="1" dirty="0">
                  <a:latin typeface="Times New Roman" panose="02020603050405020304" pitchFamily="18" charset="0"/>
                </a:rPr>
                <a:t>这个平行四边形的底等于</a:t>
              </a:r>
              <a:endParaRPr kumimoji="1" lang="zh-CN" altLang="en-US" sz="3600" b="1" dirty="0">
                <a:latin typeface="Times New Roman" panose="02020603050405020304" pitchFamily="18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sz="3600" b="1" dirty="0">
                  <a:latin typeface="Times New Roman" panose="02020603050405020304" pitchFamily="18" charset="0"/>
                </a:rPr>
                <a:t>这个平行四边形的高等于</a:t>
              </a:r>
              <a:endParaRPr kumimoji="1" lang="zh-CN" altLang="en-US" sz="3600" b="1" dirty="0">
                <a:latin typeface="Times New Roman" panose="02020603050405020304" pitchFamily="18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endParaRPr kumimoji="1" lang="zh-CN" altLang="en-US" sz="3600" dirty="0">
                <a:latin typeface="Times New Roman" panose="02020603050405020304" pitchFamily="18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endParaRPr kumimoji="1" lang="en-US" altLang="zh-CN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0" y="1862"/>
              <a:ext cx="5424" cy="404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kumimoji="1" lang="en-US" altLang="zh-CN" sz="3600">
                  <a:latin typeface="Times New Roman" panose="02020603050405020304" pitchFamily="18" charset="0"/>
                </a:rPr>
                <a:t>  </a:t>
              </a:r>
              <a:r>
                <a:rPr kumimoji="1" lang="zh-CN" altLang="en-US" sz="3600" b="1">
                  <a:latin typeface="Times New Roman" panose="02020603050405020304" pitchFamily="18" charset="0"/>
                </a:rPr>
                <a:t>因为每个三角形的面积等于拼成的平</a:t>
              </a:r>
              <a:endParaRPr kumimoji="1" lang="zh-CN" altLang="en-US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0" y="2505"/>
              <a:ext cx="3216" cy="404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kumimoji="1" lang="en-US" altLang="zh-CN" sz="3600">
                  <a:latin typeface="Times New Roman" panose="02020603050405020304" pitchFamily="18" charset="0"/>
                </a:rPr>
                <a:t>    </a:t>
              </a:r>
              <a:r>
                <a:rPr kumimoji="1" lang="zh-CN" altLang="en-US" sz="3600" b="1">
                  <a:latin typeface="Times New Roman" panose="02020603050405020304" pitchFamily="18" charset="0"/>
                </a:rPr>
                <a:t>行四边形面积的</a:t>
              </a:r>
              <a:endParaRPr kumimoji="1" lang="zh-CN" altLang="en-US" sz="36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Group 17"/>
          <p:cNvGrpSpPr/>
          <p:nvPr/>
        </p:nvGrpSpPr>
        <p:grpSpPr bwMode="auto">
          <a:xfrm>
            <a:off x="3997152" y="401489"/>
            <a:ext cx="5105400" cy="3576638"/>
            <a:chOff x="2352" y="661"/>
            <a:chExt cx="3216" cy="2253"/>
          </a:xfrm>
        </p:grpSpPr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3600" y="661"/>
              <a:ext cx="1968" cy="404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kumimoji="1" lang="zh-CN" altLang="en-US" sz="36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三角形的底 ，</a:t>
              </a:r>
              <a:endParaRPr kumimoji="1"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3696" y="1152"/>
              <a:ext cx="1776" cy="404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kumimoji="1" lang="zh-CN" altLang="en-US" sz="36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三角形的高。</a:t>
              </a:r>
              <a:endParaRPr kumimoji="1" lang="zh-CN" altLang="en-US" sz="36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2352" y="2510"/>
              <a:ext cx="1056" cy="404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kumimoji="1" lang="en-US" altLang="zh-CN" sz="36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kumimoji="1" lang="zh-CN" altLang="en-US" sz="36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一半。</a:t>
              </a:r>
              <a:endParaRPr kumimoji="1" lang="zh-CN" altLang="en-US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6156152" y="1003152"/>
            <a:ext cx="2438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6156152" y="1841352"/>
            <a:ext cx="2438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4251152" y="3974952"/>
            <a:ext cx="9906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45952" y="4274989"/>
            <a:ext cx="3352800" cy="64135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endParaRPr kumimoji="1"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AutoShape 15"/>
          <p:cNvSpPr>
            <a:spLocks noChangeArrowheads="1"/>
          </p:cNvSpPr>
          <p:nvPr/>
        </p:nvSpPr>
        <p:spPr bwMode="auto">
          <a:xfrm>
            <a:off x="3336752" y="4355952"/>
            <a:ext cx="1447800" cy="609600"/>
          </a:xfrm>
          <a:prstGeom prst="rightArrow">
            <a:avLst>
              <a:gd name="adj1" fmla="val 36111"/>
              <a:gd name="adj2" fmla="val 62751"/>
            </a:avLst>
          </a:prstGeom>
          <a:solidFill>
            <a:srgbClr val="FF33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kumimoji="1" lang="zh-CN" altLang="zh-CN" sz="24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762000" y="1347614"/>
            <a:ext cx="7772400" cy="25304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 anchor="ctr">
            <a:spAutoFit/>
          </a:bodyPr>
          <a:lstStyle/>
          <a:p>
            <a:pPr eaLnBrk="1" hangingPunct="1"/>
            <a:r>
              <a:rPr kumimoji="1"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1"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如果用</a:t>
            </a:r>
            <a:r>
              <a:rPr kumimoji="1" lang="en-US" altLang="zh-CN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kumimoji="1"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表示三角形的面积，用</a:t>
            </a:r>
            <a:r>
              <a:rPr kumimoji="1" lang="en-US" altLang="zh-CN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1" lang="en-US" altLang="zh-CN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kumimoji="1"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分别表示三角形的底和高，那么三角形面积的计算公式可以写成：</a:t>
            </a:r>
            <a:endParaRPr kumimoji="1"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Group 18"/>
          <p:cNvGrpSpPr/>
          <p:nvPr/>
        </p:nvGrpSpPr>
        <p:grpSpPr bwMode="auto">
          <a:xfrm>
            <a:off x="1295400" y="533747"/>
            <a:ext cx="6324600" cy="808038"/>
            <a:chOff x="816" y="576"/>
            <a:chExt cx="3984" cy="509"/>
          </a:xfrm>
        </p:grpSpPr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816" y="587"/>
              <a:ext cx="3984" cy="480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kumimoji="1" lang="zh-CN" altLang="en-US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三角形的面积</a:t>
              </a:r>
              <a:r>
                <a:rPr kumimoji="1" lang="en-US" altLang="zh-CN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kumimoji="1" lang="zh-CN" altLang="en-US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底</a:t>
              </a:r>
              <a:r>
                <a:rPr kumimoji="1" lang="zh-CN" altLang="en-US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高</a:t>
              </a:r>
              <a:r>
                <a:rPr kumimoji="1" lang="en-US" altLang="zh-CN" sz="4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endParaRPr kumimoji="1" lang="en-US" altLang="zh-CN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960" y="576"/>
              <a:ext cx="3696" cy="509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kumimoji="1" lang="zh-CN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19"/>
          <p:cNvGrpSpPr/>
          <p:nvPr/>
        </p:nvGrpSpPr>
        <p:grpSpPr bwMode="auto">
          <a:xfrm>
            <a:off x="577850" y="3795886"/>
            <a:ext cx="7804150" cy="1098550"/>
            <a:chOff x="364" y="3018"/>
            <a:chExt cx="4916" cy="692"/>
          </a:xfrm>
        </p:grpSpPr>
        <p:sp>
          <p:nvSpPr>
            <p:cNvPr id="10" name="Text Box 14"/>
            <p:cNvSpPr txBox="1">
              <a:spLocks noChangeArrowheads="1"/>
            </p:cNvSpPr>
            <p:nvPr/>
          </p:nvSpPr>
          <p:spPr bwMode="auto">
            <a:xfrm>
              <a:off x="364" y="3018"/>
              <a:ext cx="4916" cy="692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kumimoji="1" lang="en-US" altLang="zh-CN" sz="66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S=ah</a:t>
              </a:r>
              <a:r>
                <a:rPr kumimoji="1" lang="en-US" altLang="zh-CN" sz="66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2</a:t>
              </a:r>
              <a:endParaRPr kumimoji="1" lang="en-US" altLang="zh-CN" sz="6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872" y="3072"/>
              <a:ext cx="1920" cy="576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kumimoji="1" lang="zh-CN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92167"/>
            <a:ext cx="9144000" cy="1759166"/>
          </a:xfrm>
          <a:prstGeom prst="rect">
            <a:avLst/>
          </a:prstGeom>
        </p:spPr>
      </p:pic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609600" y="812200"/>
            <a:ext cx="7924800" cy="461665"/>
          </a:xfrm>
          <a:prstGeom prst="rect">
            <a:avLst/>
          </a:prstGeom>
          <a:noFill/>
          <a:ln w="9525">
            <a:solidFill>
              <a:schemeClr val="bg1"/>
            </a:solidFill>
            <a:prstDash val="dash"/>
            <a:miter lim="800000"/>
          </a:ln>
        </p:spPr>
        <p:txBody>
          <a:bodyPr anchor="ctr">
            <a:spAutoFit/>
          </a:bodyPr>
          <a:lstStyle/>
          <a:p>
            <a:pPr eaLnBrk="1" hangingPunct="1"/>
            <a:r>
              <a:rPr kumimoji="1"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按下图的方法拼一拼，试一试。</a:t>
            </a:r>
            <a:endParaRPr kumimoji="1"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</Words>
  <Application>WPS 演示</Application>
  <PresentationFormat>全屏显示(16:9)</PresentationFormat>
  <Paragraphs>87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Symbol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112</cp:revision>
  <dcterms:created xsi:type="dcterms:W3CDTF">2018-09-11T05:46:00Z</dcterms:created>
  <dcterms:modified xsi:type="dcterms:W3CDTF">2023-08-28T08:55:30Z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62C816B917884BD4A2CB319267577EAD_12</vt:lpwstr>
  </property>
</Properties>
</file>