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4" r:id="rId4"/>
    <p:sldMasterId id="2147483666" r:id="rId5"/>
  </p:sldMasterIdLst>
  <p:sldIdLst>
    <p:sldId id="258" r:id="rId6"/>
    <p:sldId id="257" r:id="rId7"/>
    <p:sldId id="266" r:id="rId8"/>
    <p:sldId id="265" r:id="rId9"/>
    <p:sldId id="264" r:id="rId10"/>
    <p:sldId id="260" r:id="rId11"/>
    <p:sldId id="261" r:id="rId12"/>
    <p:sldId id="263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62" r:id="rId22"/>
    <p:sldId id="276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u" initials="y" lastIdx="1" clrIdx="0"/>
  <p:cmAuthor id="2" name="User" initials="U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618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5" Type="http://schemas.openxmlformats.org/officeDocument/2006/relationships/theme" Target="../theme/theme3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7" Type="http://schemas.openxmlformats.org/officeDocument/2006/relationships/theme" Target="../theme/theme4.xml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02406" y="123349"/>
            <a:ext cx="18059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黑体" panose="02010609060101010101" pitchFamily="49" charset="-122"/>
                <a:ea typeface="黑体" panose="02010609060101010101" pitchFamily="49" charset="-122"/>
              </a:rPr>
              <a:t>练习三</a:t>
            </a:r>
            <a:endParaRPr lang="zh-CN" altLang="en-US" sz="9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02406" y="123349"/>
            <a:ext cx="18059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黑体" panose="02010609060101010101" pitchFamily="49" charset="-122"/>
                <a:ea typeface="黑体" panose="02010609060101010101" pitchFamily="49" charset="-122"/>
              </a:rPr>
              <a:t>练习三</a:t>
            </a:r>
            <a:endParaRPr lang="zh-CN" altLang="en-US" sz="9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openxmlformats.org/officeDocument/2006/relationships/slide" Target="slide1.xml"/><Relationship Id="rId3" Type="http://schemas.openxmlformats.org/officeDocument/2006/relationships/slide" Target="slide18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8.tiff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4" name="矩形 13"/>
          <p:cNvSpPr/>
          <p:nvPr/>
        </p:nvSpPr>
        <p:spPr>
          <a:xfrm>
            <a:off x="3123120" y="1435155"/>
            <a:ext cx="268727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练习三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93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小数乘法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4" y="500649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33538" y="779145"/>
            <a:ext cx="52535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用计算器计算。（得数保留两位小数）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795" y="2976562"/>
            <a:ext cx="21859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36.59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1.78≈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73047" y="1577340"/>
            <a:ext cx="23031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542.25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21.75≈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7795" y="2258854"/>
            <a:ext cx="239698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372.43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53.52≈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73048" y="2258854"/>
            <a:ext cx="21859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286.4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45.21≈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7795" y="1577340"/>
            <a:ext cx="21859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204.37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0.93≈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73048" y="2976562"/>
            <a:ext cx="21859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89.37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1.08≈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79478" y="1613059"/>
            <a:ext cx="132826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190.06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65215" y="1577340"/>
            <a:ext cx="132826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11793.94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62822" y="2258854"/>
            <a:ext cx="132826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19932.45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24245" y="2258854"/>
            <a:ext cx="132826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12948.14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20423" y="2976562"/>
            <a:ext cx="132826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65.13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82798" y="2976562"/>
            <a:ext cx="132826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96.52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6" name="图片 15" descr="VDGMMB(2%715)OJ6$(HAVL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90021" y="3288983"/>
            <a:ext cx="1363028" cy="1395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7359" y="837724"/>
            <a:ext cx="7036762" cy="1470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上海的磁悬浮列车是世界上第一条投入商业运营的磁悬浮列车，它平均每分钟行驶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4.11km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，西起上海地铁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号线龙阳路站，东到上海浦东国际机场，全程运行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分。全程约有多少千米？（得数保留整数）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63235" y="2858024"/>
            <a:ext cx="188071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4.11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7.3≈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31550" y="2858024"/>
            <a:ext cx="16221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（千米）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63234" y="3728709"/>
            <a:ext cx="376370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答：全程约有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3" name="图片 12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3335" y="330042"/>
            <a:ext cx="1612583" cy="14492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029" flipH="1">
            <a:off x="5597433" y="2410154"/>
            <a:ext cx="2849083" cy="19943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SOD{LU`ADEG4[K~M@UO@S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6887" y="828199"/>
            <a:ext cx="1021556" cy="9772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97384" y="1954530"/>
            <a:ext cx="136350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思考题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63814" y="1021571"/>
            <a:ext cx="61767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0.273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□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&lt;1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，□里能填的数字最大是（     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54407" y="2031682"/>
            <a:ext cx="27736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0.273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3.5=0.9555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54407" y="2725579"/>
            <a:ext cx="27736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0.273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3.6=0.9828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54407" y="3373279"/>
            <a:ext cx="27736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0.273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3.7=1.0101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70087" y="1021571"/>
            <a:ext cx="53429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6836" y="925354"/>
            <a:ext cx="4000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6.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25004" y="681122"/>
            <a:ext cx="6456802" cy="1470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蒙古牛一般体重约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320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千克，草原红牛体重约是蒙古牛体重的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1.32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倍，草原红牛的体重约是多少千克？（得数保留整数）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82329" y="2365534"/>
            <a:ext cx="19278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320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1.32≈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46334" y="2365534"/>
            <a:ext cx="19278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422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42663" y="3286125"/>
            <a:ext cx="531209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答：草原红牛的体重约是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422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千克。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92674" y="625092"/>
            <a:ext cx="6837829" cy="1470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一个笔记本的价钱是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元，一支钢笔的价钱是这个笔记本的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3.8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倍，小红买这样的一支钢笔要付给售货员多少元？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32234" y="2459355"/>
            <a:ext cx="169259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3.8≈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08145" y="2459355"/>
            <a:ext cx="169259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5.93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（元）</a:t>
            </a:r>
            <a:endParaRPr lang="zh-CN" altLang="en-US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09775" y="3286125"/>
            <a:ext cx="531209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答：要付给售货员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5.93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" name="图片 5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30493" y="3157061"/>
            <a:ext cx="1173480" cy="160686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03792" y="616856"/>
            <a:ext cx="6538296" cy="1470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绿色植物可以净化空气，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平方米的草地每天可以释放约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0.015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千克的氧气，吸收约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千克的二氧化碳。现有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平方米的草地。（得数保留一位小数）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73605" y="2432741"/>
            <a:ext cx="340899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一天能释放氧气多少千克？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23407" y="3027045"/>
            <a:ext cx="19278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0.015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46≈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99318" y="3027045"/>
            <a:ext cx="169259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0.7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36679" y="3773329"/>
            <a:ext cx="41252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答：一天能释放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0.7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千克的氧气。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2274094" y="2255780"/>
            <a:ext cx="4595813" cy="505301"/>
          </a:xfrm>
          <a:prstGeom prst="wedgeRoundRectCallout">
            <a:avLst>
              <a:gd name="adj1" fmla="val 71753"/>
              <a:gd name="adj2" fmla="val 17982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一天能吸收二氧化碳多少千克？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95578" y="3370720"/>
            <a:ext cx="19278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46≈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89098" y="3370720"/>
            <a:ext cx="169259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0.92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09362" y="3991451"/>
            <a:ext cx="50649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答：一天能吸收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0.92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千克的二氧化碳。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3" name="图片 12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64717" y="3268980"/>
            <a:ext cx="1812608" cy="144922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3792" y="616856"/>
            <a:ext cx="6538296" cy="1470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绿色植物可以净化空气，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平方米的草地每天可以释放约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0.015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千克的氧气，吸收约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千克的二氧化碳。现有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平方米的草地。（得数保留一位小数）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1259" y="743314"/>
            <a:ext cx="7049621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某学校给参加文艺汇演的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名演员定做服装，已知每套服装用布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1.65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米，需要多少米布？（得数保留整数）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62225" y="2376011"/>
            <a:ext cx="19278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1.65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16≈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66699" y="2376011"/>
            <a:ext cx="169259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27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（米）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62225" y="3295650"/>
            <a:ext cx="50649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答：共需要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米布。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218" name="Picture 2" descr="3786135_094039164167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6868954" y="3052286"/>
            <a:ext cx="1895951" cy="1554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5476" y="1559369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87959" cy="50026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4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1"/>
            <a:ext cx="1847212" cy="56156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465184" y="2056765"/>
            <a:ext cx="6210300" cy="14708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21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根据实际情况，选取合适的取积的近似值的方法，一般采用</a:t>
            </a:r>
            <a:r>
              <a:rPr lang="en-US" altLang="zh-CN" sz="21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1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四舍五入法</a:t>
            </a:r>
            <a:r>
              <a:rPr lang="en-US" altLang="zh-CN" sz="21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1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；遇到计算人民币时，自觉保留两位小数；特殊的可以采用进一法。</a:t>
            </a:r>
            <a:endParaRPr lang="zh-CN" altLang="en-US" sz="2100" b="1" noProof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4063" y="329546"/>
            <a:ext cx="1700017" cy="421270"/>
            <a:chOff x="192083" y="439395"/>
            <a:chExt cx="2266689" cy="561693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3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复习旧知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35" y="1332257"/>
            <a:ext cx="869740" cy="1997057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1704022" y="1002030"/>
            <a:ext cx="6505099" cy="1058228"/>
          </a:xfrm>
          <a:prstGeom prst="wedgeRoundRectCallout">
            <a:avLst>
              <a:gd name="adj1" fmla="val -60993"/>
              <a:gd name="adj2" fmla="val 5626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王奶奶家有一片正方形的果园，果园的边长是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0.25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千米，这片果园的面积是多少平方千米？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（得数保留两位小数）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19425" y="2677477"/>
            <a:ext cx="199739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0.25≈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12970" y="2653665"/>
            <a:ext cx="27270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（平方千米）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21731" y="3606641"/>
            <a:ext cx="430053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答：果园的面积约是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0.06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平方千米。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15879" y="766762"/>
            <a:ext cx="392186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计算。（得数保留一位小数）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44541" y="1624965"/>
            <a:ext cx="21040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0.37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2.4≈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1531" y="1624965"/>
            <a:ext cx="21040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0.33≈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79784" y="3046571"/>
            <a:ext cx="21040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1.28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4.7≈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31531" y="3046571"/>
            <a:ext cx="21040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2.15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1.7≈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09023" y="1624965"/>
            <a:ext cx="8939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0.9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07919" y="1624965"/>
            <a:ext cx="8939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r>
              <a:rPr lang="en-US" altLang="zh-CN" sz="2100" dirty="0"/>
              <a:t>1.7</a:t>
            </a:r>
            <a:endParaRPr lang="en-US" altLang="zh-CN" sz="2100" dirty="0"/>
          </a:p>
        </p:txBody>
      </p:sp>
      <p:sp>
        <p:nvSpPr>
          <p:cNvPr id="10" name="文本框 9"/>
          <p:cNvSpPr txBox="1"/>
          <p:nvPr/>
        </p:nvSpPr>
        <p:spPr>
          <a:xfrm>
            <a:off x="3609023" y="3046571"/>
            <a:ext cx="8939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r>
              <a:rPr lang="en-US" altLang="zh-CN" sz="2100" dirty="0"/>
              <a:t>6.0</a:t>
            </a:r>
            <a:endParaRPr lang="en-US" altLang="zh-CN" sz="2100" dirty="0"/>
          </a:p>
        </p:txBody>
      </p:sp>
      <p:sp>
        <p:nvSpPr>
          <p:cNvPr id="11" name="文本框 10"/>
          <p:cNvSpPr txBox="1"/>
          <p:nvPr/>
        </p:nvSpPr>
        <p:spPr>
          <a:xfrm>
            <a:off x="6207919" y="3046571"/>
            <a:ext cx="8939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r>
              <a:rPr lang="en-US" altLang="zh-CN" sz="2100" dirty="0"/>
              <a:t>3.7</a:t>
            </a:r>
            <a:endParaRPr lang="en-US" altLang="zh-CN" sz="2100" dirty="0"/>
          </a:p>
        </p:txBody>
      </p:sp>
      <p:pic>
        <p:nvPicPr>
          <p:cNvPr id="13" name="图片 12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02880" y="3046096"/>
            <a:ext cx="872490" cy="119491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144061" y="308633"/>
            <a:ext cx="1700018" cy="421270"/>
            <a:chOff x="192082" y="411510"/>
            <a:chExt cx="2266690" cy="561693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611561" y="411510"/>
              <a:ext cx="1847211" cy="561693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68342" y="1323615"/>
            <a:ext cx="20102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0.13≈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24964" y="1323615"/>
            <a:ext cx="20102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2.1≈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68342" y="1975601"/>
            <a:ext cx="20102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5.43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2.3≈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4964" y="1975601"/>
            <a:ext cx="20102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0.23≈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50457" y="1323615"/>
            <a:ext cx="8939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0.3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70859" y="1323615"/>
            <a:ext cx="8939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9.7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50457" y="1975601"/>
            <a:ext cx="8939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12.5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64681" y="1975601"/>
            <a:ext cx="8939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2.2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218" name="Picture 2" descr="3786135_094039164167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7108507" y="3429255"/>
            <a:ext cx="1624013" cy="1331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圆角矩形标注 10"/>
          <p:cNvSpPr/>
          <p:nvPr/>
        </p:nvSpPr>
        <p:spPr>
          <a:xfrm>
            <a:off x="2271237" y="2941154"/>
            <a:ext cx="4693444" cy="1283018"/>
          </a:xfrm>
          <a:prstGeom prst="wedgeRoundRectCallout">
            <a:avLst>
              <a:gd name="adj1" fmla="val 64338"/>
              <a:gd name="adj2" fmla="val 34526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求积的近似值的方法：先求出积，然后用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四舍五入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法保留需要保留的位数。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15879" y="766762"/>
            <a:ext cx="391384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计算。（得数保留一位小数）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  <p:bldP spid="8" grpId="0"/>
      <p:bldP spid="7" grpId="0"/>
      <p:bldP spid="9" grpId="0"/>
      <p:bldP spid="10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98721" y="740541"/>
            <a:ext cx="594741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先计算，再填表。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8236" y="1391126"/>
            <a:ext cx="16811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42.8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0.27=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06891" y="1391126"/>
            <a:ext cx="106965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6.12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86978" y="1782604"/>
            <a:ext cx="8939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≈12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05076" y="2330291"/>
            <a:ext cx="126920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≈11.6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05075" y="2868454"/>
            <a:ext cx="128158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≈11.56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78129" y="1391126"/>
            <a:ext cx="16811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1.36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4.5=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04624" y="1391126"/>
            <a:ext cx="106965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11.556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13998" y="1782604"/>
            <a:ext cx="8939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≈6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13998" y="2307907"/>
            <a:ext cx="8939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≈6.1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13998" y="2868454"/>
            <a:ext cx="10882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 6.12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46532" y="1391126"/>
            <a:ext cx="16811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3.16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2.4=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45279" y="1391126"/>
            <a:ext cx="106965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7.584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80497" y="1916430"/>
            <a:ext cx="8939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≈8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80497" y="2330291"/>
            <a:ext cx="8939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≈7.6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80497" y="2868454"/>
            <a:ext cx="12339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≈7.58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98722" y="1782604"/>
            <a:ext cx="12882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保留整数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4849" y="2330291"/>
            <a:ext cx="18102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保留一位小数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94849" y="2868454"/>
            <a:ext cx="18102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保留两位小数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4" name="图片 23" descr="VDGMMB(2%715)OJ6$(HAVL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46181" y="3377565"/>
            <a:ext cx="1363028" cy="1395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5" grpId="0"/>
      <p:bldP spid="6" grpId="0"/>
      <p:bldP spid="7" grpId="0"/>
      <p:bldP spid="9" grpId="0"/>
      <p:bldP spid="10" grpId="0"/>
      <p:bldP spid="12" grpId="0"/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/>
        </p:nvGraphicFramePr>
        <p:xfrm>
          <a:off x="1338276" y="940372"/>
          <a:ext cx="6866713" cy="2546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8766"/>
                <a:gridCol w="1558766"/>
                <a:gridCol w="1953998"/>
                <a:gridCol w="1795183"/>
              </a:tblGrid>
              <a:tr h="63674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算式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保留整数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保留一位小数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保留两位小数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63674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63674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  <a:tr h="63674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338275" y="1706182"/>
            <a:ext cx="16811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42.8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0.27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51385" y="1706182"/>
            <a:ext cx="8939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62062" y="1706182"/>
            <a:ext cx="126920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11.6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45980" y="1697863"/>
            <a:ext cx="128158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11.56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12094" y="2364359"/>
            <a:ext cx="16811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1.36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4.5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52238" y="2364359"/>
            <a:ext cx="8939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16605" y="2338504"/>
            <a:ext cx="8939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6.1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02517" y="2338504"/>
            <a:ext cx="10882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6.12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12094" y="2963958"/>
            <a:ext cx="16811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3.16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2.4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52237" y="2963958"/>
            <a:ext cx="8939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endParaRPr lang="en-US" altLang="zh-CN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16604" y="2993095"/>
            <a:ext cx="8939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7.6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29651" y="2962840"/>
            <a:ext cx="12339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7.58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2" grpId="0"/>
      <p:bldP spid="13" grpId="0"/>
      <p:bldP spid="14" grpId="0"/>
      <p:bldP spid="16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56874" y="696754"/>
            <a:ext cx="52535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3. 1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千瓦时电的作用。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1372077" y="1387793"/>
          <a:ext cx="6399372" cy="77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124"/>
                <a:gridCol w="2133124"/>
                <a:gridCol w="2133124"/>
              </a:tblGrid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电炉炼钢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60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瓦电灯照明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空调制冷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1.61Kg</a:t>
                      </a:r>
                      <a:endParaRPr lang="en-US" altLang="zh-CN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16.7</a:t>
                      </a: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时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0.84</a:t>
                      </a: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时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621631" y="2503170"/>
            <a:ext cx="68802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千瓦时的电能炼钢多少千克？（得数保留整数）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22002" y="3152803"/>
            <a:ext cx="19397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1.61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85≈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61271" y="3169079"/>
            <a:ext cx="16221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137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（千克）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83995" y="3995373"/>
            <a:ext cx="50420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千瓦时的电能炼钢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137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千克。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"/>
          <p:cNvSpPr/>
          <p:nvPr/>
        </p:nvSpPr>
        <p:spPr>
          <a:xfrm>
            <a:off x="1514336" y="1850228"/>
            <a:ext cx="5101114" cy="587693"/>
          </a:xfrm>
          <a:prstGeom prst="wedgeRoundRectCallout">
            <a:avLst>
              <a:gd name="adj1" fmla="val -10212"/>
              <a:gd name="adj2" fmla="val 47957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85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千瓦时的电还能做些什么？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74326" y="2896579"/>
            <a:ext cx="16806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0.84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85≈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54874" y="2885710"/>
            <a:ext cx="16221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71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（时）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21443" y="3564366"/>
            <a:ext cx="50420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85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千瓦时的电可使空调制冷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71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时。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9" name="表格 8"/>
          <p:cNvGraphicFramePr/>
          <p:nvPr/>
        </p:nvGraphicFramePr>
        <p:xfrm>
          <a:off x="1467770" y="634254"/>
          <a:ext cx="6399372" cy="77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124"/>
                <a:gridCol w="2133124"/>
                <a:gridCol w="2133124"/>
              </a:tblGrid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电炉炼钢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60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瓦电灯照明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空调制冷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1.61Kg</a:t>
                      </a:r>
                      <a:endParaRPr lang="en-US" altLang="zh-CN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16.7</a:t>
                      </a: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时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0.84</a:t>
                      </a: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时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"/>
          <p:cNvSpPr/>
          <p:nvPr/>
        </p:nvSpPr>
        <p:spPr>
          <a:xfrm>
            <a:off x="1536856" y="1792498"/>
            <a:ext cx="5101114" cy="587693"/>
          </a:xfrm>
          <a:prstGeom prst="wedgeRoundRectCallout">
            <a:avLst>
              <a:gd name="adj1" fmla="val -12185"/>
              <a:gd name="adj2" fmla="val 5081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85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千瓦时的电还能做些什么？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88990" y="3057165"/>
            <a:ext cx="16806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16.7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85≈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52253" y="3057165"/>
            <a:ext cx="16221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1420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（时）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23139" y="3960814"/>
            <a:ext cx="62803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千瓦时的电可使</a:t>
            </a:r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的电灯能照明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1420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时。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10" name="表格 9"/>
          <p:cNvGraphicFramePr/>
          <p:nvPr/>
        </p:nvGraphicFramePr>
        <p:xfrm>
          <a:off x="1467770" y="634254"/>
          <a:ext cx="6399372" cy="77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124"/>
                <a:gridCol w="2133124"/>
                <a:gridCol w="2133124"/>
              </a:tblGrid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电炉炼钢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60</a:t>
                      </a: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瓦电灯照明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空调制冷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1.61Kg</a:t>
                      </a:r>
                      <a:endParaRPr lang="en-US" altLang="zh-CN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16.7</a:t>
                      </a: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时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0.84</a:t>
                      </a: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时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1657</Words>
  <Application>WPS 演示</Application>
  <PresentationFormat>全屏显示(16:9)</PresentationFormat>
  <Paragraphs>297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幼圆</vt:lpstr>
      <vt:lpstr>楷体</vt:lpstr>
      <vt:lpstr>Calibri</vt:lpstr>
      <vt:lpstr>等线 Light</vt:lpstr>
      <vt:lpstr>微软雅黑</vt:lpstr>
      <vt:lpstr>Arial Unicode MS</vt:lpstr>
      <vt:lpstr>Calibri Light</vt:lpstr>
      <vt:lpstr>等线</vt:lpstr>
      <vt:lpstr>楷体_GB2312</vt:lpstr>
      <vt:lpstr>2_Office 主题</vt:lpstr>
      <vt:lpstr>2_自定义设计方案</vt:lpstr>
      <vt:lpstr>3_自定义设计方案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64</cp:revision>
  <dcterms:created xsi:type="dcterms:W3CDTF">2019-04-05T00:01:00Z</dcterms:created>
  <dcterms:modified xsi:type="dcterms:W3CDTF">2023-08-28T08:59:27Z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6D18BB9257EC449CA2A5D41E2BA05910_12</vt:lpwstr>
  </property>
</Properties>
</file>