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59" r:id="rId5"/>
    <p:sldId id="280" r:id="rId6"/>
    <p:sldId id="281" r:id="rId7"/>
    <p:sldId id="265" r:id="rId8"/>
    <p:sldId id="301" r:id="rId9"/>
    <p:sldId id="297" r:id="rId10"/>
    <p:sldId id="298" r:id="rId11"/>
    <p:sldId id="299" r:id="rId12"/>
    <p:sldId id="300" r:id="rId13"/>
    <p:sldId id="271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82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450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练习二十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1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1.png"/><Relationship Id="rId2" Type="http://schemas.microsoft.com/office/2007/relationships/media" Target="file:///D:\&#26753;&#24535;&#23792;\&#25968;&#23398;&#35838;&#20214;&#65288;&#20116;&#24180;&#32423;&#19978;&#23398;&#26399;&#65289;\&#19978;&#23398;&#26399;\&#31532;&#19977;&#21333;&#20803;\&#26799;&#24418;&#65288;&#24605;&#32771;&#39064;&#65289;.avi" TargetMode="Externa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4.jpeg"/><Relationship Id="rId14" Type="http://schemas.openxmlformats.org/officeDocument/2006/relationships/image" Target="../media/image23.jpeg"/><Relationship Id="rId13" Type="http://schemas.openxmlformats.org/officeDocument/2006/relationships/image" Target="../media/image22.jpeg"/><Relationship Id="rId12" Type="http://schemas.openxmlformats.org/officeDocument/2006/relationships/image" Target="../media/image21.jpeg"/><Relationship Id="rId11" Type="http://schemas.openxmlformats.org/officeDocument/2006/relationships/image" Target="../media/image20.jpeg"/><Relationship Id="rId10" Type="http://schemas.openxmlformats.org/officeDocument/2006/relationships/image" Target="../media/image19.jpeg"/><Relationship Id="rId1" Type="http://schemas.openxmlformats.org/officeDocument/2006/relationships/video" Target="file:///D:\&#26753;&#24535;&#23792;\&#25968;&#23398;&#35838;&#20214;&#65288;&#20116;&#24180;&#32423;&#19978;&#23398;&#26399;&#65289;\&#19978;&#23398;&#26399;\&#31532;&#19977;&#21333;&#20803;\&#26799;&#24418;&#65288;&#24605;&#32771;&#39064;&#65289;.avi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microsoft.com/office/2007/relationships/media" Target="file:///D:\&#26753;&#24535;&#23792;\&#25968;&#23398;&#35838;&#20214;&#65288;&#20116;&#24180;&#32423;&#19978;&#23398;&#26399;&#65289;\&#19978;&#23398;&#26399;\&#31532;&#19977;&#21333;&#20803;\&#26799;&#24418;&#65288;&#24605;&#32771;&#39064;&#65289;.avi" TargetMode="External"/><Relationship Id="rId1" Type="http://schemas.openxmlformats.org/officeDocument/2006/relationships/video" Target="file:///D:\&#26753;&#24535;&#23792;\&#25968;&#23398;&#35838;&#20214;&#65288;&#20116;&#24180;&#32423;&#19978;&#23398;&#26399;&#65289;\&#19978;&#23398;&#26399;\&#31532;&#19977;&#21333;&#20803;\&#26799;&#24418;&#65288;&#24605;&#32771;&#39064;&#65289;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4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梯形（思考题）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771550"/>
            <a:ext cx="3744416" cy="272445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005836" y="2163796"/>
            <a:ext cx="574910" cy="144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endParaRPr kumimoji="1" lang="en-US" altLang="zh-CN" sz="8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6" descr="未标题-6 副本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2249" y="1348083"/>
            <a:ext cx="2652791" cy="1632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未标题-6 副本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2249" y="1362825"/>
            <a:ext cx="2649868" cy="1630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未标题-6 副本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7486" y="1364745"/>
            <a:ext cx="2664478" cy="163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未标题-7 副本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1775" y="1362370"/>
            <a:ext cx="2635261" cy="1632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未标题-7 副本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2723" y="1351468"/>
            <a:ext cx="2667400" cy="1652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1" descr="未标题-7 副本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427" y="1353512"/>
            <a:ext cx="2664477" cy="165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梯形（思考题）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771550"/>
            <a:ext cx="4022912" cy="292708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133884" y="2421344"/>
            <a:ext cx="731731" cy="144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endParaRPr kumimoji="1" lang="en-US" altLang="zh-CN" sz="8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Picture 6" descr="未标题-4 副本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95535" y="1484004"/>
            <a:ext cx="1652353" cy="167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 descr="未标题-4 副本1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86010" y="1484004"/>
            <a:ext cx="1652353" cy="167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8" descr="未标题-4 副本1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90774" y="1468581"/>
            <a:ext cx="1667776" cy="1693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9" descr="未标题-5 副本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71736" y="1471140"/>
            <a:ext cx="2766945" cy="1654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 descr="未标题-5 副本1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159" y="1486796"/>
            <a:ext cx="2813217" cy="1683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 descr="未标题-5 副本1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66972" y="1470579"/>
            <a:ext cx="2763861" cy="1653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3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÷2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两个完全一样的三角形可以拼成一个平行四边形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三角形的面积是拼成的平行四边形面积的一半。</a:t>
            </a:r>
            <a:endParaRPr kumimoji="1" lang="en-US" altLang="zh-CN" sz="2800" b="1" dirty="0">
              <a:latin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8313" y="1557338"/>
            <a:ext cx="8243887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）用两个完全一样的三角形拼一拼，能拼出什么图形？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）拼出的图形的面积你会计算吗？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）拼出的图形与原来的三角形有什么联系？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Box 3"/>
          <p:cNvSpPr txBox="1">
            <a:spLocks noChangeArrowheads="1"/>
          </p:cNvSpPr>
          <p:nvPr/>
        </p:nvSpPr>
        <p:spPr bwMode="auto">
          <a:xfrm>
            <a:off x="381000" y="1309688"/>
            <a:ext cx="8534400" cy="37548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两个完全一样的三角形可以拼成一个</a:t>
            </a:r>
            <a:r>
              <a:rPr kumimoji="1" lang="zh-CN" altLang="en-US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这个平行四边形的底等于</a:t>
            </a:r>
            <a:r>
              <a:rPr kumimoji="1" lang="zh-CN" altLang="en-US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这个平行四边形的高等于</a:t>
            </a:r>
            <a:r>
              <a:rPr kumimoji="1" lang="zh-CN" altLang="en-US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每个三角形的面积等于拼成的平行四边形面积</a:t>
            </a:r>
            <a:endParaRPr kumimoji="1"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kumimoji="1" lang="zh-CN" altLang="en-US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6096000" y="1143000"/>
            <a:ext cx="2438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4953000" y="1752600"/>
            <a:ext cx="2514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三角形的底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 Box 6"/>
          <p:cNvSpPr txBox="1">
            <a:spLocks noChangeArrowheads="1"/>
          </p:cNvSpPr>
          <p:nvPr/>
        </p:nvSpPr>
        <p:spPr bwMode="auto">
          <a:xfrm>
            <a:off x="4953000" y="2438400"/>
            <a:ext cx="2514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三角形的高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 Box 7"/>
          <p:cNvSpPr txBox="1">
            <a:spLocks noChangeArrowheads="1"/>
          </p:cNvSpPr>
          <p:nvPr/>
        </p:nvSpPr>
        <p:spPr bwMode="auto">
          <a:xfrm>
            <a:off x="914400" y="3733800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一半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utoUpdateAnimBg="0"/>
      <p:bldP spid="53" grpId="0" autoUpdateAnimBg="0"/>
      <p:bldP spid="54" grpId="0" autoUpdateAnimBg="0"/>
      <p:bldP spid="55" grpId="0" autoUpdateAnimBg="0"/>
      <p:bldP spid="5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3"/>
          <p:cNvGrpSpPr/>
          <p:nvPr/>
        </p:nvGrpSpPr>
        <p:grpSpPr bwMode="auto">
          <a:xfrm>
            <a:off x="971550" y="1491258"/>
            <a:ext cx="6624638" cy="1944688"/>
            <a:chOff x="612" y="1434"/>
            <a:chExt cx="4173" cy="1225"/>
          </a:xfrm>
        </p:grpSpPr>
        <p:grpSp>
          <p:nvGrpSpPr>
            <p:cNvPr id="16" name="Group 12"/>
            <p:cNvGrpSpPr/>
            <p:nvPr/>
          </p:nvGrpSpPr>
          <p:grpSpPr bwMode="auto">
            <a:xfrm>
              <a:off x="612" y="1434"/>
              <a:ext cx="4173" cy="1225"/>
              <a:chOff x="567" y="1797"/>
              <a:chExt cx="4173" cy="1225"/>
            </a:xfrm>
          </p:grpSpPr>
          <p:sp>
            <p:nvSpPr>
              <p:cNvPr id="18" name="AutoShape 5"/>
              <p:cNvSpPr>
                <a:spLocks noChangeArrowheads="1"/>
              </p:cNvSpPr>
              <p:nvPr/>
            </p:nvSpPr>
            <p:spPr bwMode="auto">
              <a:xfrm rot="10800000">
                <a:off x="567" y="1797"/>
                <a:ext cx="4173" cy="1225"/>
              </a:xfrm>
              <a:prstGeom prst="triangle">
                <a:avLst>
                  <a:gd name="adj" fmla="val 50000"/>
                </a:avLst>
              </a:prstGeom>
              <a:solidFill>
                <a:srgbClr val="FF0066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>
                  <a:solidFill>
                    <a:srgbClr val="00206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Line 10"/>
              <p:cNvSpPr>
                <a:spLocks noChangeShapeType="1"/>
              </p:cNvSpPr>
              <p:nvPr/>
            </p:nvSpPr>
            <p:spPr bwMode="auto">
              <a:xfrm flipV="1">
                <a:off x="2653" y="1797"/>
                <a:ext cx="0" cy="1225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2699" y="1434"/>
              <a:ext cx="91" cy="91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rgbClr val="3333FF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80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Rectangle 2"/>
          <p:cNvSpPr txBox="1">
            <a:spLocks noRot="1" noChangeArrowheads="1"/>
          </p:cNvSpPr>
          <p:nvPr/>
        </p:nvSpPr>
        <p:spPr>
          <a:xfrm>
            <a:off x="301625" y="411510"/>
            <a:ext cx="854075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例：你能计算出红领巾的面积吗？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250825" y="2787774"/>
            <a:ext cx="8137525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S=ah÷2</a:t>
            </a:r>
            <a:endParaRPr lang="en-US" altLang="zh-CN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=100×33÷2</a:t>
            </a:r>
            <a:endParaRPr lang="en-US" altLang="zh-CN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=1650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答：红领巾的面积是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1650cm</a:t>
            </a:r>
            <a:r>
              <a:rPr lang="en-US" altLang="zh-CN" sz="28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3348038" y="843558"/>
            <a:ext cx="194468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4427538" y="1851621"/>
            <a:ext cx="22320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55250" y="1488304"/>
            <a:ext cx="7973498" cy="6267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三角形的面积是平行四边形的面积的一半。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3" descr="AD00203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19084" y="2269690"/>
            <a:ext cx="787669" cy="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81690" y="3507854"/>
            <a:ext cx="8208912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三角形的面积是</a:t>
            </a:r>
            <a:r>
              <a:rPr kumimoji="1"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与它等底等高</a:t>
            </a: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的平行四边形的面积的一半。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755576" y="917398"/>
            <a:ext cx="1440160" cy="6267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判断。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99196"/>
            <a:ext cx="9144000" cy="1545108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755576" y="771550"/>
            <a:ext cx="1440160" cy="6267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填表。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15816" y="2715766"/>
            <a:ext cx="129614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3.9</a:t>
            </a:r>
            <a:endParaRPr kumimoji="1"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716016" y="1799196"/>
            <a:ext cx="129614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kumimoji="1"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372200" y="2742309"/>
            <a:ext cx="129614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kumimoji="1"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937612" y="2279362"/>
            <a:ext cx="129614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2.5</a:t>
            </a:r>
            <a:endParaRPr kumimoji="1"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2"/>
          <p:cNvSpPr txBox="1">
            <a:spLocks noChangeArrowheads="1"/>
          </p:cNvSpPr>
          <p:nvPr/>
        </p:nvSpPr>
        <p:spPr>
          <a:xfrm>
            <a:off x="467544" y="699543"/>
            <a:ext cx="8208912" cy="1440160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一块三角形地种西红柿，它的底长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米，高是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米，如果每平方米可收西红柿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千克，这块地可收西红柿多少千克？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051720" y="2545405"/>
            <a:ext cx="482453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28×20÷2=280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280×8=2240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（千克）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答：这块地可收西红柿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2240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>
          <a:xfrm>
            <a:off x="701824" y="555527"/>
            <a:ext cx="7740352" cy="1512168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一块底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米，高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米的三角形地种树苗，如果每棵树占地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平方米一共可以种多少棵树苗？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691680" y="2567974"/>
            <a:ext cx="460851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20×12÷2=120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120×2=240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（棵）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答：一共可以种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棵树苗。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483518"/>
            <a:ext cx="9144000" cy="1027974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95000"/>
              </a:lnSpc>
            </a:pPr>
            <a:r>
              <a:rPr kumimoji="1"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图中有哪两个三角形的面积相等？你能找出几组？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梯形（思考题）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137333"/>
            <a:ext cx="4536504" cy="242892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14" name="Picture 4" descr="M01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A6400"/>
              </a:clrFrom>
              <a:clrTo>
                <a:srgbClr val="9A64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995686"/>
            <a:ext cx="1288610" cy="20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435600" y="4221163"/>
            <a:ext cx="11430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endParaRPr kumimoji="1"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835696" y="1203598"/>
            <a:ext cx="69119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ABC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BCD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2" grpId="0" autoUpdateAnimBg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831</Words>
  <Application>WPS 演示</Application>
  <PresentationFormat>全屏显示(16:9)</PresentationFormat>
  <Paragraphs>95</Paragraphs>
  <Slides>11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64</cp:revision>
  <dcterms:created xsi:type="dcterms:W3CDTF">2018-09-11T05:46:00Z</dcterms:created>
  <dcterms:modified xsi:type="dcterms:W3CDTF">2023-08-28T08:55:46Z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CF2469EB688149878FD82527711261D1_12</vt:lpwstr>
  </property>
  <property fmtid="{D5CDD505-2E9C-101B-9397-08002B2CF9AE}" pid="3" name="KSOProductBuildVer">
    <vt:lpwstr>2052-12.1.0.15120</vt:lpwstr>
  </property>
</Properties>
</file>