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83" r:id="rId4"/>
    <p:sldMasterId id="2147483696" r:id="rId5"/>
  </p:sldMasterIdLst>
  <p:notesMasterIdLst>
    <p:notesMasterId r:id="rId22"/>
  </p:notesMasterIdLst>
  <p:sldIdLst>
    <p:sldId id="258" r:id="rId6"/>
    <p:sldId id="269" r:id="rId7"/>
    <p:sldId id="259" r:id="rId8"/>
    <p:sldId id="266" r:id="rId9"/>
    <p:sldId id="268" r:id="rId10"/>
    <p:sldId id="265" r:id="rId11"/>
    <p:sldId id="264" r:id="rId12"/>
    <p:sldId id="260" r:id="rId13"/>
    <p:sldId id="263" r:id="rId14"/>
    <p:sldId id="261" r:id="rId15"/>
    <p:sldId id="262" r:id="rId16"/>
    <p:sldId id="270" r:id="rId17"/>
    <p:sldId id="271" r:id="rId18"/>
    <p:sldId id="281" r:id="rId19"/>
    <p:sldId id="283" r:id="rId20"/>
    <p:sldId id="284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4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1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1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5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7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60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4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/>
            <a:fld id="{E014346E-DEDF-498A-AF7D-A9D39D4BEE6B}" type="datetimeFigureOut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/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/>
            <a:fld id="{FE4AC913-6F29-404C-9ADF-29251873EBE9}" type="slidenum">
              <a:rPr lang="zh-CN" altLang="en-US" sz="1050" smtClean="0">
                <a:solidFill>
                  <a:prstClr val="black"/>
                </a:solidFill>
              </a:rPr>
            </a:fld>
            <a:endParaRPr lang="zh-CN" altLang="en-US" sz="105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8" Type="http://schemas.openxmlformats.org/officeDocument/2006/relationships/theme" Target="../theme/theme4.xml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70945" y="92979"/>
            <a:ext cx="2196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用图形的平移、旋转设计图案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15"/>
          <p:cNvSpPr txBox="1"/>
          <p:nvPr userDrawn="1"/>
        </p:nvSpPr>
        <p:spPr>
          <a:xfrm>
            <a:off x="70945" y="92979"/>
            <a:ext cx="2196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用图形的平移、旋转设计图案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038959" y="477278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" action="ppaction://hlinkshowjump?jump=firstslide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7" Type="http://schemas.openxmlformats.org/officeDocument/2006/relationships/image" Target="../media/image6.png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57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25.w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5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8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8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8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8.xml"/><Relationship Id="rId4" Type="http://schemas.openxmlformats.org/officeDocument/2006/relationships/image" Target="../media/image29.jpeg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image" Target="../media/image11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57.xml"/><Relationship Id="rId3" Type="http://schemas.openxmlformats.org/officeDocument/2006/relationships/image" Target="../media/image13.png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19.jpe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57.xml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openxmlformats.org/officeDocument/2006/relationships/image" Target="../media/image20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24.png"/><Relationship Id="rId3" Type="http://schemas.openxmlformats.org/officeDocument/2006/relationships/image" Target="../media/image13.png"/><Relationship Id="rId2" Type="http://schemas.openxmlformats.org/officeDocument/2006/relationships/image" Target="../media/image23.wmf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008612" y="1469032"/>
            <a:ext cx="6911187" cy="69249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5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用图形的平移、旋转设计图案</a:t>
            </a:r>
            <a:endParaRPr lang="zh-CN" altLang="en-US" sz="405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52040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83104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4" y="519703"/>
            <a:ext cx="5236049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srgbClr val="0050AA"/>
                </a:solidFill>
                <a:latin typeface="+mj-ea"/>
                <a:ea typeface="+mj-ea"/>
              </a:rPr>
              <a:t>图形的平行、旋转与轴对称</a:t>
            </a:r>
            <a:endParaRPr lang="zh-CN" altLang="en-US" sz="33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902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4" y="50064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/>
          <p:nvPr/>
        </p:nvGraphicFramePr>
        <p:xfrm>
          <a:off x="2196942" y="1329690"/>
          <a:ext cx="4454366" cy="2036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" r:id="rId1" imgW="2914650" imgH="1524000" progId="Paint.Picture">
                  <p:embed/>
                </p:oleObj>
              </mc:Choice>
              <mc:Fallback>
                <p:oleObj name="" r:id="rId1" imgW="2914650" imgH="15240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6942" y="1329690"/>
                        <a:ext cx="4454366" cy="2036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098256" y="215217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7911" y="215217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3080" y="1606867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7501" y="1606867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32671" y="2152174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21205" y="3658076"/>
            <a:ext cx="57473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再把图②绕点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O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按顺时针方向旋转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°后得到图③。然后按照这样的方式去旋转，依次类推，就得出了美丽的图案。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0056" y="769620"/>
            <a:ext cx="1202531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/>
          <p:nvPr/>
        </p:nvGraphicFramePr>
        <p:xfrm>
          <a:off x="314325" y="1930717"/>
          <a:ext cx="8515350" cy="1511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" r:id="rId1" imgW="8924925" imgH="2676525" progId="Paint.Picture">
                  <p:embed/>
                </p:oleObj>
              </mc:Choice>
              <mc:Fallback>
                <p:oleObj name="" r:id="rId1" imgW="8924925" imgH="26765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325" y="1930717"/>
                        <a:ext cx="8515350" cy="1511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424737" y="251841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24800" y="2099310"/>
            <a:ext cx="405289" cy="4154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6765" y="251841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0556" y="2882265"/>
            <a:ext cx="3643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9100" y="2490788"/>
                        <a:ext cx="68580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924800" y="3078480"/>
            <a:ext cx="437674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100" b="1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④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7665" y="251841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37009" y="2490787"/>
            <a:ext cx="405289" cy="4154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10162" y="251841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31356" y="209931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34514" y="2099310"/>
            <a:ext cx="405289" cy="4154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39802" y="251841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2031" y="2687002"/>
            <a:ext cx="6934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97568" y="2687002"/>
            <a:ext cx="6934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34514" y="2687002"/>
            <a:ext cx="6934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8" descr="O[QQG}(PUCN196~2Y@K3XF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67665" y="391478"/>
            <a:ext cx="1481138" cy="1150620"/>
          </a:xfrm>
          <a:prstGeom prst="rect">
            <a:avLst/>
          </a:prstGeom>
        </p:spPr>
      </p:pic>
      <p:pic>
        <p:nvPicPr>
          <p:cNvPr id="819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1850" y="3614738"/>
            <a:ext cx="1890713" cy="11846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" y="1048703"/>
            <a:ext cx="1150144" cy="2055019"/>
          </a:xfrm>
          <a:prstGeom prst="rect">
            <a:avLst/>
          </a:prstGeom>
        </p:spPr>
      </p:pic>
      <p:sp>
        <p:nvSpPr>
          <p:cNvPr id="2" name="椭圆形标注 1"/>
          <p:cNvSpPr/>
          <p:nvPr/>
        </p:nvSpPr>
        <p:spPr>
          <a:xfrm>
            <a:off x="2644140" y="825818"/>
            <a:ext cx="5958616" cy="892969"/>
          </a:xfrm>
          <a:prstGeom prst="wedgeEllipseCallout">
            <a:avLst>
              <a:gd name="adj1" fmla="val -70950"/>
              <a:gd name="adj2" fmla="val 45360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利用平移画出美丽的图案。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R){]ZWJBS)ECLK)72Z}21B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789" y="2204561"/>
            <a:ext cx="4213860" cy="17211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0" y="387628"/>
            <a:ext cx="275145" cy="342254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458670" y="308632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913" y="701040"/>
            <a:ext cx="1152049" cy="176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 descr="XL(7MKS[NX%T)2ZY)4_$CY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132" y="1819751"/>
            <a:ext cx="4757261" cy="1975485"/>
          </a:xfrm>
          <a:prstGeom prst="rect">
            <a:avLst/>
          </a:prstGeom>
        </p:spPr>
      </p:pic>
      <p:pic>
        <p:nvPicPr>
          <p:cNvPr id="3" name="图片 2" descr="C8]YAHBBA[3]MD$0G@SUCE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944" y="3277076"/>
            <a:ext cx="1321118" cy="1408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5H_ZGHRATA[DF%6_{K2T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5690" y="2041208"/>
            <a:ext cx="2594134" cy="255222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85" y="989648"/>
            <a:ext cx="1150144" cy="2055019"/>
          </a:xfrm>
          <a:prstGeom prst="rect">
            <a:avLst/>
          </a:prstGeom>
        </p:spPr>
      </p:pic>
      <p:sp>
        <p:nvSpPr>
          <p:cNvPr id="3" name="椭圆形标注 2"/>
          <p:cNvSpPr/>
          <p:nvPr/>
        </p:nvSpPr>
        <p:spPr>
          <a:xfrm>
            <a:off x="2644140" y="285751"/>
            <a:ext cx="5615716" cy="1433036"/>
          </a:xfrm>
          <a:prstGeom prst="wedgeEllipseCallout">
            <a:avLst>
              <a:gd name="adj1" fmla="val -70950"/>
              <a:gd name="adj2" fmla="val 45360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运用旋转的方法，在方格纸上绕点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O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顺时针依次旋转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°、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180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°、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270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°，得到美丽的图案。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7G5Q80~AO}Z2}ZD0O`}L5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6119" y="1113473"/>
            <a:ext cx="2847499" cy="2813209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999" y="1358265"/>
            <a:ext cx="1137285" cy="189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0" y="3614738"/>
            <a:ext cx="1890713" cy="11846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476" y="1559369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26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1"/>
            <a:ext cx="1847212" cy="5615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465184" y="2046680"/>
            <a:ext cx="6210300" cy="14708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一个美丽的图案，其实可以用一个简单的图形经过平移或旋转得到。在设计图案之前，要先确定画什么，图案要怎样变化，最后将呈现怎样的美丽图案。</a:t>
            </a:r>
            <a:endParaRPr lang="zh-CN" altLang="en-US" sz="21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69055"/>
            <a:ext cx="275145" cy="342254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3" y="1544003"/>
            <a:ext cx="1150144" cy="2055019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2244567" y="861060"/>
            <a:ext cx="5359241" cy="728663"/>
          </a:xfrm>
          <a:prstGeom prst="wedgeRoundRectCallout">
            <a:avLst>
              <a:gd name="adj1" fmla="val -64040"/>
              <a:gd name="adj2" fmla="val 11091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看图说说下面图形的变化属于哪种图形的运动，并说说其运动特点。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137" y="3446145"/>
            <a:ext cx="1202531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 descr="AI2{UL8Y(XMX4R99UUVTU[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0333" y="1908334"/>
            <a:ext cx="2225040" cy="2539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70111" y="2180273"/>
            <a:ext cx="507831" cy="18245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辘轳上的水桶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288757" y="1666875"/>
            <a:ext cx="3384709" cy="1468279"/>
          </a:xfrm>
          <a:prstGeom prst="wedgeRoundRectCallout">
            <a:avLst>
              <a:gd name="adj1" fmla="val 17018"/>
              <a:gd name="adj2" fmla="val 73678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辘轳上的水桶属于平移。平移的特点是：图形的形状、大小、方向都不发生变化，只有位置发生变化。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3" y="1226820"/>
            <a:ext cx="1150144" cy="2055019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2244567" y="498157"/>
            <a:ext cx="5359241" cy="728663"/>
          </a:xfrm>
          <a:prstGeom prst="wedgeRoundRectCallout">
            <a:avLst>
              <a:gd name="adj1" fmla="val -64040"/>
              <a:gd name="adj2" fmla="val 11091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看图说说下面图形的变化属于哪种图形的运动，并说说其运动特点。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FQ90_)YIDFVIYMQDV6O{WS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2181225"/>
            <a:ext cx="2049304" cy="20493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73630" y="1707356"/>
            <a:ext cx="22450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钟表表针的运动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882" y="3281839"/>
            <a:ext cx="944404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4983004" y="1437322"/>
            <a:ext cx="3924776" cy="1633538"/>
          </a:xfrm>
          <a:prstGeom prst="wedgeRoundRectCallout">
            <a:avLst>
              <a:gd name="adj1" fmla="val 28279"/>
              <a:gd name="adj2" fmla="val 6466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钟表表针的运动是旋转。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1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旋转的特点是：图形的形状、大小都不发生变化，位置和自身方向发生变化。</a:t>
            </a:r>
            <a:endParaRPr lang="zh-CN" altLang="en-US" sz="21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2" y="359309"/>
            <a:ext cx="275145" cy="342254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458670" y="329546"/>
            <a:ext cx="1385409" cy="42127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97" y="1309212"/>
            <a:ext cx="1150144" cy="2055019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1956911" y="751046"/>
            <a:ext cx="4477703" cy="587693"/>
          </a:xfrm>
          <a:prstGeom prst="cloudCallout">
            <a:avLst>
              <a:gd name="adj1" fmla="val -55743"/>
              <a:gd name="adj2" fmla="val 1104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利用平移设计图案。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8317" y="3150394"/>
            <a:ext cx="7286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A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2856072" y="1925003"/>
          <a:ext cx="3724751" cy="1293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3" imgW="4962525" imgH="1724025" progId="Paint.Picture">
                  <p:embed/>
                </p:oleObj>
              </mc:Choice>
              <mc:Fallback>
                <p:oleObj name="" r:id="rId3" imgW="4962525" imgH="172402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6072" y="1925003"/>
                        <a:ext cx="3724751" cy="1293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166941" y="2230298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7079" y="2222323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34293" y="2222323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44040" y="3675698"/>
            <a:ext cx="65470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以图①为例，利用平移的方法设计图案。把图①      向右平移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格，得到图②，图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①和图②组成新的图案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0" grpId="0"/>
      <p:bldP spid="11" grpId="0"/>
      <p:bldP spid="1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/>
          <p:nvPr/>
        </p:nvGraphicFramePr>
        <p:xfrm>
          <a:off x="2545556" y="1268254"/>
          <a:ext cx="3559493" cy="1360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" imgW="3333750" imgH="1123950" progId="Paint.Picture">
                  <p:embed/>
                </p:oleObj>
              </mc:Choice>
              <mc:Fallback>
                <p:oleObj name="" r:id="rId1" imgW="3333750" imgH="112395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45556" y="1268254"/>
                        <a:ext cx="3559493" cy="1360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902744" y="2741295"/>
            <a:ext cx="7639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A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5880" y="2788444"/>
            <a:ext cx="7405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B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5557" y="1653540"/>
            <a:ext cx="405289" cy="4154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1825" y="165354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1654" y="165354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6305" y="1653540"/>
            <a:ext cx="405289" cy="4154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06365" y="147828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09299" y="3435191"/>
            <a:ext cx="6370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把图①再向右平移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次（平移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格），就得到图形③，图①图②图③，就组成了图案</a:t>
            </a: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4334" y="1653540"/>
            <a:ext cx="1152049" cy="176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97" y="1309212"/>
            <a:ext cx="1150144" cy="2055019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408873" y="721519"/>
            <a:ext cx="4020026" cy="587693"/>
          </a:xfrm>
          <a:prstGeom prst="wedgeRoundRectCallout">
            <a:avLst>
              <a:gd name="adj1" fmla="val -66727"/>
              <a:gd name="adj2" fmla="val 11847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把下面的图案画完整。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S249{9D)[16RM1J}~_Y`D2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873" y="2040731"/>
            <a:ext cx="5673090" cy="1534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US4$44@X9LS%_Z)CG%A5Q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234" y="2302669"/>
            <a:ext cx="5332095" cy="1572578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3109" y1="16667" x2="73109" y2="16667"/>
                        <a14:foregroundMark x1="16807" y1="52778" x2="16807" y2="52778"/>
                        <a14:foregroundMark x1="49580" y1="67361" x2="49580" y2="67361"/>
                        <a14:foregroundMark x1="43697" y1="68056" x2="43697" y2="68056"/>
                        <a14:foregroundMark x1="43697" y1="68056" x2="43697" y2="68056"/>
                        <a14:foregroundMark x1="35294" y1="70833" x2="38655" y2="59028"/>
                        <a14:foregroundMark x1="45378" y1="79861" x2="45378" y2="79861"/>
                        <a14:foregroundMark x1="38655" y1="78472" x2="52941" y2="77778"/>
                        <a14:foregroundMark x1="67227" y1="75000" x2="67227" y2="75000"/>
                        <a14:foregroundMark x1="73109" y1="76389" x2="73109" y2="76389"/>
                        <a14:foregroundMark x1="32773" y1="84028" x2="32773" y2="84028"/>
                        <a14:foregroundMark x1="20168" y1="90972" x2="20168" y2="90972"/>
                        <a14:foregroundMark x1="31092" y1="59028" x2="31092" y2="59028"/>
                        <a14:foregroundMark x1="48739" y1="59028" x2="48739" y2="59028"/>
                        <a14:foregroundMark x1="61345" y1="58333" x2="61345" y2="58333"/>
                        <a14:foregroundMark x1="68908" y1="58333" x2="68908" y2="58333"/>
                        <a14:foregroundMark x1="77311" y1="58333" x2="77311" y2="58333"/>
                        <a14:foregroundMark x1="11765" y1="56944" x2="11765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796" y="3226118"/>
            <a:ext cx="1202531" cy="145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6534626" y="1102995"/>
            <a:ext cx="2386013" cy="1351598"/>
          </a:xfrm>
          <a:prstGeom prst="wedgeRoundRectCallout">
            <a:avLst>
              <a:gd name="adj1" fmla="val 2295"/>
              <a:gd name="adj2" fmla="val 1051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一定要掌握好平移的方向和数清平移的格数。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图片 12" descr="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60032" y="706279"/>
            <a:ext cx="1812608" cy="1449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97" y="1309212"/>
            <a:ext cx="1150144" cy="2055019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1956911" y="751046"/>
            <a:ext cx="4477703" cy="587693"/>
          </a:xfrm>
          <a:prstGeom prst="cloudCallout">
            <a:avLst>
              <a:gd name="adj1" fmla="val -55743"/>
              <a:gd name="adj2" fmla="val 1104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利用旋转设计图案。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3204210" y="1614012"/>
          <a:ext cx="2359343" cy="2337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3143250" imgH="3114675" progId="Paint.Picture">
                  <p:embed/>
                </p:oleObj>
              </mc:Choice>
              <mc:Fallback>
                <p:oleObj name="" r:id="rId2" imgW="3143250" imgH="31146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04210" y="1614012"/>
                        <a:ext cx="2359343" cy="23379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418046" y="2586990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1503" y="2857500"/>
            <a:ext cx="3409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210" y="2978468"/>
            <a:ext cx="1008698" cy="167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6169819" y="1309212"/>
            <a:ext cx="2503170" cy="1373981"/>
          </a:xfrm>
          <a:prstGeom prst="wedgeRoundRectCallout">
            <a:avLst>
              <a:gd name="adj1" fmla="val 11092"/>
              <a:gd name="adj2" fmla="val 7537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理解题意：以三角形为例，用旋转的方法设计图案。</a:t>
            </a:r>
            <a:endParaRPr lang="zh-CN" altLang="en-US" sz="21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/>
          <p:nvPr/>
        </p:nvGraphicFramePr>
        <p:xfrm>
          <a:off x="2421732" y="1231583"/>
          <a:ext cx="3946684" cy="1715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" imgW="5257800" imgH="2286000" progId="Paint.Picture">
                  <p:embed/>
                </p:oleObj>
              </mc:Choice>
              <mc:Fallback>
                <p:oleObj name="" r:id="rId1" imgW="5257800" imgH="22860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1732" y="1231583"/>
                        <a:ext cx="3946684" cy="1715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946809" y="1894046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03170" y="1894046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51634" y="1403985"/>
            <a:ext cx="4555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1943" y="807244"/>
            <a:ext cx="1152049" cy="176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5663089" y="1795462"/>
            <a:ext cx="5995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50870" y="2073116"/>
            <a:ext cx="5995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85988" y="3517106"/>
            <a:ext cx="46067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我们可以把图①绕点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O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顺时针方向旋转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90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°得到图②。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VDGMMB(2%715)OJ6$(HAVL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175" y="3077052"/>
            <a:ext cx="1363028" cy="1395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660</Words>
  <Application>WPS 演示</Application>
  <PresentationFormat>全屏显示(16:9)</PresentationFormat>
  <Paragraphs>139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幼圆</vt:lpstr>
      <vt:lpstr>楷体</vt:lpstr>
      <vt:lpstr>Times New Roman</vt:lpstr>
      <vt:lpstr>楷体_GB2312</vt:lpstr>
      <vt:lpstr>等线</vt:lpstr>
      <vt:lpstr>Calibri</vt:lpstr>
      <vt:lpstr>等线 Light</vt:lpstr>
      <vt:lpstr>微软雅黑</vt:lpstr>
      <vt:lpstr>Arial Unicode MS</vt:lpstr>
      <vt:lpstr>Calibri Light</vt:lpstr>
      <vt:lpstr>1_Office 主题</vt:lpstr>
      <vt:lpstr>2_自定义设计方案</vt:lpstr>
      <vt:lpstr>3_自定义设计方案</vt:lpstr>
      <vt:lpstr>2_Office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55</cp:revision>
  <dcterms:created xsi:type="dcterms:W3CDTF">2019-03-21T11:39:00Z</dcterms:created>
  <dcterms:modified xsi:type="dcterms:W3CDTF">2023-08-28T08:48:06Z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E6E9C7DEAAEB489E8ACCCF977EAFA544_12</vt:lpwstr>
  </property>
</Properties>
</file>