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sldIdLst>
    <p:sldId id="256" r:id="rId4"/>
    <p:sldId id="259" r:id="rId5"/>
    <p:sldId id="280" r:id="rId6"/>
    <p:sldId id="281" r:id="rId7"/>
    <p:sldId id="301" r:id="rId8"/>
    <p:sldId id="265" r:id="rId9"/>
    <p:sldId id="283" r:id="rId10"/>
    <p:sldId id="295" r:id="rId11"/>
    <p:sldId id="296" r:id="rId12"/>
    <p:sldId id="297" r:id="rId13"/>
    <p:sldId id="298" r:id="rId14"/>
    <p:sldId id="299" r:id="rId15"/>
    <p:sldId id="300" r:id="rId16"/>
    <p:sldId id="302" r:id="rId17"/>
    <p:sldId id="271" r:id="rId18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82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450" y="4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4.png"/><Relationship Id="rId7" Type="http://schemas.openxmlformats.org/officeDocument/2006/relationships/slide" Target="../slides/slide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179512" y="92978"/>
            <a:ext cx="2088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练习二十三</a:t>
            </a:r>
            <a:endParaRPr lang="en-US" altLang="zh-CN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slide" Target="slide6.xml"/><Relationship Id="rId4" Type="http://schemas.openxmlformats.org/officeDocument/2006/relationships/slide" Target="slide1.xml"/><Relationship Id="rId3" Type="http://schemas.openxmlformats.org/officeDocument/2006/relationships/slide" Target="slide15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004488" y="295283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2195736" y="295283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73529" y="1435155"/>
            <a:ext cx="4386457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练习二十三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56301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076056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6" name="组合 25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7" name="矩形 26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30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1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2" name="矩形 31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多边形面积的计算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4496" y="553784"/>
            <a:ext cx="8382000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单位换算</a:t>
            </a:r>
            <a:endParaRPr lang="zh-CN" altLang="en-US" sz="3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21</a:t>
            </a:r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平方千米</a:t>
            </a:r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=(       )</a:t>
            </a:r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</a:t>
            </a:r>
            <a:endParaRPr lang="zh-CN" altLang="en-US" sz="3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450000</a:t>
            </a:r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</a:t>
            </a:r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=(       )</a:t>
            </a:r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</a:t>
            </a:r>
            <a:endParaRPr lang="zh-CN" altLang="en-US" sz="3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180000</a:t>
            </a:r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</a:t>
            </a:r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=(       )</a:t>
            </a:r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</a:t>
            </a:r>
            <a:endParaRPr lang="zh-CN" altLang="en-US" sz="3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</a:t>
            </a:r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=(         )</a:t>
            </a:r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</a:t>
            </a:r>
            <a:endParaRPr lang="zh-CN" altLang="en-US" sz="3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31</a:t>
            </a:r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平方分米</a:t>
            </a:r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=(       )</a:t>
            </a:r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平方厘米</a:t>
            </a:r>
            <a:endParaRPr lang="zh-CN" altLang="en-US" sz="3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70000</a:t>
            </a:r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</a:t>
            </a:r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=(       )</a:t>
            </a:r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平方千米</a:t>
            </a:r>
            <a:endParaRPr lang="zh-CN" altLang="en-US" sz="3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3275112" y="1194887"/>
            <a:ext cx="1296888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2100</a:t>
            </a:r>
            <a:endParaRPr lang="en-US" altLang="zh-CN" sz="3200" b="1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978425" y="1677566"/>
            <a:ext cx="92651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45</a:t>
            </a:r>
            <a:endParaRPr lang="en-US" altLang="zh-CN" sz="3200" b="1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067944" y="2283718"/>
            <a:ext cx="92651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18</a:t>
            </a:r>
            <a:endParaRPr lang="en-US" altLang="zh-CN" sz="3200" b="1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2211010" y="2833142"/>
            <a:ext cx="175958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90000</a:t>
            </a:r>
            <a:endParaRPr lang="en-US" altLang="zh-CN" sz="3200" b="1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3419128" y="3385215"/>
            <a:ext cx="1296888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3100</a:t>
            </a:r>
            <a:endParaRPr lang="en-US" altLang="zh-CN" sz="3200" b="1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3342928" y="3939902"/>
            <a:ext cx="1204575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700</a:t>
            </a:r>
            <a:endParaRPr lang="en-US" altLang="zh-CN" sz="3200" b="1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0" y="483518"/>
            <a:ext cx="8820150" cy="396044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    ）平方米</a:t>
            </a:r>
            <a:b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50000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    ）公顷</a:t>
            </a:r>
            <a:b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平方千米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   ）公顷</a:t>
            </a:r>
            <a:b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900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    ）平方千米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2667000" y="1437035"/>
            <a:ext cx="4685898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大树高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16_________</a:t>
            </a:r>
            <a:endParaRPr lang="en-US" altLang="zh-CN" sz="28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蜡笔长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1__________</a:t>
            </a:r>
            <a:endParaRPr lang="en-US" altLang="zh-CN" sz="28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字典厚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5__________</a:t>
            </a:r>
            <a:endParaRPr lang="en-US" altLang="zh-CN" sz="28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果园的面积是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3____________</a:t>
            </a:r>
            <a:endParaRPr lang="en-US" altLang="zh-CN" sz="28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学校的占地面积是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2________</a:t>
            </a:r>
            <a:endParaRPr lang="en-US" altLang="zh-CN" sz="28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" name="Picture 3" descr="ds知识应用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12788" y="411510"/>
            <a:ext cx="1725612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4"/>
          <p:cNvGrpSpPr/>
          <p:nvPr/>
        </p:nvGrpSpPr>
        <p:grpSpPr bwMode="auto">
          <a:xfrm>
            <a:off x="914400" y="903635"/>
            <a:ext cx="1528763" cy="1905000"/>
            <a:chOff x="0" y="0"/>
            <a:chExt cx="963" cy="1200"/>
          </a:xfrm>
        </p:grpSpPr>
        <p:pic>
          <p:nvPicPr>
            <p:cNvPr id="9" name="Picture 5" descr="0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63" cy="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Rectangle 6"/>
            <p:cNvSpPr>
              <a:spLocks noChangeArrowheads="1"/>
            </p:cNvSpPr>
            <p:nvPr/>
          </p:nvSpPr>
          <p:spPr bwMode="auto">
            <a:xfrm>
              <a:off x="0" y="564"/>
              <a:ext cx="960" cy="39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3200" b="1">
                  <a:solidFill>
                    <a:schemeClr val="hlin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填一填</a:t>
              </a:r>
              <a:endParaRPr lang="zh-CN" altLang="en-US" sz="3200" b="1">
                <a:solidFill>
                  <a:schemeClr val="hlin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1" name="Picture 7" descr="q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2355726"/>
            <a:ext cx="16002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2667000" y="446435"/>
            <a:ext cx="2684463" cy="946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填上适当的单位</a:t>
            </a:r>
            <a:endParaRPr lang="zh-CN" altLang="en-US" sz="28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4343400" y="1400523"/>
            <a:ext cx="541338" cy="733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endParaRPr lang="zh-CN" altLang="en-US" sz="2800" b="1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4267200" y="2213323"/>
            <a:ext cx="898525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分米</a:t>
            </a:r>
            <a:endParaRPr lang="zh-CN" altLang="en-US" sz="2800" b="1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4359275" y="2899123"/>
            <a:ext cx="898525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 sz="2800" b="1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5334000" y="3494435"/>
            <a:ext cx="906017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</a:t>
            </a:r>
            <a:endParaRPr lang="zh-CN" altLang="en-US" sz="2800" b="1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6084888" y="4177060"/>
            <a:ext cx="1408112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</a:t>
            </a:r>
            <a:endParaRPr lang="zh-CN" altLang="en-US" sz="2800" b="1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12" grpId="0" autoUpdateAnimBg="0"/>
      <p:bldP spid="13" grpId="0" autoUpdateAnimBg="0"/>
      <p:bldP spid="14" grpId="0" autoUpdateAnimBg="0"/>
      <p:bldP spid="15" grpId="0" autoUpdateAnimBg="0"/>
      <p:bldP spid="16" grpId="0" autoUpdateAnimBg="0"/>
      <p:bldP spid="17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04800" y="681539"/>
            <a:ext cx="8534400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学校附近有块长方形的地，长约为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150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米，宽约为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米，这块地的面积大概是多少平方米？有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公顷吗？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066800" y="1923678"/>
            <a:ext cx="746760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150×100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15000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（平方米）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85800" y="2685678"/>
            <a:ext cx="8458200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15000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</a:t>
            </a:r>
            <a:r>
              <a:rPr lang="en-US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</a:t>
            </a: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5000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</a:t>
            </a:r>
            <a:endParaRPr lang="zh-CN" altLang="en-US" sz="2800" b="1" dirty="0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</a:t>
            </a: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5000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平方米＞</a:t>
            </a: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</a:t>
            </a:r>
            <a:endParaRPr lang="zh-CN" altLang="en-US" sz="2800" b="1" dirty="0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答：这块地的面积大概是</a:t>
            </a: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15000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平方米，有</a:t>
            </a: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公顷。</a:t>
            </a:r>
            <a:endParaRPr lang="zh-CN" altLang="en-US" sz="2800" b="1" dirty="0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8064" y="2283718"/>
            <a:ext cx="3466667" cy="1895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7564" y="555526"/>
            <a:ext cx="78488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清溪村的土地是一个近似的三角形。这个村的土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地面积大约是多少平方千米？（用计算器计算。）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1115616" y="1635646"/>
            <a:ext cx="4657328" cy="31085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6500×4800÷2</a:t>
            </a:r>
            <a:endParaRPr lang="en-US" altLang="zh-CN" sz="2800" b="1" dirty="0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=31200000÷2</a:t>
            </a:r>
            <a:endParaRPr lang="en-US" altLang="zh-CN" sz="2800" b="1" dirty="0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=15600000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（平方米）</a:t>
            </a:r>
            <a:endParaRPr lang="en-US" altLang="zh-CN" sz="2800" b="1" dirty="0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=15.6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平方千米</a:t>
            </a:r>
            <a:endParaRPr lang="en-US" altLang="zh-CN" sz="2800" b="1" dirty="0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答：大约是</a:t>
            </a: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15.6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平方千米。</a:t>
            </a:r>
            <a:endParaRPr lang="zh-CN" altLang="en-US" sz="2800" b="1" dirty="0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568" y="1751774"/>
            <a:ext cx="7776864" cy="283620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3608" y="2144715"/>
            <a:ext cx="7056784" cy="17927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514350" indent="-514350">
              <a:buAutoNum type="arabicPeriod"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平方分米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=100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平方厘米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>
              <a:buAutoNum type="arabicPeriod"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平方米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=100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平方分米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=10000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平方厘米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>
              <a:buAutoNum type="arabicPeriod"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公顷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=10000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平方米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>
              <a:buAutoNum type="arabicPeriod"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平方千米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=100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公顷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=1000000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平方米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12193" y="411510"/>
            <a:ext cx="2246579" cy="561692"/>
            <a:chOff x="212193" y="411510"/>
            <a:chExt cx="2246579" cy="56169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193" y="492071"/>
              <a:ext cx="366860" cy="456339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课堂小结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2083" y="439395"/>
            <a:ext cx="2266689" cy="561692"/>
            <a:chOff x="192083" y="439395"/>
            <a:chExt cx="2266689" cy="56169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9"/>
            </a:xfrm>
            <a:prstGeom prst="rect">
              <a:avLst/>
            </a:prstGeom>
          </p:spPr>
        </p:pic>
        <p:sp>
          <p:nvSpPr>
            <p:cNvPr id="21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Times New Roman" panose="02020603050405020304" pitchFamily="18" charset="0"/>
                </a:rPr>
                <a:t>复习旧知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6" name="WordArt 32"/>
          <p:cNvSpPr>
            <a:spLocks noChangeArrowheads="1" noChangeShapeType="1" noTextEdit="1"/>
          </p:cNvSpPr>
          <p:nvPr/>
        </p:nvSpPr>
        <p:spPr bwMode="auto">
          <a:xfrm>
            <a:off x="304800" y="381000"/>
            <a:ext cx="84582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zh-CN" altLang="en-US" sz="3600" kern="10" dirty="0">
              <a:ln w="12700">
                <a:solidFill>
                  <a:srgbClr val="CC0099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8100" dir="2700000" algn="tl" rotWithShape="0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" name="Text Box 6"/>
          <p:cNvSpPr txBox="1">
            <a:spLocks noChangeArrowheads="1"/>
          </p:cNvSpPr>
          <p:nvPr/>
        </p:nvSpPr>
        <p:spPr bwMode="auto">
          <a:xfrm>
            <a:off x="250825" y="3867894"/>
            <a:ext cx="6503988" cy="7096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en-US" altLang="zh-CN" sz="400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400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平方千米＝</a:t>
            </a:r>
            <a:r>
              <a:rPr lang="en-US" altLang="zh-CN" sz="400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1000000</a:t>
            </a:r>
            <a:r>
              <a:rPr lang="zh-CN" altLang="en-US" sz="400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</a:t>
            </a:r>
            <a:endParaRPr lang="zh-CN" altLang="en-US" sz="4000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2" name="Rectangle 10"/>
          <p:cNvSpPr>
            <a:spLocks noChangeArrowheads="1"/>
          </p:cNvSpPr>
          <p:nvPr/>
        </p:nvSpPr>
        <p:spPr bwMode="auto">
          <a:xfrm>
            <a:off x="2843213" y="267494"/>
            <a:ext cx="3097212" cy="3097212"/>
          </a:xfrm>
          <a:prstGeom prst="rect">
            <a:avLst/>
          </a:prstGeom>
          <a:solidFill>
            <a:srgbClr val="008000"/>
          </a:solidFill>
          <a:ln w="9525" algn="ctr">
            <a:solidFill>
              <a:schemeClr val="tx1"/>
            </a:solidFill>
            <a:miter lim="800000"/>
          </a:ln>
        </p:spPr>
        <p:txBody>
          <a:bodyPr wrap="none" lIns="90000" tIns="46800" rIns="90000" bIns="46800"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3" name="Rectangle 11"/>
          <p:cNvSpPr>
            <a:spLocks noChangeArrowheads="1"/>
          </p:cNvSpPr>
          <p:nvPr/>
        </p:nvSpPr>
        <p:spPr bwMode="auto">
          <a:xfrm>
            <a:off x="3630613" y="3580606"/>
            <a:ext cx="874255" cy="3715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b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1000</a:t>
            </a:r>
            <a:r>
              <a:rPr lang="zh-CN" altLang="en-US" b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endParaRPr lang="zh-CN" altLang="en-US" b="0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4" name="AutoShape 12"/>
          <p:cNvSpPr/>
          <p:nvPr/>
        </p:nvSpPr>
        <p:spPr bwMode="auto">
          <a:xfrm rot="5400000">
            <a:off x="4247357" y="2032000"/>
            <a:ext cx="215900" cy="3024187"/>
          </a:xfrm>
          <a:prstGeom prst="rightBrace">
            <a:avLst>
              <a:gd name="adj1" fmla="val 116728"/>
              <a:gd name="adj2" fmla="val 50000"/>
            </a:avLst>
          </a:prstGeom>
          <a:solidFill>
            <a:srgbClr val="FF0000"/>
          </a:solidFill>
          <a:ln w="9525">
            <a:solidFill>
              <a:srgbClr val="FFFF00"/>
            </a:solidFill>
            <a:round/>
          </a:ln>
        </p:spPr>
        <p:txBody>
          <a:bodyPr rot="10800000" vert="eaVert" wrap="none" lIns="90000" tIns="46800" rIns="90000" bIns="46800" anchor="ctr"/>
          <a:lstStyle/>
          <a:p>
            <a:endParaRPr lang="zh-CN" altLang="zh-CN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5" name="Rectangle 13"/>
          <p:cNvSpPr>
            <a:spLocks noChangeArrowheads="1"/>
          </p:cNvSpPr>
          <p:nvPr/>
        </p:nvSpPr>
        <p:spPr bwMode="auto">
          <a:xfrm>
            <a:off x="3276600" y="1426369"/>
            <a:ext cx="1220504" cy="3715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b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b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平方千米</a:t>
            </a:r>
            <a:endParaRPr lang="zh-CN" altLang="en-US" b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6" name="Rectangle 14"/>
          <p:cNvSpPr>
            <a:spLocks noChangeArrowheads="1"/>
          </p:cNvSpPr>
          <p:nvPr/>
        </p:nvSpPr>
        <p:spPr bwMode="auto">
          <a:xfrm>
            <a:off x="6432550" y="3910756"/>
            <a:ext cx="2265662" cy="71006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400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=100</a:t>
            </a:r>
            <a:r>
              <a:rPr lang="zh-CN" altLang="en-US" sz="400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</a:t>
            </a:r>
            <a:endParaRPr lang="zh-CN" altLang="en-US" sz="4000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请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71" grpId="0"/>
      <p:bldP spid="7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 Box 2"/>
          <p:cNvSpPr txBox="1">
            <a:spLocks noChangeArrowheads="1"/>
          </p:cNvSpPr>
          <p:nvPr/>
        </p:nvSpPr>
        <p:spPr bwMode="auto">
          <a:xfrm>
            <a:off x="598588" y="1933059"/>
            <a:ext cx="806502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边长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米的正方形土地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面积是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36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AutoShape 3"/>
          <p:cNvSpPr>
            <a:spLocks noChangeArrowheads="1"/>
          </p:cNvSpPr>
          <p:nvPr/>
        </p:nvSpPr>
        <p:spPr bwMode="auto">
          <a:xfrm>
            <a:off x="1295400" y="195486"/>
            <a:ext cx="6372225" cy="1447800"/>
          </a:xfrm>
          <a:prstGeom prst="cloudCallout">
            <a:avLst>
              <a:gd name="adj1" fmla="val -38435"/>
              <a:gd name="adj2" fmla="val 58551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algn="ctr"/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公顷有多大</a:t>
            </a:r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36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Text Box 4"/>
          <p:cNvSpPr txBox="1">
            <a:spLocks noChangeArrowheads="1"/>
          </p:cNvSpPr>
          <p:nvPr/>
        </p:nvSpPr>
        <p:spPr bwMode="auto">
          <a:xfrm>
            <a:off x="1316015" y="3875833"/>
            <a:ext cx="5200201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=(              )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Text Box 5"/>
          <p:cNvSpPr txBox="1">
            <a:spLocks noChangeArrowheads="1"/>
          </p:cNvSpPr>
          <p:nvPr/>
        </p:nvSpPr>
        <p:spPr bwMode="auto">
          <a:xfrm>
            <a:off x="3021015" y="3952033"/>
            <a:ext cx="160020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10000</a:t>
            </a:r>
            <a:endParaRPr lang="en-US" altLang="zh-CN" sz="3600" b="1" dirty="0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Text Box 6"/>
          <p:cNvSpPr txBox="1">
            <a:spLocks noChangeArrowheads="1"/>
          </p:cNvSpPr>
          <p:nvPr/>
        </p:nvSpPr>
        <p:spPr bwMode="auto">
          <a:xfrm>
            <a:off x="1295400" y="2904446"/>
            <a:ext cx="5868888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100×100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10000(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6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95536" y="627534"/>
            <a:ext cx="8424862" cy="38893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边长是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米的正方形，</a:t>
            </a:r>
            <a:b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面积是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395288" y="2139032"/>
            <a:ext cx="8280400" cy="252095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中华人民共和国土</a:t>
            </a:r>
            <a:b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地面积约是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960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</a:t>
            </a:r>
            <a:b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平方千米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2987005" y="3651647"/>
            <a:ext cx="3889251" cy="100833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边长是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的正方</a:t>
            </a:r>
            <a:b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形的面积是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平方千米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3333CC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454968" y="1707654"/>
            <a:ext cx="7077472" cy="252095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测量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土地面积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时，常用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平方千米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作单位。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3"/>
          <p:cNvGrpSpPr/>
          <p:nvPr/>
        </p:nvGrpSpPr>
        <p:grpSpPr bwMode="auto">
          <a:xfrm>
            <a:off x="251520" y="411510"/>
            <a:ext cx="7632848" cy="4680520"/>
            <a:chOff x="0" y="0"/>
            <a:chExt cx="4416" cy="2798"/>
          </a:xfrm>
        </p:grpSpPr>
        <p:sp>
          <p:nvSpPr>
            <p:cNvPr id="13" name="Text Box 4"/>
            <p:cNvSpPr txBox="1">
              <a:spLocks noChangeArrowheads="1"/>
            </p:cNvSpPr>
            <p:nvPr/>
          </p:nvSpPr>
          <p:spPr bwMode="auto">
            <a:xfrm>
              <a:off x="1008" y="0"/>
              <a:ext cx="3408" cy="2484"/>
            </a:xfrm>
            <a:prstGeom prst="rect">
              <a:avLst/>
            </a:prstGeom>
            <a:solidFill>
              <a:srgbClr val="FFFFE7"/>
            </a:solidFill>
            <a:ln w="9525">
              <a:noFill/>
              <a:miter lim="800000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endParaRPr lang="en-US" altLang="zh-CN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endParaRPr lang="en-US" altLang="zh-CN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endParaRPr lang="en-US" altLang="zh-CN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endParaRPr lang="en-US" altLang="zh-CN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endParaRPr lang="en-US" altLang="zh-CN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endParaRPr lang="en-US" altLang="zh-CN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endParaRPr lang="en-US" altLang="zh-CN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endParaRPr lang="en-US" altLang="zh-CN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endParaRPr lang="en-US" altLang="zh-CN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endParaRPr lang="en-US" altLang="zh-CN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endParaRPr lang="en-US" altLang="zh-CN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4" name="Picture 5" descr="08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1022"/>
              <a:ext cx="1491" cy="1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Rectangle 6"/>
            <p:cNvSpPr>
              <a:spLocks noChangeArrowheads="1"/>
            </p:cNvSpPr>
            <p:nvPr/>
          </p:nvSpPr>
          <p:spPr bwMode="auto">
            <a:xfrm>
              <a:off x="144" y="1180"/>
              <a:ext cx="1056" cy="64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3200" b="1">
                  <a:solidFill>
                    <a:srgbClr val="CC33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生活中的数学</a:t>
              </a:r>
              <a:endParaRPr lang="zh-CN" altLang="en-US" sz="3200" b="1">
                <a:solidFill>
                  <a:srgbClr val="CC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2383532" y="993132"/>
            <a:ext cx="5349478" cy="319472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）一个教室的面积约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平方米，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200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个这样的教室，面积约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公顷。</a:t>
            </a:r>
            <a:endParaRPr lang="zh-CN" altLang="en-US" sz="28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）一个足球场的面积约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7000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平方米，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140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个足球场的面积约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平方千米。</a:t>
            </a:r>
            <a:endParaRPr lang="zh-CN" altLang="en-US" sz="28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92082" y="411510"/>
            <a:ext cx="2266690" cy="561692"/>
            <a:chOff x="192082" y="411510"/>
            <a:chExt cx="2266690" cy="774587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8"/>
            </a:xfrm>
            <a:prstGeom prst="rect">
              <a:avLst/>
            </a:prstGeom>
          </p:spPr>
        </p:pic>
        <p:sp>
          <p:nvSpPr>
            <p:cNvPr id="19" name="文本框 14"/>
            <p:cNvSpPr txBox="1"/>
            <p:nvPr/>
          </p:nvSpPr>
          <p:spPr>
            <a:xfrm>
              <a:off x="611560" y="411510"/>
              <a:ext cx="1847212" cy="77458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Times New Roman" panose="02020603050405020304" pitchFamily="18" charset="0"/>
                </a:rPr>
                <a:t>巩固练习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5" name="Rectangle 3"/>
          <p:cNvSpPr txBox="1">
            <a:spLocks noChangeArrowheads="1"/>
          </p:cNvSpPr>
          <p:nvPr/>
        </p:nvSpPr>
        <p:spPr>
          <a:xfrm>
            <a:off x="395536" y="843558"/>
            <a:ext cx="8291512" cy="417646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33CC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一张邮票的面积约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33CC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33CC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             </a:t>
            </a:r>
            <a:r>
              <a:rPr lang="zh-CN" altLang="en-US" sz="3200" b="1" noProof="0" dirty="0">
                <a:solidFill>
                  <a:srgbClr val="FF33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33CC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FF33CC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33CC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课桌面的面积约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33CC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33CC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             ）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33CC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33CC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33CC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教室地面的面积约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33CC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33CC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             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33CC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5364088" y="834847"/>
            <a:ext cx="396240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99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平方厘米</a:t>
            </a:r>
            <a:endParaRPr lang="zh-CN" altLang="en-US" sz="3200" b="1" dirty="0">
              <a:solidFill>
                <a:srgbClr val="0099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5436096" y="1995686"/>
            <a:ext cx="335280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99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平方分米</a:t>
            </a:r>
            <a:endParaRPr lang="zh-CN" altLang="en-US" sz="3200" b="1" dirty="0">
              <a:solidFill>
                <a:srgbClr val="0099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Text Box 7"/>
          <p:cNvSpPr txBox="1">
            <a:spLocks noChangeArrowheads="1"/>
          </p:cNvSpPr>
          <p:nvPr/>
        </p:nvSpPr>
        <p:spPr bwMode="auto">
          <a:xfrm>
            <a:off x="5652120" y="3219822"/>
            <a:ext cx="274320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99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</a:t>
            </a:r>
            <a:endParaRPr lang="zh-CN" altLang="en-US" sz="3200" b="1" dirty="0">
              <a:solidFill>
                <a:srgbClr val="0099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396552" y="555526"/>
            <a:ext cx="693420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天安门广场约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827584" y="1491630"/>
            <a:ext cx="861060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</a:t>
            </a: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              )</a:t>
            </a: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</a:t>
            </a:r>
            <a:endParaRPr lang="zh-CN" altLang="en-US" sz="3600" b="1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059832" y="1565379"/>
            <a:ext cx="434340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400000</a:t>
            </a:r>
            <a:endParaRPr lang="en-US" altLang="zh-CN" sz="3600" b="1" dirty="0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57200" y="2427734"/>
            <a:ext cx="815340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故宫约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720000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33400" y="3723134"/>
            <a:ext cx="861060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720000</a:t>
            </a: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             )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355976" y="3797627"/>
            <a:ext cx="152400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72</a:t>
            </a:r>
            <a:endParaRPr lang="en-US" altLang="zh-CN" sz="3600" b="1" dirty="0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228600" y="411510"/>
            <a:ext cx="8915400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填空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 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公顷＝（                       ）平方米    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70000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平方米＝（              ）公顷         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3419872" y="1131590"/>
            <a:ext cx="160020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60000</a:t>
            </a:r>
            <a:endParaRPr lang="en-US" altLang="zh-CN" sz="3600" b="1" dirty="0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572000" y="2067694"/>
            <a:ext cx="415498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en-US" altLang="zh-CN" sz="3600" b="1" dirty="0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838200" y="4083918"/>
            <a:ext cx="784860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平方千米</a:t>
            </a:r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=100</a:t>
            </a:r>
            <a:r>
              <a:rPr lang="zh-CN" altLang="en-US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</a:t>
            </a:r>
            <a:endParaRPr lang="zh-CN" altLang="en-US" sz="36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762000" y="2913315"/>
            <a:ext cx="784860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</a:t>
            </a:r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=10000</a:t>
            </a:r>
            <a:r>
              <a:rPr lang="zh-CN" altLang="en-US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</a:t>
            </a:r>
            <a:endParaRPr lang="zh-CN" altLang="en-US" sz="36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s知识应用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12788" y="267494"/>
            <a:ext cx="1725612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3"/>
          <p:cNvGrpSpPr/>
          <p:nvPr/>
        </p:nvGrpSpPr>
        <p:grpSpPr bwMode="auto">
          <a:xfrm>
            <a:off x="914400" y="759619"/>
            <a:ext cx="1528763" cy="1905000"/>
            <a:chOff x="0" y="0"/>
            <a:chExt cx="963" cy="1200"/>
          </a:xfrm>
        </p:grpSpPr>
        <p:pic>
          <p:nvPicPr>
            <p:cNvPr id="8" name="Picture 4" descr="0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63" cy="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ectangle 5"/>
            <p:cNvSpPr>
              <a:spLocks noChangeArrowheads="1"/>
            </p:cNvSpPr>
            <p:nvPr/>
          </p:nvSpPr>
          <p:spPr bwMode="auto">
            <a:xfrm>
              <a:off x="0" y="564"/>
              <a:ext cx="960" cy="37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3200" b="1">
                  <a:solidFill>
                    <a:schemeClr val="hlin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填一填</a:t>
              </a:r>
              <a:endParaRPr lang="zh-CN" altLang="en-US" sz="3200" b="1">
                <a:solidFill>
                  <a:schemeClr val="hlin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0" name="Picture 6" descr="q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4155926"/>
            <a:ext cx="16002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2667000" y="683419"/>
            <a:ext cx="5418471" cy="33845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公顷＝ （　　　）平方米</a:t>
            </a:r>
            <a:endParaRPr lang="zh-CN" altLang="en-US" sz="28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平方千米＝ （　　　）公顷</a:t>
            </a:r>
            <a:endParaRPr lang="zh-CN" altLang="en-US" sz="28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20000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平方米＝ （　　　）公顷</a:t>
            </a:r>
            <a:endParaRPr lang="zh-CN" altLang="en-US" sz="28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10000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公顷＝（　　　）平方千米</a:t>
            </a:r>
            <a:endParaRPr lang="zh-CN" altLang="en-US" sz="28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4495800" y="683419"/>
            <a:ext cx="1893467" cy="34037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50000</a:t>
            </a:r>
            <a:endParaRPr lang="en-US" altLang="zh-CN" sz="2800" b="1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   </a:t>
            </a:r>
            <a:r>
              <a:rPr lang="en-US" altLang="zh-CN" sz="2800" b="1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1000</a:t>
            </a:r>
            <a:endParaRPr lang="en-US" altLang="zh-CN" sz="2800" b="1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 　   </a:t>
            </a:r>
            <a:r>
              <a:rPr lang="en-US" altLang="zh-CN" sz="2800" b="1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800" b="1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endParaRPr lang="en-US" altLang="zh-CN" sz="2800" b="1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  <p:bldP spid="12" grpId="0" autoUpdateAnimBg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1320</Words>
  <Application>WPS 演示</Application>
  <PresentationFormat>全屏显示(16:9)</PresentationFormat>
  <Paragraphs>180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幼圆</vt:lpstr>
      <vt:lpstr>Times New Roman</vt:lpstr>
      <vt:lpstr>楷体</vt:lpstr>
      <vt:lpstr>等线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71</cp:revision>
  <dcterms:created xsi:type="dcterms:W3CDTF">2018-09-11T05:46:00Z</dcterms:created>
  <dcterms:modified xsi:type="dcterms:W3CDTF">2023-08-28T08:56:52Z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E2FCCE48D98D4ACD96EBCEAB4087DE53_12</vt:lpwstr>
  </property>
  <property fmtid="{D5CDD505-2E9C-101B-9397-08002B2CF9AE}" pid="3" name="KSOProductBuildVer">
    <vt:lpwstr>2052-12.1.0.15120</vt:lpwstr>
  </property>
</Properties>
</file>