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notesMasterIdLst>
    <p:notesMasterId r:id="rId16"/>
  </p:notesMasterIdLst>
  <p:sldIdLst>
    <p:sldId id="256" r:id="rId4"/>
    <p:sldId id="327" r:id="rId5"/>
    <p:sldId id="325" r:id="rId6"/>
    <p:sldId id="331" r:id="rId7"/>
    <p:sldId id="332" r:id="rId8"/>
    <p:sldId id="312" r:id="rId9"/>
    <p:sldId id="336" r:id="rId10"/>
    <p:sldId id="337" r:id="rId11"/>
    <p:sldId id="330" r:id="rId12"/>
    <p:sldId id="316" r:id="rId13"/>
    <p:sldId id="335" r:id="rId14"/>
    <p:sldId id="271" r:id="rId15"/>
  </p:sldIdLst>
  <p:sldSz cx="9144000" cy="5143500" type="screen16x9"/>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97" autoAdjust="0"/>
    <p:restoredTop sz="99852" autoAdjust="0"/>
  </p:normalViewPr>
  <p:slideViewPr>
    <p:cSldViewPr showGuides="1">
      <p:cViewPr varScale="1">
        <p:scale>
          <a:sx n="119" d="100"/>
          <a:sy n="119" d="100"/>
        </p:scale>
        <p:origin x="120" y="4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0" Type="http://schemas.openxmlformats.org/officeDocument/2006/relationships/tags" Target="tags/tag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notesMaster" Target="notesMasters/notesMaster1.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FE398D-4A6D-4A89-878E-D06F3B18425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42598A-38C8-440D-9ACC-6AC12EB8EB1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4.png"/><Relationship Id="rId6" Type="http://schemas.openxmlformats.org/officeDocument/2006/relationships/slide" Target="../slides/slide1.xml"/><Relationship Id="rId5" Type="http://schemas.openxmlformats.org/officeDocument/2006/relationships/image" Target="../media/image3.png"/><Relationship Id="rId4" Type="http://schemas.openxmlformats.org/officeDocument/2006/relationships/image" Target="../media/image2.png"/><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3.png"/><Relationship Id="rId3"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
        <p:nvSpPr>
          <p:cNvPr id="8" name="矩形 7"/>
          <p:cNvSpPr/>
          <p:nvPr userDrawn="1"/>
        </p:nvSpPr>
        <p:spPr>
          <a:xfrm flipH="1">
            <a:off x="0" y="123478"/>
            <a:ext cx="2411760" cy="216000"/>
          </a:xfrm>
          <a:prstGeom prst="rect">
            <a:avLst/>
          </a:prstGeom>
          <a:gradFill flip="none" rotWithShape="1">
            <a:gsLst>
              <a:gs pos="40000">
                <a:srgbClr val="63D6FF"/>
              </a:gs>
              <a:gs pos="97000">
                <a:schemeClr val="bg1">
                  <a:alpha val="0"/>
                </a:schemeClr>
              </a:gs>
              <a:gs pos="70000">
                <a:srgbClr val="96E4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0" name="TextBox 9"/>
          <p:cNvSpPr txBox="1"/>
          <p:nvPr userDrawn="1"/>
        </p:nvSpPr>
        <p:spPr>
          <a:xfrm>
            <a:off x="179705" y="92710"/>
            <a:ext cx="1316355" cy="275590"/>
          </a:xfrm>
          <a:prstGeom prst="rect">
            <a:avLst/>
          </a:prstGeom>
          <a:noFill/>
        </p:spPr>
        <p:txBody>
          <a:bodyPr wrap="square" rtlCol="0">
            <a:spAutoFit/>
          </a:bodyPr>
          <a:lstStyle/>
          <a:p>
            <a:r>
              <a:rPr lang="zh-CN" altLang="en-US" sz="1200" dirty="0">
                <a:latin typeface="黑体" panose="02010609060101010101" pitchFamily="49" charset="-122"/>
                <a:ea typeface="黑体" panose="02010609060101010101" pitchFamily="49" charset="-122"/>
              </a:rPr>
              <a:t>解决实际问题</a:t>
            </a:r>
            <a:endParaRPr lang="zh-CN" altLang="en-US" sz="1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8038958" y="4772781"/>
            <a:ext cx="1105042" cy="370719"/>
            <a:chOff x="7643422" y="4681236"/>
            <a:chExt cx="1105042" cy="370719"/>
          </a:xfrm>
        </p:grpSpPr>
        <p:pic>
          <p:nvPicPr>
            <p:cNvPr id="11" name="图片 10">
              <a:hlinkClick r:id="rId6"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43422" y="4713389"/>
              <a:ext cx="1105042" cy="338566"/>
            </a:xfrm>
            <a:prstGeom prst="rect">
              <a:avLst/>
            </a:prstGeom>
          </p:spPr>
        </p:pic>
        <p:sp>
          <p:nvSpPr>
            <p:cNvPr id="12" name="文本框 26">
              <a:hlinkClick r:id="rId6" action="ppaction://hlinksldjump"/>
            </p:cNvPr>
            <p:cNvSpPr txBox="1"/>
            <p:nvPr/>
          </p:nvSpPr>
          <p:spPr>
            <a:xfrm>
              <a:off x="7763282" y="4681236"/>
              <a:ext cx="646331" cy="369332"/>
            </a:xfrm>
            <a:prstGeom prst="rect">
              <a:avLst/>
            </a:prstGeom>
            <a:noFill/>
          </p:spPr>
          <p:txBody>
            <a:bodyPr wrap="none" rtlCol="0">
              <a:spAutoFit/>
            </a:bodyPr>
            <a:lstStyle/>
            <a:p>
              <a:r>
                <a:rPr kumimoji="1" lang="zh-CN" altLang="en-US" sz="1800" dirty="0">
                  <a:latin typeface="黑体" panose="02010609060101010101" pitchFamily="49" charset="-122"/>
                  <a:ea typeface="黑体" panose="02010609060101010101" pitchFamily="49" charset="-122"/>
                </a:rPr>
                <a:t>返回</a:t>
              </a:r>
              <a:endParaRPr kumimoji="1" lang="zh-CN" altLang="en-US" sz="1800" dirty="0">
                <a:latin typeface="黑体" panose="02010609060101010101" pitchFamily="49" charset="-122"/>
                <a:ea typeface="黑体" panose="02010609060101010101" pitchFamily="49"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3"/>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6.png"/><Relationship Id="rId6" Type="http://schemas.openxmlformats.org/officeDocument/2006/relationships/slide" Target="slide9.xml"/><Relationship Id="rId5" Type="http://schemas.openxmlformats.org/officeDocument/2006/relationships/slide" Target="slide1.xml"/><Relationship Id="rId4" Type="http://schemas.openxmlformats.org/officeDocument/2006/relationships/slide" Target="slide12.xml"/><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image" Target="../media/image5.emf"/></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16.em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0" y="0"/>
            <a:ext cx="3491880" cy="424168"/>
            <a:chOff x="0" y="0"/>
            <a:chExt cx="3491880" cy="424168"/>
          </a:xfrm>
        </p:grpSpPr>
        <p:sp>
          <p:nvSpPr>
            <p:cNvPr id="4" name="矩形 3"/>
            <p:cNvSpPr/>
            <p:nvPr/>
          </p:nvSpPr>
          <p:spPr>
            <a:xfrm>
              <a:off x="0" y="0"/>
              <a:ext cx="3491880" cy="424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flipH="1">
              <a:off x="0" y="66537"/>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0" y="51470"/>
              <a:ext cx="3275856" cy="276999"/>
              <a:chOff x="0" y="51470"/>
              <a:chExt cx="3275856" cy="276999"/>
            </a:xfrm>
          </p:grpSpPr>
          <p:sp>
            <p:nvSpPr>
              <p:cNvPr id="7" name="文本框 22"/>
              <p:cNvSpPr txBox="1"/>
              <p:nvPr/>
            </p:nvSpPr>
            <p:spPr>
              <a:xfrm>
                <a:off x="179512" y="51470"/>
                <a:ext cx="2339102" cy="276999"/>
              </a:xfrm>
              <a:prstGeom prst="rect">
                <a:avLst/>
              </a:prstGeom>
              <a:noFill/>
            </p:spPr>
            <p:txBody>
              <a:bodyPr wrap="none" rtlCol="0">
                <a:spAutoFit/>
              </a:bodyPr>
              <a:lstStyle/>
              <a:p>
                <a:r>
                  <a:rPr kumimoji="1" lang="zh-CN" altLang="en-US" sz="1200" dirty="0">
                    <a:latin typeface="黑体" panose="02010609060101010101" pitchFamily="49" charset="-122"/>
                    <a:ea typeface="黑体" panose="02010609060101010101" pitchFamily="49" charset="-122"/>
                  </a:rPr>
                  <a:t>西师大版  数学  五年级  上册</a:t>
                </a:r>
                <a:endParaRPr kumimoji="1" lang="zh-CN" altLang="en-US" sz="1200" dirty="0">
                  <a:latin typeface="黑体" panose="02010609060101010101" pitchFamily="49" charset="-122"/>
                  <a:ea typeface="黑体" panose="02010609060101010101" pitchFamily="49" charset="-122"/>
                </a:endParaRPr>
              </a:p>
            </p:txBody>
          </p:sp>
          <p:cxnSp>
            <p:nvCxnSpPr>
              <p:cNvPr id="8" name="直线连接符 4"/>
              <p:cNvCxnSpPr/>
              <p:nvPr/>
            </p:nvCxnSpPr>
            <p:spPr>
              <a:xfrm>
                <a:off x="0" y="318537"/>
                <a:ext cx="3275856" cy="0"/>
              </a:xfrm>
              <a:prstGeom prst="line">
                <a:avLst/>
              </a:prstGeom>
              <a:ln w="15875" cmpd="sng">
                <a:gradFill flip="none" rotWithShape="1">
                  <a:gsLst>
                    <a:gs pos="10000">
                      <a:schemeClr val="accent1">
                        <a:lumMod val="0"/>
                        <a:lumOff val="100000"/>
                      </a:schemeClr>
                    </a:gs>
                    <a:gs pos="65000">
                      <a:schemeClr val="accent1">
                        <a:lumMod val="100000"/>
                      </a:schemeClr>
                    </a:gs>
                  </a:gsLst>
                  <a:lin ang="10800000" scaled="0"/>
                  <a:tileRect/>
                </a:gradFill>
              </a:ln>
            </p:spPr>
            <p:style>
              <a:lnRef idx="1">
                <a:schemeClr val="accent1"/>
              </a:lnRef>
              <a:fillRef idx="0">
                <a:schemeClr val="accent1"/>
              </a:fillRef>
              <a:effectRef idx="0">
                <a:schemeClr val="accent1"/>
              </a:effectRef>
              <a:fontRef idx="minor">
                <a:schemeClr val="tx1"/>
              </a:fontRef>
            </p:style>
          </p:cxnSp>
        </p:grpSp>
      </p:grpSp>
      <p:sp>
        <p:nvSpPr>
          <p:cNvPr id="9" name="单圆角矩形 8"/>
          <p:cNvSpPr/>
          <p:nvPr/>
        </p:nvSpPr>
        <p:spPr>
          <a:xfrm>
            <a:off x="5004488" y="3719576"/>
            <a:ext cx="1799760" cy="432048"/>
          </a:xfrm>
          <a:prstGeom prst="round1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单圆角矩形 9"/>
          <p:cNvSpPr/>
          <p:nvPr/>
        </p:nvSpPr>
        <p:spPr>
          <a:xfrm>
            <a:off x="2195736" y="3719576"/>
            <a:ext cx="1799760" cy="432048"/>
          </a:xfrm>
          <a:prstGeom prst="round1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单圆角矩形 10"/>
          <p:cNvSpPr/>
          <p:nvPr/>
        </p:nvSpPr>
        <p:spPr>
          <a:xfrm>
            <a:off x="5940152" y="3025309"/>
            <a:ext cx="1799760" cy="432048"/>
          </a:xfrm>
          <a:prstGeom prst="round1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单圆角矩形 11"/>
          <p:cNvSpPr/>
          <p:nvPr/>
        </p:nvSpPr>
        <p:spPr>
          <a:xfrm>
            <a:off x="3564328" y="3025309"/>
            <a:ext cx="1799760" cy="432048"/>
          </a:xfrm>
          <a:prstGeom prst="round1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单圆角矩形 12"/>
          <p:cNvSpPr/>
          <p:nvPr/>
        </p:nvSpPr>
        <p:spPr>
          <a:xfrm>
            <a:off x="1187624" y="3025309"/>
            <a:ext cx="1799760" cy="432048"/>
          </a:xfrm>
          <a:prstGeom prst="round1Rect">
            <a:avLst/>
          </a:prstGeom>
          <a:solidFill>
            <a:srgbClr val="ACB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矩形 13"/>
          <p:cNvSpPr/>
          <p:nvPr/>
        </p:nvSpPr>
        <p:spPr>
          <a:xfrm>
            <a:off x="1872147" y="1435155"/>
            <a:ext cx="5189220" cy="1083945"/>
          </a:xfrm>
          <a:prstGeom prst="rect">
            <a:avLst/>
          </a:prstGeom>
          <a:noFill/>
          <a:effectLst>
            <a:softEdge rad="0"/>
          </a:effectLst>
        </p:spPr>
        <p:txBody>
          <a:bodyPr wrap="none" lIns="68580" tIns="34290" rIns="68580" bIns="34290" rtlCol="0">
            <a:spAutoFit/>
          </a:bodyPr>
          <a:lstStyle/>
          <a:p>
            <a:pPr algn="ctr"/>
            <a:r>
              <a:rPr lang="zh-CN" altLang="zh-CN" sz="6600" b="1" dirty="0">
                <a:latin typeface="宋体" panose="02010600030101010101" pitchFamily="2" charset="-122"/>
                <a:ea typeface="宋体" panose="02010600030101010101" pitchFamily="2" charset="-122"/>
                <a:cs typeface="宋体" panose="02010600030101010101" pitchFamily="2" charset="-122"/>
              </a:rPr>
              <a:t>解决实际问题</a:t>
            </a:r>
            <a:endParaRPr lang="zh-CN" altLang="zh-CN" sz="6600" b="1" dirty="0">
              <a:latin typeface="宋体" panose="02010600030101010101" pitchFamily="2" charset="-122"/>
              <a:ea typeface="宋体" panose="02010600030101010101" pitchFamily="2" charset="-122"/>
              <a:cs typeface="宋体" panose="02010600030101010101" pitchFamily="2" charset="-122"/>
            </a:endParaRPr>
          </a:p>
        </p:txBody>
      </p:sp>
      <p:pic>
        <p:nvPicPr>
          <p:cNvPr id="15" name="图片 5"/>
          <p:cNvPicPr>
            <a:picLocks noChangeAspect="1"/>
          </p:cNvPicPr>
          <p:nvPr/>
        </p:nvPicPr>
        <p:blipFill rotWithShape="1">
          <a:blip r:embed="rId1" cstate="print"/>
          <a:srcRect l="35500" r="32250" b="80044"/>
          <a:stretch>
            <a:fillRect/>
          </a:stretch>
        </p:blipFill>
        <p:spPr bwMode="auto">
          <a:xfrm flipH="1">
            <a:off x="1613654" y="4457278"/>
            <a:ext cx="321771" cy="287729"/>
          </a:xfrm>
          <a:prstGeom prst="rect">
            <a:avLst/>
          </a:prstGeom>
          <a:noFill/>
          <a:ln w="9525">
            <a:noFill/>
            <a:miter lim="800000"/>
            <a:headEnd/>
            <a:tailEnd/>
          </a:ln>
        </p:spPr>
      </p:pic>
      <p:sp>
        <p:nvSpPr>
          <p:cNvPr id="16" name="圆角矩形 15">
            <a:hlinkClick r:id="rId2" action="ppaction://hlinksldjump"/>
          </p:cNvPr>
          <p:cNvSpPr/>
          <p:nvPr/>
        </p:nvSpPr>
        <p:spPr>
          <a:xfrm>
            <a:off x="1209945" y="2952109"/>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宋体" panose="02010600030101010101" pitchFamily="2" charset="-122"/>
                <a:ea typeface="宋体" panose="02010600030101010101" pitchFamily="2" charset="-122"/>
              </a:rPr>
              <a:t>课前导入</a:t>
            </a:r>
            <a:endParaRPr lang="zh-CN" altLang="en-US" sz="2800" b="1" dirty="0">
              <a:latin typeface="宋体" panose="02010600030101010101" pitchFamily="2" charset="-122"/>
              <a:ea typeface="宋体" panose="02010600030101010101" pitchFamily="2" charset="-122"/>
            </a:endParaRPr>
          </a:p>
        </p:txBody>
      </p:sp>
      <p:sp>
        <p:nvSpPr>
          <p:cNvPr id="17" name="圆角矩形 16">
            <a:hlinkClick r:id="rId3" action="ppaction://hlinksldjump"/>
          </p:cNvPr>
          <p:cNvSpPr/>
          <p:nvPr/>
        </p:nvSpPr>
        <p:spPr>
          <a:xfrm>
            <a:off x="3624893" y="29322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探究新知</a:t>
            </a:r>
            <a:endParaRPr lang="zh-CN" altLang="en-US" sz="2800" b="1" dirty="0">
              <a:latin typeface="+mj-ea"/>
              <a:ea typeface="+mj-ea"/>
            </a:endParaRPr>
          </a:p>
        </p:txBody>
      </p:sp>
      <p:sp>
        <p:nvSpPr>
          <p:cNvPr id="18" name="圆角矩形 17">
            <a:hlinkClick r:id="rId4" action="ppaction://hlinksldjump"/>
          </p:cNvPr>
          <p:cNvSpPr/>
          <p:nvPr/>
        </p:nvSpPr>
        <p:spPr>
          <a:xfrm>
            <a:off x="2247861"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课堂小结</a:t>
            </a:r>
            <a:endParaRPr lang="zh-CN" altLang="en-US" sz="2800" b="1" dirty="0">
              <a:latin typeface="+mj-ea"/>
              <a:ea typeface="+mj-ea"/>
            </a:endParaRPr>
          </a:p>
        </p:txBody>
      </p:sp>
      <p:sp>
        <p:nvSpPr>
          <p:cNvPr id="19" name="圆角矩形 18">
            <a:hlinkClick r:id="rId5" action="ppaction://hlinksldjump"/>
          </p:cNvPr>
          <p:cNvSpPr/>
          <p:nvPr/>
        </p:nvSpPr>
        <p:spPr>
          <a:xfrm>
            <a:off x="5073757"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课后作业</a:t>
            </a:r>
            <a:endParaRPr lang="zh-CN" altLang="en-US" sz="2800" b="1" dirty="0">
              <a:latin typeface="+mj-ea"/>
              <a:ea typeface="+mj-ea"/>
            </a:endParaRPr>
          </a:p>
        </p:txBody>
      </p:sp>
      <p:sp>
        <p:nvSpPr>
          <p:cNvPr id="20" name="矩形 19"/>
          <p:cNvSpPr/>
          <p:nvPr/>
        </p:nvSpPr>
        <p:spPr>
          <a:xfrm>
            <a:off x="912693" y="519703"/>
            <a:ext cx="3200400" cy="683895"/>
          </a:xfrm>
          <a:prstGeom prst="rect">
            <a:avLst/>
          </a:prstGeom>
        </p:spPr>
        <p:txBody>
          <a:bodyPr wrap="none" lIns="68580" tIns="34290" rIns="68580" bIns="34290">
            <a:spAutoFit/>
          </a:bodyPr>
          <a:lstStyle/>
          <a:p>
            <a:r>
              <a:rPr lang="zh-CN" altLang="en-US" sz="4000" b="1" dirty="0">
                <a:solidFill>
                  <a:srgbClr val="0050AA"/>
                </a:solidFill>
                <a:latin typeface="+mj-ea"/>
                <a:ea typeface="+mj-ea"/>
              </a:rPr>
              <a:t>小数混合运算</a:t>
            </a:r>
            <a:endParaRPr lang="zh-CN" altLang="en-US" sz="4000" b="1" dirty="0">
              <a:solidFill>
                <a:srgbClr val="0050AA"/>
              </a:solidFill>
              <a:latin typeface="+mj-ea"/>
              <a:ea typeface="+mj-ea"/>
            </a:endParaRPr>
          </a:p>
        </p:txBody>
      </p:sp>
      <p:sp>
        <p:nvSpPr>
          <p:cNvPr id="21" name="圆角矩形 20">
            <a:hlinkClick r:id="rId6" action="ppaction://hlinksldjump"/>
          </p:cNvPr>
          <p:cNvSpPr/>
          <p:nvPr/>
        </p:nvSpPr>
        <p:spPr>
          <a:xfrm>
            <a:off x="6048388" y="29322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课堂练习</a:t>
            </a:r>
            <a:endParaRPr lang="zh-CN" altLang="en-US" sz="2800" b="1" dirty="0">
              <a:latin typeface="+mj-ea"/>
              <a:ea typeface="+mj-ea"/>
            </a:endParaRPr>
          </a:p>
        </p:txBody>
      </p:sp>
      <p:pic>
        <p:nvPicPr>
          <p:cNvPr id="22" name="图片 5"/>
          <p:cNvPicPr>
            <a:picLocks noChangeAspect="1"/>
          </p:cNvPicPr>
          <p:nvPr/>
        </p:nvPicPr>
        <p:blipFill rotWithShape="1">
          <a:blip r:embed="rId1" cstate="print"/>
          <a:srcRect l="35500" r="32250" b="80044"/>
          <a:stretch>
            <a:fillRect/>
          </a:stretch>
        </p:blipFill>
        <p:spPr bwMode="auto">
          <a:xfrm>
            <a:off x="6780547" y="4413687"/>
            <a:ext cx="321771" cy="287729"/>
          </a:xfrm>
          <a:prstGeom prst="rect">
            <a:avLst/>
          </a:prstGeom>
          <a:noFill/>
          <a:ln w="9525">
            <a:noFill/>
            <a:miter lim="800000"/>
            <a:headEnd/>
            <a:tailEnd/>
          </a:ln>
          <a:effectLst/>
        </p:spPr>
      </p:pic>
      <p:grpSp>
        <p:nvGrpSpPr>
          <p:cNvPr id="23" name="组合 22"/>
          <p:cNvGrpSpPr/>
          <p:nvPr/>
        </p:nvGrpSpPr>
        <p:grpSpPr>
          <a:xfrm>
            <a:off x="231783" y="500648"/>
            <a:ext cx="654821" cy="702878"/>
            <a:chOff x="1306635" y="1385539"/>
            <a:chExt cx="654821" cy="702878"/>
          </a:xfrm>
        </p:grpSpPr>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06635" y="1440417"/>
              <a:ext cx="654821" cy="648000"/>
            </a:xfrm>
            <a:prstGeom prst="rect">
              <a:avLst/>
            </a:prstGeom>
          </p:spPr>
        </p:pic>
        <p:sp>
          <p:nvSpPr>
            <p:cNvPr id="25" name="文本框 10"/>
            <p:cNvSpPr txBox="1"/>
            <p:nvPr/>
          </p:nvSpPr>
          <p:spPr>
            <a:xfrm>
              <a:off x="1435768" y="1385539"/>
              <a:ext cx="407035" cy="629920"/>
            </a:xfrm>
            <a:prstGeom prst="rect">
              <a:avLst/>
            </a:prstGeom>
            <a:noFill/>
          </p:spPr>
          <p:txBody>
            <a:bodyPr wrap="none" rtlCol="0">
              <a:spAutoFit/>
            </a:bodyPr>
            <a:lstStyle/>
            <a:p>
              <a:r>
                <a:rPr kumimoji="1" lang="en-US" altLang="zh-CN" sz="3500" b="1" dirty="0">
                  <a:solidFill>
                    <a:srgbClr val="0050AA"/>
                  </a:solidFill>
                  <a:latin typeface="+mj-ea"/>
                  <a:ea typeface="+mj-ea"/>
                </a:rPr>
                <a:t>4</a:t>
              </a:r>
              <a:endParaRPr kumimoji="1" lang="en-US" altLang="zh-CN" sz="3500" b="1" dirty="0">
                <a:solidFill>
                  <a:srgbClr val="0050AA"/>
                </a:solidFill>
                <a:latin typeface="+mj-ea"/>
                <a:ea typeface="+mj-ea"/>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88595" y="2532380"/>
            <a:ext cx="2733040" cy="2184400"/>
          </a:xfrm>
          <a:prstGeom prst="rect">
            <a:avLst/>
          </a:prstGeom>
        </p:spPr>
      </p:pic>
      <p:sp>
        <p:nvSpPr>
          <p:cNvPr id="2" name="文本框 1"/>
          <p:cNvSpPr txBox="1"/>
          <p:nvPr/>
        </p:nvSpPr>
        <p:spPr>
          <a:xfrm>
            <a:off x="847725" y="815975"/>
            <a:ext cx="7667625" cy="3539430"/>
          </a:xfrm>
          <a:prstGeom prst="rect">
            <a:avLst/>
          </a:prstGeom>
          <a:noFill/>
          <a:ln w="9525">
            <a:noFill/>
          </a:ln>
        </p:spPr>
        <p:txBody>
          <a:bodyPr wrap="square">
            <a:spAutoFit/>
          </a:bodyPr>
          <a:lstStyle/>
          <a:p>
            <a:pPr>
              <a:buFont typeface="Arial" panose="020B0604020202020204" pitchFamily="34" charset="0"/>
              <a:buNone/>
            </a:pP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按月定：</a:t>
            </a:r>
            <a:endPar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buFont typeface="Arial" panose="020B0604020202020204" pitchFamily="34" charset="0"/>
              <a:buNone/>
            </a:pP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40.3+46.5=86.8</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（元）</a:t>
            </a:r>
            <a:endPar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buFont typeface="Arial" panose="020B0604020202020204" pitchFamily="34" charset="0"/>
              <a:buNone/>
            </a:pP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零售：</a:t>
            </a:r>
            <a:endPar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buFont typeface="Arial" panose="020B0604020202020204" pitchFamily="34" charset="0"/>
              <a:buNone/>
            </a:pP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1.5×30+1.8×30=99</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（元）</a:t>
            </a:r>
            <a:endPar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buFont typeface="Arial" panose="020B0604020202020204" pitchFamily="34" charset="0"/>
              <a:buNone/>
            </a:pP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99-86.8=12.2</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（元）</a:t>
            </a:r>
            <a:endPar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buFont typeface="Arial" panose="020B0604020202020204" pitchFamily="34" charset="0"/>
              <a:buNone/>
            </a:pP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endPar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buFont typeface="Arial" panose="020B0604020202020204" pitchFamily="34" charset="0"/>
              <a:buNone/>
            </a:pPr>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答：可以节省</a:t>
            </a:r>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12.2</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元。</a:t>
            </a:r>
            <a:endPar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left)">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left)">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left)">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wipe(left)">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wipe(left)">
                                      <p:cBhvr>
                                        <p:cTn id="32" dur="5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wipe(left)">
                                      <p:cBhvr>
                                        <p:cTn id="37" dur="500"/>
                                        <p:tgtEl>
                                          <p:spTgt spid="2">
                                            <p:txEl>
                                              <p:pRg st="6" end="6"/>
                                            </p:txEl>
                                          </p:spTgt>
                                        </p:tgtEl>
                                      </p:cBhvr>
                                    </p:animEffect>
                                  </p:childTnLst>
                                </p:cTn>
                              </p:par>
                              <p:par>
                                <p:cTn id="38" presetID="6" presetClass="entr" presetSubtype="16" fill="hold"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circle(in)">
                                      <p:cBhvr>
                                        <p:cTn id="4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39552" y="555526"/>
            <a:ext cx="7920880" cy="954107"/>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根据右边这张被弄污了的购物小票，算算购买了多少瓶矿泉水？</a:t>
            </a:r>
            <a:endParaRPr lang="zh-CN" altLang="en-US" sz="28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4788024" y="1563638"/>
            <a:ext cx="4065934" cy="3024336"/>
          </a:xfrm>
          <a:prstGeom prst="rect">
            <a:avLst/>
          </a:prstGeom>
        </p:spPr>
      </p:pic>
      <p:sp>
        <p:nvSpPr>
          <p:cNvPr id="6" name="文本框 5"/>
          <p:cNvSpPr txBox="1"/>
          <p:nvPr/>
        </p:nvSpPr>
        <p:spPr>
          <a:xfrm>
            <a:off x="539552" y="1679460"/>
            <a:ext cx="4613523" cy="1930337"/>
          </a:xfrm>
          <a:prstGeom prst="rect">
            <a:avLst/>
          </a:prstGeom>
          <a:noFill/>
          <a:ln w="9525">
            <a:noFill/>
          </a:ln>
        </p:spPr>
        <p:txBody>
          <a:bodyPr wrap="square">
            <a:spAutoFit/>
          </a:bodyPr>
          <a:lstStyle/>
          <a:p>
            <a:pPr>
              <a:lnSpc>
                <a:spcPct val="150000"/>
              </a:lnSpc>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10-0.3-6.6-1.6</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÷1.5</a:t>
            </a:r>
            <a:endPar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lnSpc>
                <a:spcPct val="150000"/>
              </a:lnSpc>
              <a:buFont typeface="Arial" panose="020B0604020202020204" pitchFamily="34" charset="0"/>
              <a:buNone/>
            </a:pP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=1.5÷1.5</a:t>
            </a:r>
            <a:endPar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lnSpc>
                <a:spcPct val="150000"/>
              </a:lnSpc>
              <a:buFont typeface="Arial" panose="020B0604020202020204" pitchFamily="34" charset="0"/>
              <a:buNone/>
            </a:pP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=1</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（瓶）</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nvSpPr>
        <p:spPr>
          <a:xfrm>
            <a:off x="539551" y="3779624"/>
            <a:ext cx="4613523" cy="637675"/>
          </a:xfrm>
          <a:prstGeom prst="rect">
            <a:avLst/>
          </a:prstGeom>
          <a:noFill/>
          <a:ln w="9525">
            <a:noFill/>
          </a:ln>
        </p:spPr>
        <p:txBody>
          <a:bodyPr wrap="square">
            <a:spAutoFit/>
          </a:bodyPr>
          <a:lstStyle/>
          <a:p>
            <a:pPr>
              <a:lnSpc>
                <a:spcPct val="150000"/>
              </a:lnSpc>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答：买了</a:t>
            </a: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1</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瓶矿泉水。</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additive="base">
                                        <p:cTn id="2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706122" y="1751774"/>
            <a:ext cx="7500895" cy="2620176"/>
          </a:xfrm>
          <a:prstGeom prst="rect">
            <a:avLst/>
          </a:prstGeom>
        </p:spPr>
      </p:pic>
      <p:sp>
        <p:nvSpPr>
          <p:cNvPr id="3" name="Rectangle 5"/>
          <p:cNvSpPr>
            <a:spLocks noChangeArrowheads="1"/>
          </p:cNvSpPr>
          <p:nvPr/>
        </p:nvSpPr>
        <p:spPr bwMode="auto">
          <a:xfrm>
            <a:off x="783813" y="1059582"/>
            <a:ext cx="5165517" cy="500137"/>
          </a:xfrm>
          <a:prstGeom prst="rect">
            <a:avLst/>
          </a:prstGeom>
          <a:noFill/>
          <a:effectLst>
            <a:softEdge rad="0"/>
          </a:effectLst>
        </p:spPr>
        <p:txBody>
          <a:bodyPr wrap="none" lIns="68580" tIns="34290" rIns="68580" bIns="34290" rtlCol="0">
            <a:spAutoFit/>
          </a:bodyPr>
          <a:lstStyle/>
          <a:p>
            <a:r>
              <a:rPr lang="zh-CN" altLang="zh-CN" sz="2800" b="1" dirty="0">
                <a:latin typeface="+mn-ea"/>
              </a:rPr>
              <a:t>这节课你们都学会了哪些知识？</a:t>
            </a:r>
            <a:endParaRPr lang="zh-CN" altLang="en-US" sz="2800" b="1" dirty="0">
              <a:latin typeface="+mn-ea"/>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2193" y="492071"/>
            <a:ext cx="366860" cy="456339"/>
          </a:xfrm>
          <a:prstGeom prst="rect">
            <a:avLst/>
          </a:prstGeom>
        </p:spPr>
      </p:pic>
      <p:sp>
        <p:nvSpPr>
          <p:cNvPr id="12" name="文本框 14"/>
          <p:cNvSpPr txBox="1"/>
          <p:nvPr/>
        </p:nvSpPr>
        <p:spPr>
          <a:xfrm>
            <a:off x="611560" y="411510"/>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课堂小结</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14" name="TextBox 13"/>
          <p:cNvSpPr txBox="1"/>
          <p:nvPr/>
        </p:nvSpPr>
        <p:spPr>
          <a:xfrm>
            <a:off x="1368425" y="2031365"/>
            <a:ext cx="6407150" cy="2061210"/>
          </a:xfrm>
          <a:prstGeom prst="rect">
            <a:avLst/>
          </a:prstGeom>
          <a:noFill/>
        </p:spPr>
        <p:txBody>
          <a:bodyPr wrap="square" rtlCol="0">
            <a:spAutoFit/>
          </a:bodyPr>
          <a:lstStyle/>
          <a:p>
            <a:r>
              <a:rPr lang="zh-CN" altLang="en-US" sz="3200" b="1" dirty="0">
                <a:latin typeface="楷体" panose="02010609060101010101" pitchFamily="49" charset="-122"/>
                <a:ea typeface="楷体" panose="02010609060101010101" pitchFamily="49" charset="-122"/>
              </a:rPr>
              <a:t>这节课我们主要学习了如何运用小数的四则运算对生活中的问题进行解决，要求同学们多发现生活中出现的此类问题，并进行思考。</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2131" name="Rectangle 2"/>
          <p:cNvSpPr/>
          <p:nvPr/>
        </p:nvSpPr>
        <p:spPr>
          <a:xfrm>
            <a:off x="3953624" y="490647"/>
            <a:ext cx="1444625" cy="789305"/>
          </a:xfrm>
          <a:prstGeom prst="rect">
            <a:avLst/>
          </a:prstGeom>
          <a:noFill/>
          <a:ln w="9525">
            <a:noFill/>
          </a:ln>
        </p:spPr>
        <p:txBody>
          <a:bodyPr anchor="ctr"/>
          <a:lstStyle/>
          <a:p>
            <a:pPr indent="0">
              <a:buFont typeface="Wingdings" panose="05000000000000000000" pitchFamily="2" charset="2"/>
              <a:buNone/>
            </a:pPr>
            <a:r>
              <a:rPr lang="zh-CN" altLang="en-US" sz="4400" b="1" dirty="0">
                <a:solidFill>
                  <a:srgbClr val="FE840A"/>
                </a:solidFill>
                <a:latin typeface="楷体" panose="02010609060101010101" pitchFamily="49" charset="-122"/>
                <a:ea typeface="楷体" panose="02010609060101010101" pitchFamily="49" charset="-122"/>
              </a:rPr>
              <a:t>计算</a:t>
            </a:r>
            <a:endParaRPr lang="zh-CN" altLang="en-US" sz="4400" b="1" dirty="0">
              <a:solidFill>
                <a:srgbClr val="FE840A"/>
              </a:solidFill>
              <a:latin typeface="楷体" panose="02010609060101010101" pitchFamily="49" charset="-122"/>
              <a:ea typeface="楷体" panose="02010609060101010101" pitchFamily="49" charset="-122"/>
            </a:endParaRPr>
          </a:p>
        </p:txBody>
      </p:sp>
      <p:sp>
        <p:nvSpPr>
          <p:cNvPr id="432132" name="Rectangle 11"/>
          <p:cNvSpPr/>
          <p:nvPr/>
        </p:nvSpPr>
        <p:spPr>
          <a:xfrm>
            <a:off x="1510504" y="1469718"/>
            <a:ext cx="4027170" cy="553085"/>
          </a:xfrm>
          <a:prstGeom prst="rect">
            <a:avLst/>
          </a:prstGeom>
          <a:noFill/>
          <a:ln w="9525">
            <a:noFill/>
          </a:ln>
        </p:spPr>
        <p:txBody>
          <a:bodyPr wrap="none">
            <a:spAutoFit/>
          </a:bodyPr>
          <a:lstStyle/>
          <a:p>
            <a:pPr>
              <a:buFont typeface="Arial" panose="020B0604020202020204" pitchFamily="34" charset="0"/>
              <a:buNone/>
            </a:pPr>
            <a:r>
              <a:rPr lang="en-US" altLang="zh-CN" sz="3000" b="1" dirty="0">
                <a:latin typeface="楷体" panose="02010609060101010101" pitchFamily="49" charset="-122"/>
                <a:ea typeface="楷体" panose="02010609060101010101" pitchFamily="49" charset="-122"/>
                <a:cs typeface="楷体" panose="02010609060101010101" pitchFamily="49" charset="-122"/>
              </a:rPr>
              <a:t> 2.5 × 0.89 × 0.4=</a:t>
            </a:r>
            <a:endParaRPr lang="en-US" altLang="zh-CN" sz="3000" b="1" dirty="0">
              <a:latin typeface="楷体" panose="02010609060101010101" pitchFamily="49" charset="-122"/>
              <a:ea typeface="楷体" panose="02010609060101010101" pitchFamily="49" charset="-122"/>
              <a:cs typeface="楷体" panose="02010609060101010101" pitchFamily="49" charset="-122"/>
            </a:endParaRPr>
          </a:p>
        </p:txBody>
      </p:sp>
      <p:sp>
        <p:nvSpPr>
          <p:cNvPr id="432133" name="Rectangle 12"/>
          <p:cNvSpPr/>
          <p:nvPr/>
        </p:nvSpPr>
        <p:spPr>
          <a:xfrm>
            <a:off x="1871501" y="3046463"/>
            <a:ext cx="2682240" cy="553085"/>
          </a:xfrm>
          <a:prstGeom prst="rect">
            <a:avLst/>
          </a:prstGeom>
          <a:noFill/>
          <a:ln w="9525">
            <a:noFill/>
          </a:ln>
        </p:spPr>
        <p:txBody>
          <a:bodyPr wrap="none">
            <a:spAutoFit/>
          </a:bodyPr>
          <a:lstStyle/>
          <a:p>
            <a:pPr>
              <a:buFont typeface="Arial" panose="020B0604020202020204" pitchFamily="34" charset="0"/>
              <a:buNone/>
            </a:pPr>
            <a:r>
              <a:rPr lang="en-US" altLang="zh-CN" sz="3000" b="1" dirty="0">
                <a:latin typeface="楷体" panose="02010609060101010101" pitchFamily="49" charset="-122"/>
                <a:ea typeface="楷体" panose="02010609060101010101" pitchFamily="49" charset="-122"/>
                <a:cs typeface="楷体" panose="02010609060101010101" pitchFamily="49" charset="-122"/>
              </a:rPr>
              <a:t> 5.8 × 10.1=</a:t>
            </a:r>
            <a:endParaRPr lang="en-US" altLang="zh-CN" sz="3000" b="1" dirty="0">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5704024" y="1443565"/>
            <a:ext cx="1227534" cy="645160"/>
          </a:xfrm>
          <a:prstGeom prst="rect">
            <a:avLst/>
          </a:prstGeom>
          <a:noFill/>
          <a:ln w="9525">
            <a:noFill/>
          </a:ln>
        </p:spPr>
        <p:txBody>
          <a:bodyPr>
            <a:spAutoFit/>
          </a:bodyPr>
          <a:lstStyle/>
          <a:p>
            <a:pPr>
              <a:buFont typeface="Arial" panose="020B0604020202020204" pitchFamily="34" charset="0"/>
              <a:buNone/>
            </a:pPr>
            <a:r>
              <a:rPr lang="en-US" altLang="zh-CN" sz="3600" b="1">
                <a:solidFill>
                  <a:srgbClr val="FF0000"/>
                </a:solidFill>
                <a:latin typeface="楷体" panose="02010609060101010101" pitchFamily="49" charset="-122"/>
                <a:ea typeface="楷体" panose="02010609060101010101" pitchFamily="49" charset="-122"/>
              </a:rPr>
              <a:t>0.89</a:t>
            </a:r>
            <a:endParaRPr lang="en-US" altLang="zh-CN" sz="3600" b="1">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4632799" y="2999949"/>
            <a:ext cx="1809750" cy="645160"/>
          </a:xfrm>
          <a:prstGeom prst="rect">
            <a:avLst/>
          </a:prstGeom>
          <a:noFill/>
          <a:ln w="9525">
            <a:noFill/>
          </a:ln>
        </p:spPr>
        <p:txBody>
          <a:bodyPr>
            <a:spAutoFit/>
          </a:bodyPr>
          <a:lstStyle/>
          <a:p>
            <a:pPr>
              <a:buFont typeface="Arial" panose="020B0604020202020204" pitchFamily="34" charset="0"/>
              <a:buNone/>
            </a:pPr>
            <a:r>
              <a:rPr lang="en-US" altLang="zh-CN" sz="3600" b="1">
                <a:solidFill>
                  <a:srgbClr val="FF0000"/>
                </a:solidFill>
                <a:latin typeface="楷体" panose="02010609060101010101" pitchFamily="49" charset="-122"/>
                <a:ea typeface="楷体" panose="02010609060101010101" pitchFamily="49" charset="-122"/>
              </a:rPr>
              <a:t>58.58</a:t>
            </a:r>
            <a:endParaRPr lang="en-US" altLang="zh-CN" sz="3600" b="1">
              <a:solidFill>
                <a:srgbClr val="FF0000"/>
              </a:solidFill>
              <a:latin typeface="楷体" panose="02010609060101010101" pitchFamily="49" charset="-122"/>
              <a:ea typeface="楷体" panose="02010609060101010101" pitchFamily="49" charset="-122"/>
            </a:endParaRPr>
          </a:p>
        </p:txBody>
      </p:sp>
      <p:grpSp>
        <p:nvGrpSpPr>
          <p:cNvPr id="14" name="组合 13"/>
          <p:cNvGrpSpPr/>
          <p:nvPr/>
        </p:nvGrpSpPr>
        <p:grpSpPr>
          <a:xfrm>
            <a:off x="191770" y="439420"/>
            <a:ext cx="2266315" cy="561340"/>
            <a:chOff x="302" y="692"/>
            <a:chExt cx="3569" cy="884"/>
          </a:xfrm>
        </p:grpSpPr>
        <p:sp>
          <p:nvSpPr>
            <p:cNvPr id="10" name="文本框 14"/>
            <p:cNvSpPr txBox="1"/>
            <p:nvPr/>
          </p:nvSpPr>
          <p:spPr>
            <a:xfrm>
              <a:off x="963" y="692"/>
              <a:ext cx="2909" cy="885"/>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课前导入</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02" y="775"/>
              <a:ext cx="578" cy="719"/>
            </a:xfrm>
            <a:prstGeom prst="rect">
              <a:avLst/>
            </a:prstGeom>
          </p:spPr>
        </p:pic>
      </p:grpSp>
      <p:sp>
        <p:nvSpPr>
          <p:cNvPr id="12" name="Rectangle 11"/>
          <p:cNvSpPr/>
          <p:nvPr/>
        </p:nvSpPr>
        <p:spPr>
          <a:xfrm>
            <a:off x="1156713" y="3924929"/>
            <a:ext cx="6752169" cy="553998"/>
          </a:xfrm>
          <a:prstGeom prst="rect">
            <a:avLst/>
          </a:prstGeom>
          <a:noFill/>
          <a:ln w="9525">
            <a:noFill/>
          </a:ln>
        </p:spPr>
        <p:txBody>
          <a:bodyPr wrap="none">
            <a:spAutoFit/>
          </a:bodyPr>
          <a:lstStyle/>
          <a:p>
            <a:pPr>
              <a:buFont typeface="Arial" panose="020B0604020202020204" pitchFamily="34" charset="0"/>
              <a:buNone/>
            </a:pPr>
            <a:r>
              <a:rPr lang="zh-CN" altLang="en-US" sz="3000" b="1" dirty="0">
                <a:latin typeface="楷体" panose="02010609060101010101" pitchFamily="49" charset="-122"/>
                <a:ea typeface="楷体" panose="02010609060101010101" pitchFamily="49" charset="-122"/>
                <a:cs typeface="楷体" panose="02010609060101010101" pitchFamily="49" charset="-122"/>
              </a:rPr>
              <a:t>我们学过的运算律在小数中同样适用。</a:t>
            </a:r>
            <a:endParaRPr lang="en-US" altLang="zh-CN" sz="3000" b="1" dirty="0">
              <a:latin typeface="楷体" panose="02010609060101010101" pitchFamily="49" charset="-122"/>
              <a:ea typeface="楷体" panose="02010609060101010101" pitchFamily="49" charset="-122"/>
              <a:cs typeface="楷体" panose="02010609060101010101" pitchFamily="49" charset="-122"/>
            </a:endParaRPr>
          </a:p>
        </p:txBody>
      </p:sp>
      <p:cxnSp>
        <p:nvCxnSpPr>
          <p:cNvPr id="3" name="直接连接符 2"/>
          <p:cNvCxnSpPr/>
          <p:nvPr/>
        </p:nvCxnSpPr>
        <p:spPr>
          <a:xfrm>
            <a:off x="2196011" y="1912100"/>
            <a:ext cx="1368152" cy="288032"/>
          </a:xfrm>
          <a:prstGeom prst="line">
            <a:avLst/>
          </a:prstGeom>
          <a:ln w="127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3564163" y="1963321"/>
            <a:ext cx="1152128" cy="236811"/>
          </a:xfrm>
          <a:prstGeom prst="line">
            <a:avLst/>
          </a:prstGeom>
          <a:ln w="12700">
            <a:solidFill>
              <a:srgbClr val="0000FF"/>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361088" y="2064889"/>
            <a:ext cx="1227534" cy="645160"/>
          </a:xfrm>
          <a:prstGeom prst="rect">
            <a:avLst/>
          </a:prstGeom>
          <a:noFill/>
          <a:ln w="9525">
            <a:noFill/>
          </a:ln>
        </p:spPr>
        <p:txBody>
          <a:bodyPr>
            <a:spAutoFit/>
          </a:bodyPr>
          <a:lstStyle/>
          <a:p>
            <a:pPr>
              <a:buFont typeface="Arial" panose="020B0604020202020204" pitchFamily="34" charset="0"/>
              <a:buNone/>
            </a:pPr>
            <a:r>
              <a:rPr lang="en-US" altLang="zh-CN" sz="3600" b="1" dirty="0">
                <a:solidFill>
                  <a:srgbClr val="FF0000"/>
                </a:solidFill>
                <a:latin typeface="楷体" panose="02010609060101010101" pitchFamily="49" charset="-122"/>
                <a:ea typeface="楷体" panose="02010609060101010101" pitchFamily="49" charset="-122"/>
              </a:rPr>
              <a:t>1</a:t>
            </a:r>
            <a:endParaRPr lang="en-US" altLang="zh-CN" sz="3600" b="1" dirty="0">
              <a:solidFill>
                <a:srgbClr val="FF0000"/>
              </a:solidFill>
              <a:latin typeface="楷体" panose="02010609060101010101" pitchFamily="49" charset="-122"/>
              <a:ea typeface="楷体" panose="02010609060101010101" pitchFamily="49" charset="-122"/>
            </a:endParaRPr>
          </a:p>
        </p:txBody>
      </p:sp>
      <p:sp>
        <p:nvSpPr>
          <p:cNvPr id="17" name="文本框 16"/>
          <p:cNvSpPr txBox="1"/>
          <p:nvPr/>
        </p:nvSpPr>
        <p:spPr>
          <a:xfrm>
            <a:off x="3974855" y="2410357"/>
            <a:ext cx="1809750" cy="702766"/>
          </a:xfrm>
          <a:prstGeom prst="cloudCallout">
            <a:avLst/>
          </a:prstGeom>
          <a:noFill/>
          <a:ln w="9525">
            <a:solidFill>
              <a:srgbClr val="0070C0"/>
            </a:solidFill>
          </a:ln>
        </p:spPr>
        <p:txBody>
          <a:bodyPr wrap="square">
            <a:spAutoFit/>
          </a:bodyPr>
          <a:lstStyle/>
          <a:p>
            <a:pPr>
              <a:buFont typeface="Arial" panose="020B0604020202020204" pitchFamily="34" charset="0"/>
              <a:buNone/>
            </a:pPr>
            <a:r>
              <a:rPr lang="en-US" altLang="zh-CN" sz="2400" b="1" dirty="0">
                <a:solidFill>
                  <a:srgbClr val="FF0000"/>
                </a:solidFill>
                <a:latin typeface="楷体" panose="02010609060101010101" pitchFamily="49" charset="-122"/>
                <a:ea typeface="楷体" panose="02010609060101010101" pitchFamily="49" charset="-122"/>
              </a:rPr>
              <a:t>10+0.1</a:t>
            </a:r>
            <a:endParaRPr lang="en-US" altLang="zh-CN" sz="24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191770" y="439420"/>
            <a:ext cx="2266315" cy="561340"/>
            <a:chOff x="302" y="692"/>
            <a:chExt cx="3569" cy="884"/>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02" y="754"/>
              <a:ext cx="578" cy="719"/>
            </a:xfrm>
            <a:prstGeom prst="rect">
              <a:avLst/>
            </a:prstGeom>
          </p:spPr>
        </p:pic>
        <p:sp>
          <p:nvSpPr>
            <p:cNvPr id="7" name="文本框 14"/>
            <p:cNvSpPr txBox="1"/>
            <p:nvPr/>
          </p:nvSpPr>
          <p:spPr>
            <a:xfrm>
              <a:off x="963" y="692"/>
              <a:ext cx="2909" cy="885"/>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探究新知</a:t>
              </a:r>
              <a:endParaRPr lang="zh-CN" altLang="en-US" sz="3200" b="1" dirty="0">
                <a:solidFill>
                  <a:srgbClr val="875000"/>
                </a:solidFill>
                <a:latin typeface="幼圆" panose="02010509060101010101" pitchFamily="49" charset="-122"/>
                <a:ea typeface="幼圆" panose="02010509060101010101" pitchFamily="49" charset="-122"/>
              </a:endParaRPr>
            </a:p>
          </p:txBody>
        </p:sp>
      </p:grpSp>
      <p:pic>
        <p:nvPicPr>
          <p:cNvPr id="8" name="Picture 16" descr="小数五年级上册_页面_074"/>
          <p:cNvPicPr>
            <a:picLocks noChangeAspect="1"/>
          </p:cNvPicPr>
          <p:nvPr/>
        </p:nvPicPr>
        <p:blipFill>
          <a:blip r:embed="rId2">
            <a:clrChange>
              <a:clrFrom>
                <a:srgbClr val="FFFFFF"/>
              </a:clrFrom>
              <a:clrTo>
                <a:srgbClr val="FFFFFF">
                  <a:alpha val="0"/>
                </a:srgbClr>
              </a:clrTo>
            </a:clrChange>
          </a:blip>
          <a:srcRect l="9721" t="13077" r="10294" b="58939"/>
          <a:stretch>
            <a:fillRect/>
          </a:stretch>
        </p:blipFill>
        <p:spPr>
          <a:xfrm>
            <a:off x="1031875" y="948690"/>
            <a:ext cx="6833235" cy="3258820"/>
          </a:xfrm>
          <a:prstGeom prst="rect">
            <a:avLst/>
          </a:prstGeom>
          <a:noFill/>
          <a:ln w="9525">
            <a:noFill/>
          </a:ln>
        </p:spPr>
      </p:pic>
      <p:sp>
        <p:nvSpPr>
          <p:cNvPr id="9" name="Text Box 17"/>
          <p:cNvSpPr txBox="1"/>
          <p:nvPr/>
        </p:nvSpPr>
        <p:spPr>
          <a:xfrm>
            <a:off x="310515" y="4164330"/>
            <a:ext cx="8693150" cy="521970"/>
          </a:xfrm>
          <a:prstGeom prst="rect">
            <a:avLst/>
          </a:prstGeom>
          <a:noFill/>
          <a:ln w="9525">
            <a:noFill/>
          </a:ln>
        </p:spPr>
        <p:txBody>
          <a:bodyPr wrap="square">
            <a:spAutoFit/>
          </a:bodyPr>
          <a:lstStyle/>
          <a:p>
            <a:pPr algn="ctr">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rPr>
              <a:t>李阿姨每月通话约</a:t>
            </a:r>
            <a:r>
              <a:rPr lang="en-US" altLang="zh-CN" sz="2800" b="1" dirty="0">
                <a:solidFill>
                  <a:srgbClr val="0000FF"/>
                </a:solidFill>
                <a:latin typeface="楷体" panose="02010609060101010101" pitchFamily="49" charset="-122"/>
                <a:ea typeface="楷体" panose="02010609060101010101" pitchFamily="49" charset="-122"/>
                <a:cs typeface="楷体" panose="02010609060101010101" pitchFamily="49" charset="-122"/>
              </a:rPr>
              <a:t>120</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rPr>
              <a:t>分，选择哪类收费标准合算些？</a:t>
            </a:r>
            <a:endPar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39" name="Picture 19" descr="小数五年级上册_页面_074"/>
          <p:cNvPicPr>
            <a:picLocks noChangeAspect="1"/>
          </p:cNvPicPr>
          <p:nvPr/>
        </p:nvPicPr>
        <p:blipFill>
          <a:blip r:embed="rId1">
            <a:clrChange>
              <a:clrFrom>
                <a:srgbClr val="FFFFFF"/>
              </a:clrFrom>
              <a:clrTo>
                <a:srgbClr val="FFFFFF">
                  <a:alpha val="0"/>
                </a:srgbClr>
              </a:clrTo>
            </a:clrChange>
          </a:blip>
          <a:srcRect l="17258" t="44780" r="46527" b="43935"/>
          <a:stretch>
            <a:fillRect/>
          </a:stretch>
        </p:blipFill>
        <p:spPr>
          <a:xfrm>
            <a:off x="625475" y="1539875"/>
            <a:ext cx="5085080" cy="2226945"/>
          </a:xfrm>
          <a:prstGeom prst="rect">
            <a:avLst/>
          </a:prstGeom>
          <a:noFill/>
          <a:ln w="9525">
            <a:noFill/>
          </a:ln>
        </p:spPr>
      </p:pic>
      <p:pic>
        <p:nvPicPr>
          <p:cNvPr id="389123" name="Picture 20" descr="小数五年级上册_页面_074"/>
          <p:cNvPicPr>
            <a:picLocks noChangeAspect="1"/>
          </p:cNvPicPr>
          <p:nvPr/>
        </p:nvPicPr>
        <p:blipFill>
          <a:blip r:embed="rId1">
            <a:clrChange>
              <a:clrFrom>
                <a:srgbClr val="FFFFFF"/>
              </a:clrFrom>
              <a:clrTo>
                <a:srgbClr val="FFFFFF">
                  <a:alpha val="0"/>
                </a:srgbClr>
              </a:clrTo>
            </a:clrChange>
          </a:blip>
          <a:srcRect l="52725" t="44780" r="11060" b="44479"/>
          <a:stretch>
            <a:fillRect/>
          </a:stretch>
        </p:blipFill>
        <p:spPr>
          <a:xfrm>
            <a:off x="4363720" y="498475"/>
            <a:ext cx="4709795" cy="1962150"/>
          </a:xfrm>
          <a:prstGeom prst="rect">
            <a:avLst/>
          </a:prstGeom>
          <a:noFill/>
          <a:ln w="9525">
            <a:noFill/>
          </a:ln>
        </p:spPr>
      </p:pic>
      <p:pic>
        <p:nvPicPr>
          <p:cNvPr id="5141" name="Picture 21" descr="小数五年级上册_页面_074"/>
          <p:cNvPicPr>
            <a:picLocks noChangeAspect="1"/>
          </p:cNvPicPr>
          <p:nvPr/>
        </p:nvPicPr>
        <p:blipFill>
          <a:blip r:embed="rId1">
            <a:clrChange>
              <a:clrFrom>
                <a:srgbClr val="FFFFFF"/>
              </a:clrFrom>
              <a:clrTo>
                <a:srgbClr val="FFFFFF">
                  <a:alpha val="0"/>
                </a:srgbClr>
              </a:clrTo>
            </a:clrChange>
          </a:blip>
          <a:srcRect l="17258" t="56053" r="29924" b="40714"/>
          <a:stretch>
            <a:fillRect/>
          </a:stretch>
        </p:blipFill>
        <p:spPr>
          <a:xfrm>
            <a:off x="511810" y="3880485"/>
            <a:ext cx="7753985" cy="66802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139"/>
                                        </p:tgtEl>
                                        <p:attrNameLst>
                                          <p:attrName>style.visibility</p:attrName>
                                        </p:attrNameLst>
                                      </p:cBhvr>
                                      <p:to>
                                        <p:strVal val="visible"/>
                                      </p:to>
                                    </p:set>
                                    <p:animEffect transition="in" filter="wipe(up)">
                                      <p:cBhvr>
                                        <p:cTn id="7" dur="1000"/>
                                        <p:tgtEl>
                                          <p:spTgt spid="5139"/>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5141"/>
                                        </p:tgtEl>
                                        <p:attrNameLst>
                                          <p:attrName>style.visibility</p:attrName>
                                        </p:attrNameLst>
                                      </p:cBhvr>
                                      <p:to>
                                        <p:strVal val="visible"/>
                                      </p:to>
                                    </p:set>
                                    <p:anim calcmode="lin" valueType="num">
                                      <p:cBhvr>
                                        <p:cTn id="12" dur="1000" fill="hold"/>
                                        <p:tgtEl>
                                          <p:spTgt spid="5141"/>
                                        </p:tgtEl>
                                        <p:attrNameLst>
                                          <p:attrName>ppt_x</p:attrName>
                                        </p:attrNameLst>
                                      </p:cBhvr>
                                      <p:tavLst>
                                        <p:tav tm="0">
                                          <p:val>
                                            <p:strVal val="#ppt_x-.2"/>
                                          </p:val>
                                        </p:tav>
                                        <p:tav tm="100000">
                                          <p:val>
                                            <p:strVal val="#ppt_x"/>
                                          </p:val>
                                        </p:tav>
                                      </p:tavLst>
                                    </p:anim>
                                    <p:anim calcmode="lin" valueType="num">
                                      <p:cBhvr>
                                        <p:cTn id="13" dur="1000" fill="hold"/>
                                        <p:tgtEl>
                                          <p:spTgt spid="5141"/>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0146" name="Text Box 7"/>
          <p:cNvSpPr txBox="1"/>
          <p:nvPr/>
        </p:nvSpPr>
        <p:spPr>
          <a:xfrm>
            <a:off x="1044838" y="1563638"/>
            <a:ext cx="3669677" cy="2599173"/>
          </a:xfrm>
          <a:prstGeom prst="rect">
            <a:avLst/>
          </a:prstGeom>
          <a:noFill/>
          <a:ln w="9525">
            <a:noFill/>
          </a:ln>
        </p:spPr>
        <p:txBody>
          <a:bodyPr wrap="square">
            <a:spAutoFit/>
          </a:bodyPr>
          <a:lstStyle/>
          <a:p>
            <a:pPr>
              <a:lnSpc>
                <a:spcPct val="180000"/>
              </a:lnSpc>
              <a:spcBef>
                <a:spcPct val="50000"/>
              </a:spcBef>
              <a:buFont typeface="Arial" panose="020B0604020202020204" pitchFamily="34" charset="0"/>
              <a:buNone/>
            </a:pPr>
            <a:r>
              <a:rPr lang="zh-CN" altLang="en-US" sz="3200" b="1" dirty="0">
                <a:latin typeface="楷体" panose="02010609060101010101" pitchFamily="49" charset="-122"/>
                <a:ea typeface="楷体" panose="02010609060101010101" pitchFamily="49" charset="-122"/>
                <a:cs typeface="楷体" panose="02010609060101010101" pitchFamily="49" charset="-122"/>
              </a:rPr>
              <a:t>王阿姨每月通话时间大约是</a:t>
            </a:r>
            <a:r>
              <a:rPr lang="en-US" altLang="zh-CN" sz="3200" b="1" dirty="0">
                <a:latin typeface="楷体" panose="02010609060101010101" pitchFamily="49" charset="-122"/>
                <a:ea typeface="楷体" panose="02010609060101010101" pitchFamily="49" charset="-122"/>
                <a:cs typeface="楷体" panose="02010609060101010101" pitchFamily="49" charset="-122"/>
              </a:rPr>
              <a:t>350</a:t>
            </a:r>
            <a:r>
              <a:rPr lang="zh-CN" altLang="en-US" sz="3200" b="1" dirty="0">
                <a:latin typeface="楷体" panose="02010609060101010101" pitchFamily="49" charset="-122"/>
                <a:ea typeface="楷体" panose="02010609060101010101" pitchFamily="49" charset="-122"/>
                <a:cs typeface="楷体" panose="02010609060101010101" pitchFamily="49" charset="-122"/>
              </a:rPr>
              <a:t>分，又该如何选择呢？</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p:txBody>
      </p:sp>
      <p:sp>
        <p:nvSpPr>
          <p:cNvPr id="390147" name="Rectangle 2"/>
          <p:cNvSpPr/>
          <p:nvPr/>
        </p:nvSpPr>
        <p:spPr>
          <a:xfrm>
            <a:off x="505460" y="525145"/>
            <a:ext cx="1797685" cy="765810"/>
          </a:xfrm>
          <a:prstGeom prst="rect">
            <a:avLst/>
          </a:prstGeom>
          <a:noFill/>
          <a:ln w="9525">
            <a:noFill/>
          </a:ln>
          <a:effectLst>
            <a:outerShdw blurRad="50800" dist="152400" dir="2700000" algn="tl" rotWithShape="0">
              <a:prstClr val="black">
                <a:alpha val="40000"/>
              </a:prstClr>
            </a:outerShdw>
          </a:effectLst>
        </p:spPr>
        <p:txBody>
          <a:bodyPr anchor="ctr"/>
          <a:lstStyle/>
          <a:p>
            <a:pPr indent="0">
              <a:buFont typeface="Wingdings" panose="05000000000000000000" pitchFamily="2" charset="2"/>
              <a:buNone/>
            </a:pPr>
            <a:r>
              <a:rPr lang="en-US" altLang="zh-CN" sz="3200" b="1" dirty="0">
                <a:solidFill>
                  <a:srgbClr val="FE840A"/>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dirty="0">
                <a:solidFill>
                  <a:srgbClr val="FE840A"/>
                </a:solidFill>
                <a:latin typeface="楷体" panose="02010609060101010101" pitchFamily="49" charset="-122"/>
                <a:ea typeface="楷体" panose="02010609060101010101" pitchFamily="49" charset="-122"/>
                <a:cs typeface="楷体" panose="02010609060101010101" pitchFamily="49" charset="-122"/>
              </a:rPr>
              <a:t>议一议</a:t>
            </a:r>
            <a:endParaRPr lang="zh-CN" altLang="en-US" sz="3200" b="1" dirty="0">
              <a:solidFill>
                <a:srgbClr val="FE840A"/>
              </a:solidFill>
              <a:latin typeface="楷体" panose="02010609060101010101" pitchFamily="49" charset="-122"/>
              <a:ea typeface="楷体" panose="02010609060101010101" pitchFamily="49" charset="-122"/>
              <a:cs typeface="楷体" panose="02010609060101010101" pitchFamily="49" charset="-122"/>
            </a:endParaRPr>
          </a:p>
        </p:txBody>
      </p:sp>
      <p:pic>
        <p:nvPicPr>
          <p:cNvPr id="3" name="图片 2"/>
          <p:cNvPicPr>
            <a:picLocks noChangeAspect="1"/>
          </p:cNvPicPr>
          <p:nvPr/>
        </p:nvPicPr>
        <p:blipFill>
          <a:blip r:embed="rId1"/>
          <a:stretch>
            <a:fillRect/>
          </a:stretch>
        </p:blipFill>
        <p:spPr>
          <a:xfrm>
            <a:off x="5364088" y="627534"/>
            <a:ext cx="2497891" cy="40538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0146"/>
                                        </p:tgtEl>
                                        <p:attrNameLst>
                                          <p:attrName>style.visibility</p:attrName>
                                        </p:attrNameLst>
                                      </p:cBhvr>
                                      <p:to>
                                        <p:strVal val="visible"/>
                                      </p:to>
                                    </p:set>
                                    <p:animEffect transition="in" filter="blinds(horizontal)">
                                      <p:cBhvr>
                                        <p:cTn id="7" dur="500"/>
                                        <p:tgtEl>
                                          <p:spTgt spid="390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14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581654" y="344483"/>
            <a:ext cx="4613523" cy="4408899"/>
          </a:xfrm>
          <a:prstGeom prst="rect">
            <a:avLst/>
          </a:prstGeom>
          <a:noFill/>
          <a:ln w="9525">
            <a:noFill/>
          </a:ln>
        </p:spPr>
        <p:txBody>
          <a:bodyPr wrap="square">
            <a:spAutoFit/>
          </a:bodyPr>
          <a:lstStyle/>
          <a:p>
            <a:pPr>
              <a:lnSpc>
                <a:spcPct val="150000"/>
              </a:lnSpc>
              <a:buFont typeface="Arial" panose="020B0604020202020204" pitchFamily="34" charset="0"/>
              <a:buNone/>
            </a:pP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第</a:t>
            </a:r>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1</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类：   </a:t>
            </a:r>
            <a:endPar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lnSpc>
                <a:spcPct val="150000"/>
              </a:lnSpc>
              <a:buFont typeface="Arial" panose="020B0604020202020204" pitchFamily="34" charset="0"/>
              <a:buNone/>
            </a:pPr>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20+350×0.18=83</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（元）</a:t>
            </a:r>
            <a:endPar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lnSpc>
                <a:spcPct val="150000"/>
              </a:lnSpc>
              <a:buFont typeface="Arial" panose="020B0604020202020204" pitchFamily="34" charset="0"/>
              <a:buNone/>
            </a:pP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第</a:t>
            </a:r>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2</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类：   </a:t>
            </a:r>
            <a:endPar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lnSpc>
                <a:spcPct val="150000"/>
              </a:lnSpc>
              <a:buFont typeface="Arial" panose="020B0604020202020204" pitchFamily="34" charset="0"/>
              <a:buNone/>
            </a:pPr>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350×0.3=105</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（元）</a:t>
            </a:r>
            <a:endPar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lnSpc>
                <a:spcPct val="150000"/>
              </a:lnSpc>
              <a:buFont typeface="Arial" panose="020B0604020202020204" pitchFamily="34" charset="0"/>
              <a:buNone/>
            </a:pP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因为</a:t>
            </a:r>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105&gt;83</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，所以选择第</a:t>
            </a:r>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2</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类收费标准合算些。</a:t>
            </a:r>
            <a:endPar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pic>
        <p:nvPicPr>
          <p:cNvPr id="4" name="图片 3"/>
          <p:cNvPicPr>
            <a:picLocks noChangeAspect="1"/>
          </p:cNvPicPr>
          <p:nvPr/>
        </p:nvPicPr>
        <p:blipFill>
          <a:blip r:embed="rId1"/>
          <a:stretch>
            <a:fillRect/>
          </a:stretch>
        </p:blipFill>
        <p:spPr>
          <a:xfrm>
            <a:off x="5580112" y="699542"/>
            <a:ext cx="2497891" cy="40538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518989" y="1742806"/>
            <a:ext cx="4106021" cy="3096344"/>
          </a:xfrm>
          <a:prstGeom prst="rect">
            <a:avLst/>
          </a:prstGeom>
        </p:spPr>
      </p:pic>
      <p:sp>
        <p:nvSpPr>
          <p:cNvPr id="3" name="Text Box 7"/>
          <p:cNvSpPr txBox="1"/>
          <p:nvPr/>
        </p:nvSpPr>
        <p:spPr>
          <a:xfrm>
            <a:off x="755576" y="435140"/>
            <a:ext cx="7560840" cy="1307666"/>
          </a:xfrm>
          <a:prstGeom prst="rect">
            <a:avLst/>
          </a:prstGeom>
          <a:noFill/>
          <a:ln w="9525">
            <a:noFill/>
          </a:ln>
        </p:spPr>
        <p:txBody>
          <a:bodyPr wrap="square">
            <a:spAutoFit/>
          </a:bodyPr>
          <a:lstStyle/>
          <a:p>
            <a:pPr>
              <a:lnSpc>
                <a:spcPct val="180000"/>
              </a:lnSpc>
              <a:spcBef>
                <a:spcPct val="50000"/>
              </a:spcBef>
              <a:buFont typeface="Arial" panose="020B0604020202020204" pitchFamily="34" charset="0"/>
              <a:buNone/>
            </a:pPr>
            <a:r>
              <a:rPr lang="zh-CN" altLang="en-US" sz="2400" b="1" dirty="0">
                <a:latin typeface="楷体" panose="02010609060101010101" pitchFamily="49" charset="-122"/>
                <a:ea typeface="楷体" panose="02010609060101010101" pitchFamily="49" charset="-122"/>
                <a:cs typeface="楷体" panose="02010609060101010101" pitchFamily="49" charset="-122"/>
              </a:rPr>
              <a:t>下面是张老师新居的平面示意图。如果卧室和书房铺木地板，按每平方米</a:t>
            </a:r>
            <a:r>
              <a:rPr lang="en-US" altLang="zh-CN" sz="2400" b="1" dirty="0">
                <a:latin typeface="楷体" panose="02010609060101010101" pitchFamily="49" charset="-122"/>
                <a:ea typeface="楷体" panose="02010609060101010101" pitchFamily="49" charset="-122"/>
                <a:cs typeface="楷体" panose="02010609060101010101" pitchFamily="49" charset="-122"/>
              </a:rPr>
              <a:t>180</a:t>
            </a:r>
            <a:r>
              <a:rPr lang="zh-CN" altLang="en-US" sz="2400" b="1" dirty="0">
                <a:latin typeface="楷体" panose="02010609060101010101" pitchFamily="49" charset="-122"/>
                <a:ea typeface="楷体" panose="02010609060101010101" pitchFamily="49" charset="-122"/>
                <a:cs typeface="楷体" panose="02010609060101010101" pitchFamily="49" charset="-122"/>
              </a:rPr>
              <a:t>元的费用计算，共需要多少元？</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924712" y="699542"/>
            <a:ext cx="7632848"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先算出卧室和书房地面的总面积，再算出共需多少元。</a:t>
            </a:r>
            <a:endParaRPr lang="zh-CN" altLang="en-US" sz="2400"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4427984" y="1635646"/>
            <a:ext cx="4106021" cy="3096344"/>
          </a:xfrm>
          <a:prstGeom prst="rect">
            <a:avLst/>
          </a:prstGeom>
        </p:spPr>
      </p:pic>
      <p:sp>
        <p:nvSpPr>
          <p:cNvPr id="4" name="文本框 3"/>
          <p:cNvSpPr txBox="1"/>
          <p:nvPr/>
        </p:nvSpPr>
        <p:spPr>
          <a:xfrm>
            <a:off x="395536" y="1419622"/>
            <a:ext cx="4613523" cy="2576667"/>
          </a:xfrm>
          <a:prstGeom prst="rect">
            <a:avLst/>
          </a:prstGeom>
          <a:noFill/>
          <a:ln w="9525">
            <a:noFill/>
          </a:ln>
        </p:spPr>
        <p:txBody>
          <a:bodyPr wrap="square">
            <a:spAutoFit/>
          </a:bodyPr>
          <a:lstStyle/>
          <a:p>
            <a:pPr>
              <a:lnSpc>
                <a:spcPct val="150000"/>
              </a:lnSpc>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5.2+4.8</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×4.8×180</a:t>
            </a:r>
            <a:endPar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lnSpc>
                <a:spcPct val="150000"/>
              </a:lnSpc>
              <a:buFont typeface="Arial" panose="020B0604020202020204" pitchFamily="34" charset="0"/>
              <a:buNone/>
            </a:pP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=10×4.8×180</a:t>
            </a:r>
            <a:endPar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lnSpc>
                <a:spcPct val="150000"/>
              </a:lnSpc>
              <a:buFont typeface="Arial" panose="020B0604020202020204" pitchFamily="34" charset="0"/>
              <a:buNone/>
            </a:pP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=48×180</a:t>
            </a:r>
            <a:endPar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lnSpc>
                <a:spcPct val="150000"/>
              </a:lnSpc>
              <a:buFont typeface="Arial" panose="020B0604020202020204" pitchFamily="34" charset="0"/>
              <a:buNone/>
            </a:pP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=8640</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（元）</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5" name="文本框 4"/>
          <p:cNvSpPr txBox="1"/>
          <p:nvPr/>
        </p:nvSpPr>
        <p:spPr>
          <a:xfrm>
            <a:off x="539552" y="4045302"/>
            <a:ext cx="4613523" cy="637675"/>
          </a:xfrm>
          <a:prstGeom prst="rect">
            <a:avLst/>
          </a:prstGeom>
          <a:noFill/>
          <a:ln w="9525">
            <a:noFill/>
          </a:ln>
        </p:spPr>
        <p:txBody>
          <a:bodyPr wrap="square">
            <a:spAutoFit/>
          </a:bodyPr>
          <a:lstStyle/>
          <a:p>
            <a:pPr>
              <a:lnSpc>
                <a:spcPct val="150000"/>
              </a:lnSpc>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答：共需</a:t>
            </a: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8640</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元。</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 calcmode="lin" valueType="num">
                                      <p:cBhvr additive="base">
                                        <p:cTn id="3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9" descr="小数五年级上册_页面_075"/>
          <p:cNvPicPr>
            <a:picLocks noChangeAspect="1"/>
          </p:cNvPicPr>
          <p:nvPr/>
        </p:nvPicPr>
        <p:blipFill>
          <a:blip r:embed="rId1"/>
          <a:srcRect l="21407" t="71558" r="9598" b="8446"/>
          <a:stretch>
            <a:fillRect/>
          </a:stretch>
        </p:blipFill>
        <p:spPr>
          <a:xfrm>
            <a:off x="323528" y="843558"/>
            <a:ext cx="8054586" cy="3958908"/>
          </a:xfrm>
          <a:prstGeom prst="rect">
            <a:avLst/>
          </a:prstGeom>
          <a:noFill/>
          <a:ln w="9525">
            <a:noFill/>
          </a:ln>
        </p:spPr>
      </p:pic>
      <p:grpSp>
        <p:nvGrpSpPr>
          <p:cNvPr id="6" name="组合 5"/>
          <p:cNvGrpSpPr/>
          <p:nvPr/>
        </p:nvGrpSpPr>
        <p:grpSpPr>
          <a:xfrm>
            <a:off x="182245" y="411480"/>
            <a:ext cx="2266315" cy="561340"/>
            <a:chOff x="302" y="648"/>
            <a:chExt cx="3569" cy="884"/>
          </a:xfrm>
        </p:grpSpPr>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2" y="775"/>
              <a:ext cx="578" cy="719"/>
            </a:xfrm>
            <a:prstGeom prst="rect">
              <a:avLst/>
            </a:prstGeom>
          </p:spPr>
        </p:pic>
        <p:sp>
          <p:nvSpPr>
            <p:cNvPr id="34" name="文本框 14"/>
            <p:cNvSpPr txBox="1"/>
            <p:nvPr/>
          </p:nvSpPr>
          <p:spPr>
            <a:xfrm>
              <a:off x="963" y="648"/>
              <a:ext cx="2909" cy="885"/>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课堂练习</a:t>
              </a:r>
              <a:endParaRPr lang="zh-CN" altLang="en-US" sz="3200" b="1" dirty="0">
                <a:solidFill>
                  <a:srgbClr val="875000"/>
                </a:solidFill>
                <a:latin typeface="幼圆" panose="02010509060101010101" pitchFamily="49" charset="-122"/>
                <a:ea typeface="幼圆" panose="02010509060101010101" pitchFamily="49" charset="-122"/>
              </a:endParaRPr>
            </a:p>
          </p:txBody>
        </p:sp>
      </p:grpSp>
    </p:spTree>
  </p:cSld>
  <p:clrMapOvr>
    <a:masterClrMapping/>
  </p:clrMapOvr>
</p:sld>
</file>

<file path=ppt/tags/tag1.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rgbClr val="FF0000"/>
          </a:solidFill>
        </a:ln>
      </a:spPr>
      <a:bodyPr rot="0" spcFirstLastPara="0" vertOverflow="overflow" horzOverflow="overflow" vert="horz" wrap="square" lIns="91440" tIns="45720" rIns="91440" bIns="45720" numCol="1" spcCol="0" rtlCol="0" fromWordArt="0" anchor="ctr" anchorCtr="0" forceAA="0" compatLnSpc="1">
        <a:spAutoFit/>
      </a:bodyPr>
      <a:lstStyle>
        <a:defPPr algn="ctr">
          <a:lnSpc>
            <a:spcPct val="100000"/>
          </a:lnSpc>
          <a:spcBef>
            <a:spcPct val="0"/>
          </a:spcBef>
          <a:buFontTx/>
          <a:buNone/>
          <a:defRPr sz="2000" b="1" dirty="0">
            <a:latin typeface="楷体" panose="02010609060101010101" pitchFamily="49" charset="-122"/>
            <a:ea typeface="楷体" panose="02010609060101010101" pitchFamily="49" charset="-122"/>
          </a:defRPr>
        </a:defPPr>
      </a:lstStyle>
      <a:style>
        <a:lnRef idx="2">
          <a:schemeClr val="accent2"/>
        </a:lnRef>
        <a:fillRef idx="1">
          <a:schemeClr val="lt1"/>
        </a:fillRef>
        <a:effectRef idx="0">
          <a:schemeClr val="accent2"/>
        </a:effectRef>
        <a:fontRef idx="minor">
          <a:schemeClr val="dk1"/>
        </a:fontRef>
      </a:style>
    </a:spDef>
    <a:txDef>
      <a:spPr>
        <a:noFill/>
      </a:spPr>
      <a:bodyPr wrap="square" rtlCol="0">
        <a:spAutoFit/>
      </a:bodyPr>
      <a:lstStyle>
        <a:defPPr>
          <a:defRPr sz="1600" b="1" dirty="0" smtClean="0">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3CD"/>
        </a:solidFill>
        <a:ln w="28575" cap="flat" cmpd="sng">
          <a:solidFill>
            <a:srgbClr val="00B0F0"/>
          </a:solidFill>
          <a:prstDash val="solid"/>
          <a:miter/>
          <a:headEnd type="none" w="med" len="med"/>
          <a:tailEnd type="none" w="med" len="med"/>
        </a:ln>
      </a:spPr>
      <a:bodyPr lIns="90000" tIns="46800" rIns="90000" bIns="46800"/>
      <a:lstStyle>
        <a:defPPr latinLnBrk="1">
          <a:spcBef>
            <a:spcPct val="50000"/>
          </a:spcBef>
          <a:defRPr b="1" dirty="0" smtClean="0">
            <a:latin typeface="楷体" panose="02010609060101010101" pitchFamily="49" charset="-122"/>
            <a:ea typeface="楷体" panose="02010609060101010101" pitchFamily="49" charset="-122"/>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658</Words>
  <Application>WPS 演示</Application>
  <PresentationFormat>全屏显示(16:9)</PresentationFormat>
  <Paragraphs>85</Paragraphs>
  <Slides>12</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12</vt:i4>
      </vt:variant>
    </vt:vector>
  </HeadingPairs>
  <TitlesOfParts>
    <vt:vector size="24" baseType="lpstr">
      <vt:lpstr>Arial</vt:lpstr>
      <vt:lpstr>宋体</vt:lpstr>
      <vt:lpstr>Wingdings</vt:lpstr>
      <vt:lpstr>楷体</vt:lpstr>
      <vt:lpstr>黑体</vt:lpstr>
      <vt:lpstr>幼圆</vt:lpstr>
      <vt:lpstr>等线</vt:lpstr>
      <vt:lpstr>Calibri</vt:lpstr>
      <vt:lpstr>微软雅黑</vt:lpstr>
      <vt:lpstr>Arial Unicode MS</vt:lpstr>
      <vt:lpstr>Office 主题</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xjj</dc:creator>
  <cp:lastModifiedBy>Administrator</cp:lastModifiedBy>
  <cp:revision>135</cp:revision>
  <dcterms:created xsi:type="dcterms:W3CDTF">2018-09-11T05:46:00Z</dcterms:created>
  <dcterms:modified xsi:type="dcterms:W3CDTF">2023-08-28T08:54:37Z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7ED0968C9BB84960A710B9679505CE08_12</vt:lpwstr>
  </property>
</Properties>
</file>