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65" r:id="rId5"/>
  </p:sldMasterIdLst>
  <p:sldIdLst>
    <p:sldId id="258" r:id="rId6"/>
    <p:sldId id="257" r:id="rId7"/>
    <p:sldId id="259" r:id="rId8"/>
    <p:sldId id="268" r:id="rId9"/>
    <p:sldId id="267" r:id="rId10"/>
    <p:sldId id="266" r:id="rId11"/>
    <p:sldId id="265" r:id="rId12"/>
    <p:sldId id="269" r:id="rId13"/>
    <p:sldId id="264" r:id="rId14"/>
    <p:sldId id="270" r:id="rId15"/>
    <p:sldId id="271" r:id="rId16"/>
    <p:sldId id="272" r:id="rId17"/>
    <p:sldId id="263" r:id="rId18"/>
    <p:sldId id="260" r:id="rId19"/>
    <p:sldId id="262" r:id="rId20"/>
    <p:sldId id="273" r:id="rId21"/>
    <p:sldId id="274" r:id="rId22"/>
    <p:sldId id="275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C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7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8" Type="http://schemas.openxmlformats.org/officeDocument/2006/relationships/theme" Target="../theme/theme4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46" y="92869"/>
            <a:ext cx="2356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46" y="92869"/>
            <a:ext cx="2356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33" name="单圆角矩形 32"/>
          <p:cNvSpPr/>
          <p:nvPr/>
        </p:nvSpPr>
        <p:spPr>
          <a:xfrm>
            <a:off x="2375976" y="372485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34" name="单圆角矩形 33"/>
          <p:cNvSpPr/>
          <p:nvPr/>
        </p:nvSpPr>
        <p:spPr>
          <a:xfrm>
            <a:off x="49872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35" name="单圆角矩形 34"/>
          <p:cNvSpPr/>
          <p:nvPr/>
        </p:nvSpPr>
        <p:spPr>
          <a:xfrm>
            <a:off x="2339752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en-US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3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4" name="组合 43"/>
          <p:cNvGrpSpPr/>
          <p:nvPr/>
        </p:nvGrpSpPr>
        <p:grpSpPr>
          <a:xfrm>
            <a:off x="231784" y="546690"/>
            <a:ext cx="654821" cy="656836"/>
            <a:chOff x="1306635" y="1431581"/>
            <a:chExt cx="654821" cy="65683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6" name="文本框 10"/>
            <p:cNvSpPr txBox="1"/>
            <p:nvPr/>
          </p:nvSpPr>
          <p:spPr>
            <a:xfrm>
              <a:off x="1437486" y="1431581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019-0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049179"/>
            <a:ext cx="7661434" cy="30456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68354" y="520065"/>
            <a:ext cx="45600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这些窗帘布每米的售价都是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0239" y="2837021"/>
            <a:ext cx="53235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）如果买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21.5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米布，该付多少元？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5603" y="1730216"/>
            <a:ext cx="1821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16=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8604" y="1730216"/>
            <a:ext cx="1821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81.6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5603" y="2283619"/>
            <a:ext cx="25731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答：该付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81.6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0239" y="1239679"/>
            <a:ext cx="53235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）王大妈买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米布做窗帘，该付多少元？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8913" y="3391852"/>
            <a:ext cx="1821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21.5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5.1=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0519" y="3391852"/>
            <a:ext cx="1821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109.65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3929" y="3982038"/>
            <a:ext cx="25731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答：该付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109.65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8354" y="520065"/>
            <a:ext cx="45600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这些窗帘布每米的售价都是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592" y="1119664"/>
            <a:ext cx="7703344" cy="336184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68756" y="508635"/>
            <a:ext cx="472487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15"/>
          </a:p>
        </p:txBody>
      </p:sp>
      <p:sp>
        <p:nvSpPr>
          <p:cNvPr id="5" name="文本框 4"/>
          <p:cNvSpPr txBox="1"/>
          <p:nvPr/>
        </p:nvSpPr>
        <p:spPr>
          <a:xfrm>
            <a:off x="1692117" y="543877"/>
            <a:ext cx="44781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这块地大约能收多少千克白菜？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809274" y="994617"/>
            <a:ext cx="2479834" cy="1153747"/>
          </a:xfrm>
          <a:prstGeom prst="cloudCallout">
            <a:avLst>
              <a:gd name="adj1" fmla="val 53591"/>
              <a:gd name="adj2" fmla="val -29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每棵白菜大约重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5559743" y="1796415"/>
            <a:ext cx="3169920" cy="1092518"/>
          </a:xfrm>
          <a:prstGeom prst="cloudCallout">
            <a:avLst>
              <a:gd name="adj1" fmla="val -57271"/>
              <a:gd name="adj2" fmla="val -1041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这块地的白菜有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行，每行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14337" y="1510189"/>
            <a:ext cx="1547813" cy="240030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655570" y="720090"/>
            <a:ext cx="4701540" cy="869633"/>
          </a:xfrm>
          <a:prstGeom prst="wedgeRoundRectCallout">
            <a:avLst>
              <a:gd name="adj1" fmla="val -67828"/>
              <a:gd name="adj2" fmla="val 81434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；把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8556" y="2071211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0905" y="2462689"/>
            <a:ext cx="19273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30906" y="2854166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=600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0906" y="3245644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=1200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4196" y="3788092"/>
            <a:ext cx="35223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答：大约收白菜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1200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3457" y="649605"/>
            <a:ext cx="71355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陆芳房间的地面是长方形的，请你估计房间地面面积大约是多少平方米？再计算出地面面积？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2_XWFYFEMJ9ROM2(EL67W)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2276" y="2164556"/>
            <a:ext cx="2736533" cy="1522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08809" y="2729865"/>
            <a:ext cx="111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3.11m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2812" y="1866031"/>
            <a:ext cx="111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3.9m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88169" y="1312545"/>
            <a:ext cx="1313974" cy="204549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036451" y="1048991"/>
            <a:ext cx="1631621" cy="692944"/>
          </a:xfrm>
          <a:prstGeom prst="wedgeRoundRectCallout">
            <a:avLst>
              <a:gd name="adj1" fmla="val -76485"/>
              <a:gd name="adj2" fmla="val 101477"/>
              <a:gd name="adj3" fmla="val 16667"/>
            </a:avLst>
          </a:prstGeom>
          <a:solidFill>
            <a:srgbClr val="31C9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3.11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3.9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990710" y="3162300"/>
                <a:ext cx="153924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×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100" b="1" i="1" dirty="0">
                        <a:latin typeface="Cambria Math" panose="02040503050406030204"/>
                        <a:ea typeface="Cambria Math" panose="02040503050406030204"/>
                        <a:cs typeface="楷体" panose="02010609060101010101" pitchFamily="49" charset="-122"/>
                      </a:rPr>
                      <m:t>≈</m:t>
                    </m:r>
                  </m:oMath>
                </a14:m>
                <a:endPara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0710" y="3162300"/>
                <a:ext cx="1539240" cy="415498"/>
              </a:xfrm>
              <a:prstGeom prst="rect">
                <a:avLst/>
              </a:prstGeom>
              <a:blipFill rotWithShape="1">
                <a:blip r:embed="rId2"/>
                <a:stretch>
                  <a:fillRect l="-32" r="32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3802380" y="3162300"/>
            <a:ext cx="15392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7936" y="3807652"/>
            <a:ext cx="40814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答：房间的面积大约是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 descr="FS4Z_~9(MGKUKL]@QS0T%T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968" y="2816542"/>
            <a:ext cx="1827371" cy="1686878"/>
          </a:xfrm>
          <a:prstGeom prst="rect">
            <a:avLst/>
          </a:prstGeom>
        </p:spPr>
      </p:pic>
      <p:pic>
        <p:nvPicPr>
          <p:cNvPr id="8" name="图片 7" descr="2_XWFYFEMJ9ROM2(EL67W)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018248"/>
            <a:ext cx="2736533" cy="15220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08533" y="1583557"/>
            <a:ext cx="111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3.11m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2536" y="719723"/>
            <a:ext cx="111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3.9m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90550" y="1110615"/>
            <a:ext cx="1547813" cy="2400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7041" y="1402080"/>
            <a:ext cx="15392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3.9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3.11=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0554" y="1402080"/>
            <a:ext cx="22326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12.129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0804" y="2528887"/>
            <a:ext cx="4132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答：房间的面积是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12.129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Z{LJ7UT[$0]I6ON(SR}~MW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427" y="3014187"/>
            <a:ext cx="2118836" cy="156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1085" y="719614"/>
            <a:ext cx="7291612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萝卜每千克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元，食堂一天要用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36.7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千克，李师傅要买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天的萝卜，大约要多少元？（得数保留整数）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64833" y="1935480"/>
            <a:ext cx="1313974" cy="20454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90862" y="2025015"/>
            <a:ext cx="20088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36.7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4650" y="2416492"/>
            <a:ext cx="15392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=58.72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4650" y="3198019"/>
            <a:ext cx="15392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≈1116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0353" y="3871912"/>
            <a:ext cx="27617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答：大约要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1116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4651" y="2807970"/>
            <a:ext cx="19150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=1115.68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10" descr="73AF8G(BW95H$5DJR2~XMU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127" y="3027045"/>
            <a:ext cx="1511141" cy="164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33778" y="751001"/>
            <a:ext cx="6676464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6.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一头牛平均每天吃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8.4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千克饲料，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头牛一星期吃多少千克饲料？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0627" y="1789747"/>
            <a:ext cx="20088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8.4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4415" y="2260282"/>
            <a:ext cx="20088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=142.8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4415" y="2769394"/>
            <a:ext cx="20088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=999.6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4415" y="3474244"/>
            <a:ext cx="37361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答：一星期吃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千克饲料。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44061" y="329546"/>
            <a:ext cx="1700018" cy="421270"/>
            <a:chOff x="192082" y="439395"/>
            <a:chExt cx="2266690" cy="561693"/>
          </a:xfrm>
        </p:grpSpPr>
        <p:sp>
          <p:nvSpPr>
            <p:cNvPr id="26" name="文本框 14"/>
            <p:cNvSpPr txBox="1"/>
            <p:nvPr/>
          </p:nvSpPr>
          <p:spPr>
            <a:xfrm>
              <a:off x="611561" y="439395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整体回顾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sp>
        <p:nvSpPr>
          <p:cNvPr id="17" name="圆角矩形 16"/>
          <p:cNvSpPr/>
          <p:nvPr/>
        </p:nvSpPr>
        <p:spPr>
          <a:xfrm>
            <a:off x="3356616" y="711443"/>
            <a:ext cx="2056417" cy="45970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小数乘法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 rot="5400000">
            <a:off x="4354060" y="-1968258"/>
            <a:ext cx="216218" cy="6824663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809499" y="1717004"/>
            <a:ext cx="480677" cy="174120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小数乘整数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2373028" y="1717004"/>
            <a:ext cx="480677" cy="174120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小数乘小数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4144201" y="1717004"/>
            <a:ext cx="480677" cy="270355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小数乘小数的估算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6119210" y="1717004"/>
            <a:ext cx="480677" cy="2070616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求积的近似值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7685120" y="1717004"/>
            <a:ext cx="480677" cy="14251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 bldLvl="0" animBg="1"/>
      <p:bldP spid="2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063" y="329546"/>
            <a:ext cx="1700017" cy="421270"/>
            <a:chOff x="192083" y="439395"/>
            <a:chExt cx="2266689" cy="56169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5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流程图: 可选过程 2"/>
          <p:cNvSpPr/>
          <p:nvPr/>
        </p:nvSpPr>
        <p:spPr>
          <a:xfrm>
            <a:off x="2458879" y="613887"/>
            <a:ext cx="3941408" cy="431959"/>
          </a:xfrm>
          <a:prstGeom prst="flowChartAlternate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小数乘整数的计算方法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3499" y="1392299"/>
            <a:ext cx="6444896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先按照整数乘法算出积，再看因数中一共有几位小数，就从积的右边起数出几位，点上小数点。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2285" y="258152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6909" y="258152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9416" y="3276372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120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6909" y="3276372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0.4=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60529" y="258152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00395" y="258152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60529" y="3276372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420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9434" y="3276372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2561273" y="544942"/>
            <a:ext cx="4131469" cy="54292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小数乘小数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8487" y="1267834"/>
            <a:ext cx="6353931" cy="129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先按照整数乘法算出积，再看因数中一共有几位小数，就从积的右边起数出几位，点上小数点。当积的小数位数不够时，用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补足，再点小数点。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2155" y="3000739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7271" y="3000739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2155" y="3667013"/>
            <a:ext cx="16216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0.03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2054" y="3667013"/>
            <a:ext cx="16444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2.04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0411" y="3000739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3.6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4584" y="3000739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0.72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87574" y="366701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0.015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7000" y="3667013"/>
            <a:ext cx="14454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2.448</a:t>
            </a:r>
            <a:endParaRPr 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8" grpId="0"/>
      <p:bldP spid="9" grpId="0"/>
      <p:bldP spid="4" grpId="0"/>
      <p:bldP spid="5" grpId="0"/>
      <p:bldP spid="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2542223" y="635794"/>
            <a:ext cx="3255169" cy="500539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小数乘法的估算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181" y="1276172"/>
            <a:ext cx="67165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小数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乘法估算时，用四舍五入的方法，把小数看做最接近的整数。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8361" y="2483644"/>
            <a:ext cx="50653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估算下面各题。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8361" y="3086911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1.9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30≈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6806" y="3086911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4.01≈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8361" y="3869866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5.8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9.7≈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6806" y="3869866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2.99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20≈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7085" y="3086911"/>
            <a:ext cx="7534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0797" y="3086911"/>
            <a:ext cx="7534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48062" y="3869866"/>
            <a:ext cx="7534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0797" y="3869866"/>
            <a:ext cx="7534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2750820" y="667227"/>
            <a:ext cx="2931795" cy="531971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求积的近似值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4086" y="1430420"/>
            <a:ext cx="6177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求积的近似值时要先求出精确值，然后再按四舍五入法取近似值。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9516" y="2378157"/>
            <a:ext cx="39604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计算。（得数保留一位小数）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4086" y="3049193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6.7≈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2080" y="3049193"/>
            <a:ext cx="18207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3.4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10.7≈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9795" y="3660222"/>
            <a:ext cx="17859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1.02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3.9≈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2080" y="3660222"/>
            <a:ext cx="16459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5.17≈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12837" y="3049193"/>
            <a:ext cx="10582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32.2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8000" y="3049193"/>
            <a:ext cx="10582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36.4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9039" y="3660222"/>
            <a:ext cx="10582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4.0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3222" y="3660222"/>
            <a:ext cx="10582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289.5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9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54806" y="1719024"/>
            <a:ext cx="1828800" cy="2349818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2580799" y="665798"/>
            <a:ext cx="4131469" cy="54292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358867" y="1428140"/>
            <a:ext cx="5682139" cy="1061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解决生活中的实际问题时，找出题意中的数量关系，例：单价×数量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总价，在数量关系的指导下确定具体的解题方法。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0804" y="2635567"/>
            <a:ext cx="49830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妈妈买了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千克鸡蛋，每千克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元，需付多少钱？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9979" y="3450067"/>
            <a:ext cx="11987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8.6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5=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2017" y="3450067"/>
            <a:ext cx="11987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3015" y="4068841"/>
            <a:ext cx="19392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答：共付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 descr="M8I9_~27O%~%8WBKVYEY(X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0908" y="3458052"/>
            <a:ext cx="1560195" cy="1221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8354" y="743902"/>
            <a:ext cx="33732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算一算，议一议。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3656" y="1456905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2  7  3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1698" y="1848382"/>
            <a:ext cx="1539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    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2  5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9320" y="2325585"/>
            <a:ext cx="16282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1  3  6  5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9797" y="2728969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5  4  6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9797" y="3256654"/>
            <a:ext cx="16282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6  8  2  5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3132" y="1507331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2 .7  3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0697" y="1898809"/>
            <a:ext cx="1539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×    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2 .5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535454" y="2322867"/>
            <a:ext cx="18216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632133" y="2376011"/>
            <a:ext cx="16282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1  3  6  5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41182" y="2779395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5  4  6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241608" y="3170984"/>
            <a:ext cx="243316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44039" y="3170872"/>
            <a:ext cx="16282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6 .8  2  5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13849" y="1453039"/>
            <a:ext cx="1354931" cy="210931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44061" y="308633"/>
            <a:ext cx="1700018" cy="421270"/>
            <a:chOff x="192082" y="411510"/>
            <a:chExt cx="2266690" cy="56169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综合运用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2065020" y="2277974"/>
            <a:ext cx="185689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786666" y="3176420"/>
            <a:ext cx="230362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34917" y="708184"/>
            <a:ext cx="69341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小数乘法与整数乘法有哪些地方相同？哪些地方不同？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61010" y="1779271"/>
            <a:ext cx="1547813" cy="1989296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969771" y="1432560"/>
            <a:ext cx="5204936" cy="693420"/>
          </a:xfrm>
          <a:prstGeom prst="cloudCallout">
            <a:avLst>
              <a:gd name="adj1" fmla="val -56057"/>
              <a:gd name="adj2" fmla="val 794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两道题都要算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273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。计算方法相同。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259" y="2388871"/>
            <a:ext cx="1319663" cy="1697831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1969770" y="2343865"/>
            <a:ext cx="5205413" cy="1697831"/>
          </a:xfrm>
          <a:prstGeom prst="cloudCallout">
            <a:avLst>
              <a:gd name="adj1" fmla="val 68581"/>
              <a:gd name="adj2" fmla="val -466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2.73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时，还要看因数中一共有几位小数</a:t>
            </a:r>
            <a:r>
              <a: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小数乘法计算要加小数点。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全屏显示(16:9)</PresentationFormat>
  <Paragraphs>242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幼圆</vt:lpstr>
      <vt:lpstr>楷体_GB2312</vt:lpstr>
      <vt:lpstr>Calibri</vt:lpstr>
      <vt:lpstr>等线 Light</vt:lpstr>
      <vt:lpstr>微软雅黑</vt:lpstr>
      <vt:lpstr>Arial Unicode MS</vt:lpstr>
      <vt:lpstr>Calibri Light</vt:lpstr>
      <vt:lpstr>等线</vt:lpstr>
      <vt:lpstr>Cambria Math</vt:lpstr>
      <vt:lpstr>1_Office 主题</vt:lpstr>
      <vt:lpstr>1_自定义设计方案</vt:lpstr>
      <vt:lpstr>2_自定义设计方案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52</cp:revision>
  <dcterms:created xsi:type="dcterms:W3CDTF">2019-04-07T03:55:00Z</dcterms:created>
  <dcterms:modified xsi:type="dcterms:W3CDTF">2023-08-28T09:00:03Z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ADDBFFD6B00040A7A4C44F3991666E62_12</vt:lpwstr>
  </property>
</Properties>
</file>