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</p:sldMasterIdLst>
  <p:notesMasterIdLst>
    <p:notesMasterId r:id="rId10"/>
  </p:notesMasterIdLst>
  <p:sldIdLst>
    <p:sldId id="256" r:id="rId5"/>
    <p:sldId id="301" r:id="rId6"/>
    <p:sldId id="302" r:id="rId7"/>
    <p:sldId id="298" r:id="rId8"/>
    <p:sldId id="299" r:id="rId9"/>
    <p:sldId id="300" r:id="rId11"/>
    <p:sldId id="324" r:id="rId12"/>
    <p:sldId id="333" r:id="rId13"/>
    <p:sldId id="334" r:id="rId14"/>
    <p:sldId id="327" r:id="rId15"/>
    <p:sldId id="339" r:id="rId16"/>
    <p:sldId id="338" r:id="rId17"/>
    <p:sldId id="335" r:id="rId18"/>
    <p:sldId id="336" r:id="rId19"/>
    <p:sldId id="337" r:id="rId20"/>
    <p:sldId id="340" r:id="rId21"/>
    <p:sldId id="27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58643" y="480072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/>
        </p:nvGrpSpPr>
        <p:grpSpPr>
          <a:xfrm>
            <a:off x="8049753" y="48127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8" Type="http://schemas.openxmlformats.org/officeDocument/2006/relationships/theme" Target="../theme/theme3.xml"/><Relationship Id="rId17" Type="http://schemas.openxmlformats.org/officeDocument/2006/relationships/slide" Target="../slides/slide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8038958" y="480516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5162" y="1435155"/>
            <a:ext cx="266319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练习六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}NXQD]EGWVBE5IW85G72VXY"/>
          <p:cNvPicPr>
            <a:picLocks noChangeAspect="1"/>
          </p:cNvPicPr>
          <p:nvPr/>
        </p:nvPicPr>
        <p:blipFill>
          <a:blip r:embed="rId1"/>
          <a:srcRect l="9303" t="18631" r="4060" b="23532"/>
          <a:stretch>
            <a:fillRect/>
          </a:stretch>
        </p:blipFill>
        <p:spPr>
          <a:xfrm>
            <a:off x="598170" y="1181100"/>
            <a:ext cx="7947025" cy="22199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2485" y="483235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看图填空。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2615" y="3597275"/>
            <a:ext cx="4881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正方形向（      ）平移了（    ）格。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梯形向（      ）平移了（    ）格。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4235" y="3496945"/>
            <a:ext cx="386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0665" y="3496945"/>
            <a:ext cx="386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12465" y="3881120"/>
            <a:ext cx="579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5880" y="3881120"/>
            <a:ext cx="571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_6BZGQI9W{ZI)$E@ZXHT2)R"/>
          <p:cNvPicPr>
            <a:picLocks noChangeAspect="1"/>
          </p:cNvPicPr>
          <p:nvPr/>
        </p:nvPicPr>
        <p:blipFill>
          <a:blip r:embed="rId1"/>
          <a:srcRect l="5900" r="3264" b="23148"/>
          <a:stretch>
            <a:fillRect/>
          </a:stretch>
        </p:blipFill>
        <p:spPr>
          <a:xfrm>
            <a:off x="1379220" y="995045"/>
            <a:ext cx="6386195" cy="22923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83360" y="3287395"/>
            <a:ext cx="60337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</a:t>
            </a:r>
            <a:r>
              <a:rPr lang="zh-CN" altLang="en-US" sz="2000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向（      ）平移了（    ）格到图形</a:t>
            </a:r>
            <a:r>
              <a:rPr lang="zh-CN" altLang="en-US" sz="2000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</a:t>
            </a:r>
            <a:r>
              <a:rPr lang="zh-CN" altLang="en-US" sz="2000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向（      ）平移了（    ）格到图形</a:t>
            </a:r>
            <a:r>
              <a:rPr lang="zh-CN" altLang="en-US" sz="2000" b="1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2915" y="3157855"/>
            <a:ext cx="386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8880" y="3157855"/>
            <a:ext cx="386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5625" y="3559175"/>
            <a:ext cx="612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08880" y="3472180"/>
            <a:ext cx="386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DO@P9%)9(@ZT06HM@UVX~1"/>
          <p:cNvPicPr>
            <a:picLocks noChangeAspect="1"/>
          </p:cNvPicPr>
          <p:nvPr/>
        </p:nvPicPr>
        <p:blipFill>
          <a:blip r:embed="rId1"/>
          <a:srcRect l="5727" r="3053" b="18702"/>
          <a:stretch>
            <a:fillRect/>
          </a:stretch>
        </p:blipFill>
        <p:spPr>
          <a:xfrm>
            <a:off x="1822450" y="535305"/>
            <a:ext cx="5276215" cy="25317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08125" y="3316605"/>
            <a:ext cx="55905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涂色小船向下平移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格，到图形（     ）的位置。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如果要到    的位置，小船要向（      ）平移（     ）格。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9090" y="3316605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4985" y="359346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5000" y="387096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51760" y="3624580"/>
            <a:ext cx="43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95400" y="596265"/>
            <a:ext cx="2793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画出平移后的图形。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760729" y="1275606"/>
            <a:ext cx="2793365" cy="864235"/>
          </a:xfrm>
          <a:prstGeom prst="cloudCallout">
            <a:avLst>
              <a:gd name="adj1" fmla="val 18108"/>
              <a:gd name="adj2" fmla="val 7697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图形①向上平移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格。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582795" y="1141730"/>
            <a:ext cx="2705735" cy="833755"/>
          </a:xfrm>
          <a:prstGeom prst="cloudCallout">
            <a:avLst>
              <a:gd name="adj1" fmla="val -17494"/>
              <a:gd name="adj2" fmla="val 7756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</a:t>
            </a:r>
            <a:r>
              <a:rPr lang="zh-CN" altLang="en-US" sz="2000" b="1">
                <a:solidFill>
                  <a:schemeClr val="tx1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向右平移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格。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{U58WL]N3}{@@K@HEHGIGXL"/>
          <p:cNvPicPr>
            <a:picLocks noChangeAspect="1"/>
          </p:cNvPicPr>
          <p:nvPr/>
        </p:nvPicPr>
        <p:blipFill>
          <a:blip r:embed="rId1"/>
          <a:srcRect t="43002"/>
          <a:stretch>
            <a:fillRect/>
          </a:stretch>
        </p:blipFill>
        <p:spPr>
          <a:xfrm>
            <a:off x="1154430" y="2401570"/>
            <a:ext cx="7159625" cy="2058035"/>
          </a:xfrm>
          <a:prstGeom prst="rect">
            <a:avLst/>
          </a:prstGeom>
        </p:spPr>
      </p:pic>
      <p:sp>
        <p:nvSpPr>
          <p:cNvPr id="10" name="直角三角形 9"/>
          <p:cNvSpPr/>
          <p:nvPr/>
        </p:nvSpPr>
        <p:spPr>
          <a:xfrm rot="16200000">
            <a:off x="3523615" y="2432050"/>
            <a:ext cx="513715" cy="452755"/>
          </a:xfrm>
          <a:prstGeom prst="rt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5601335" y="3724275"/>
            <a:ext cx="464820" cy="525145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[BMLA81G~NMPYY7KC[5~[RL"/>
          <p:cNvPicPr>
            <a:picLocks noChangeAspect="1"/>
          </p:cNvPicPr>
          <p:nvPr/>
        </p:nvPicPr>
        <p:blipFill>
          <a:blip r:embed="rId1"/>
          <a:srcRect t="39684"/>
          <a:stretch>
            <a:fillRect/>
          </a:stretch>
        </p:blipFill>
        <p:spPr>
          <a:xfrm>
            <a:off x="1089660" y="1733550"/>
            <a:ext cx="6771640" cy="26060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78890" y="534670"/>
            <a:ext cx="6392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先说说方格纸上的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个图形，经过怎样平移可以得到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小鱼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图形，再将平移前后相应的图形涂上相应的颜色。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1367155" y="1673329"/>
          <a:ext cx="6215380" cy="2554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" r:id="rId2" imgW="6210300" imgH="2552700" progId="Paint.Picture">
                  <p:embed/>
                </p:oleObj>
              </mc:Choice>
              <mc:Fallback>
                <p:oleObj name="" r:id="rId2" imgW="6210300" imgH="25527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67155" y="1673329"/>
                        <a:ext cx="6215380" cy="2554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K]$2(K%W1II7YTJ]K9MF9MH"/>
          <p:cNvPicPr>
            <a:picLocks noChangeAspect="1"/>
          </p:cNvPicPr>
          <p:nvPr/>
        </p:nvPicPr>
        <p:blipFill>
          <a:blip r:embed="rId1"/>
          <a:srcRect t="14710"/>
          <a:stretch>
            <a:fillRect/>
          </a:stretch>
        </p:blipFill>
        <p:spPr>
          <a:xfrm>
            <a:off x="1543684" y="1275080"/>
            <a:ext cx="5281930" cy="17722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4604" y="654050"/>
            <a:ext cx="615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如何把图（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）、图（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）分别变成图（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568" y="3291830"/>
            <a:ext cx="8064896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把①向右平移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格得到图（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），还可以把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②向左平移</a:t>
            </a:r>
            <a:r>
              <a:rPr lang="en-US" altLang="zh-CN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格得到图（</a:t>
            </a:r>
            <a:r>
              <a:rPr lang="en-US" altLang="zh-CN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2000" b="1" dirty="0">
              <a:latin typeface="Calibri" panose="020F050202020403020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向下平移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格得到图（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），还可以把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向上平移</a:t>
            </a:r>
            <a:r>
              <a:rPr lang="en-US" altLang="zh-CN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格得到图（</a:t>
            </a:r>
            <a:r>
              <a:rPr lang="en-US" altLang="zh-CN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000" b="1" dirty="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）。</a:t>
            </a:r>
            <a:endParaRPr lang="zh-CN" altLang="en-US" sz="2000" b="1" dirty="0">
              <a:latin typeface="Calibri" panose="020F050202020403020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Calibri" panose="020F050202020403020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640205" y="2082800"/>
            <a:ext cx="2030095" cy="1214120"/>
          </a:xfrm>
          <a:prstGeom prst="wedgeRoundRectCallout">
            <a:avLst>
              <a:gd name="adj1" fmla="val -50368"/>
              <a:gd name="adj2" fmla="val 17977"/>
              <a:gd name="adj3" fmla="val 16667"/>
            </a:avLst>
          </a:prstGeom>
          <a:solidFill>
            <a:srgbClr val="FFFF00">
              <a:alpha val="28000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平移是图形或物体做直线运动的现象。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4431045" y="1995686"/>
            <a:ext cx="3036570" cy="1871345"/>
          </a:xfrm>
          <a:prstGeom prst="cloudCallout">
            <a:avLst>
              <a:gd name="adj1" fmla="val 49804"/>
              <a:gd name="adj2" fmla="val -1794"/>
            </a:avLst>
          </a:prstGeom>
          <a:solidFill>
            <a:schemeClr val="accent2">
              <a:lumMod val="60000"/>
              <a:lumOff val="40000"/>
              <a:alpha val="56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平移前后，物体的形状、大小、方向都没有改变，只有位置变了。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96035" y="2014855"/>
            <a:ext cx="59607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画平移图形的方法：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找出原图形的关键点（图形的顶点）。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把要平移图形的各个顶点按指定的方向和格子数平移到新位置，描出各点。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把各点按原图形的顺序依次链接起来。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1701" name="图片 1181700" descr="2007-12-11_140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379" y="2696766"/>
            <a:ext cx="907256" cy="792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1702" name="图片 1181701" descr="2007-12-11_141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8" y="1006079"/>
            <a:ext cx="4636294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1703" name="图片 1181702" descr="2007-12-11_140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379" y="2696607"/>
            <a:ext cx="907256" cy="792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1704" name="图片 1181703" descr="2007-12-11_140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6772" y="2680097"/>
            <a:ext cx="907256" cy="792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1705" name="图片 1181704" descr="2007-12-11_140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1166" y="2680097"/>
            <a:ext cx="907256" cy="792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1706" name="图片 1181705" descr="2007-12-11_140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4369" y="2680097"/>
            <a:ext cx="907256" cy="79295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" name="圆角矩形标注 3"/>
          <p:cNvSpPr/>
          <p:nvPr/>
        </p:nvSpPr>
        <p:spPr>
          <a:xfrm>
            <a:off x="6567804" y="1001087"/>
            <a:ext cx="1748611" cy="1062267"/>
          </a:xfrm>
          <a:prstGeom prst="wedgeRoundRectCallout">
            <a:avLst>
              <a:gd name="adj1" fmla="val -70840"/>
              <a:gd name="adj2" fmla="val -478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这组图案是怎样得到的？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550856" y="2863042"/>
            <a:ext cx="1702003" cy="1329313"/>
          </a:xfrm>
          <a:prstGeom prst="cloudCallout">
            <a:avLst>
              <a:gd name="adj1" fmla="val -95825"/>
              <a:gd name="adj2" fmla="val -1507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通过平移得到的。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526E-6 L 0.13073 3.3526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181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526E-6 L 0.13073 3.3526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81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526E-6 L 0.13073 3.352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181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526E-6 L 0.13073 3.3526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181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]L)J6GRX71Q]U6F@BV@R49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1035050"/>
            <a:ext cx="2332355" cy="1998980"/>
          </a:xfrm>
          <a:prstGeom prst="rect">
            <a:avLst/>
          </a:prstGeom>
        </p:spPr>
      </p:pic>
      <p:pic>
        <p:nvPicPr>
          <p:cNvPr id="5" name="图片 4" descr="G5FQ(A1PHY9]Y[)XTJ`~9)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270" y="395605"/>
            <a:ext cx="4181475" cy="282892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918970" y="3517900"/>
            <a:ext cx="5183505" cy="720090"/>
          </a:xfrm>
          <a:prstGeom prst="wedgeRoundRectCallout">
            <a:avLst>
              <a:gd name="adj1" fmla="val -16482"/>
              <a:gd name="adj2" fmla="val -12319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像这样，物体或图形沿着某一方向做直线运动的现象叫平移。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109185"/>
            <a:ext cx="918543" cy="21091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云形标注 2"/>
          <p:cNvSpPr/>
          <p:nvPr/>
        </p:nvSpPr>
        <p:spPr>
          <a:xfrm>
            <a:off x="2905760" y="1285875"/>
            <a:ext cx="5010785" cy="3024505"/>
          </a:xfrm>
          <a:prstGeom prst="cloudCallout">
            <a:avLst>
              <a:gd name="adj1" fmla="val -72151"/>
              <a:gd name="adj2" fmla="val 1997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物体或图形都是沿着直线运动，且运动时物体的大小、形状、方向没有发生改变，只是位置发生了变化。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6860" y="617220"/>
            <a:ext cx="2115185" cy="521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平移的特征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31620" y="493395"/>
            <a:ext cx="5066665" cy="5219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说说下面的图形是怎样平移的。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327910" y="1509395"/>
          <a:ext cx="4794885" cy="2125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1" imgW="4791075" imgH="2124075" progId="Paint.Picture">
                  <p:embed/>
                </p:oleObj>
              </mc:Choice>
              <mc:Fallback>
                <p:oleObj name="" r:id="rId1" imgW="4791075" imgH="21240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27910" y="1509395"/>
                        <a:ext cx="4794885" cy="2125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718310" y="3773805"/>
            <a:ext cx="58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图形①怎样平移可以得到图形②？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75920" y="1719580"/>
            <a:ext cx="1871345" cy="1534795"/>
          </a:xfrm>
          <a:prstGeom prst="wedgeRoundRectCallout">
            <a:avLst>
              <a:gd name="adj1" fmla="val 62380"/>
              <a:gd name="adj2" fmla="val 3168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先在图形上取一点，再根据点的平移情况确定图形的平移情况。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04210" y="1892300"/>
            <a:ext cx="75565" cy="7556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04210" y="1892300"/>
            <a:ext cx="75565" cy="75565"/>
          </a:xfrm>
          <a:prstGeom prst="ellipse">
            <a:avLst/>
          </a:prstGeom>
          <a:gradFill>
            <a:gsLst>
              <a:gs pos="0">
                <a:srgbClr val="E30000">
                  <a:alpha val="100000"/>
                </a:srgbClr>
              </a:gs>
              <a:gs pos="100000">
                <a:srgbClr val="760303"/>
              </a:gs>
            </a:gsLst>
            <a:lin ang="162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rot="5400000">
            <a:off x="4471670" y="196850"/>
            <a:ext cx="504190" cy="288734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77995" y="1028065"/>
            <a:ext cx="798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64288" y="1661123"/>
            <a:ext cx="1656184" cy="1721465"/>
          </a:xfrm>
          <a:prstGeom prst="wedgeRoundRectCallout">
            <a:avLst>
              <a:gd name="adj1" fmla="val -89679"/>
              <a:gd name="adj2" fmla="val 3694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图形①向右平移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个格得到图形②。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22847 0.000000 " pathEditMode="relative" ptsTypes="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3786135_094039164167_2"/>
          <p:cNvPicPr>
            <a:picLocks noChangeAspect="1"/>
          </p:cNvPicPr>
          <p:nvPr/>
        </p:nvPicPr>
        <p:blipFill rotWithShape="1">
          <a:blip r:embed="rId1"/>
          <a:srcRect b="5682"/>
          <a:stretch>
            <a:fillRect/>
          </a:stretch>
        </p:blipFill>
        <p:spPr>
          <a:xfrm>
            <a:off x="2292033" y="589599"/>
            <a:ext cx="1515745" cy="1172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3717925" y="586740"/>
            <a:ext cx="1913890" cy="720090"/>
          </a:xfrm>
          <a:prstGeom prst="wedgeRoundRectCallout">
            <a:avLst>
              <a:gd name="adj1" fmla="val -77803"/>
              <a:gd name="adj2" fmla="val 33950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画平移图形的方法是什么？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170" y="3059430"/>
            <a:ext cx="1082675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1085850" y="1832610"/>
            <a:ext cx="6067425" cy="2232660"/>
          </a:xfrm>
          <a:prstGeom prst="wedgeRoundRectCallout">
            <a:avLst>
              <a:gd name="adj1" fmla="val 57995"/>
              <a:gd name="adj2" fmla="val 422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找出原图形的关键点（图形的顶点）。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把要平移图形的各个顶点按指定的方向和格子数平移到新位置，描出各点。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把各点按原图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的顺序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依次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连接起来。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5691" name="组合 1175690"/>
          <p:cNvGrpSpPr/>
          <p:nvPr/>
        </p:nvGrpSpPr>
        <p:grpSpPr>
          <a:xfrm>
            <a:off x="2328545" y="1388110"/>
            <a:ext cx="4692650" cy="3032125"/>
            <a:chOff x="1110" y="930"/>
            <a:chExt cx="3811" cy="2545"/>
          </a:xfrm>
        </p:grpSpPr>
        <p:sp>
          <p:nvSpPr>
            <p:cNvPr id="1175692" name="矩形 1175691"/>
            <p:cNvSpPr/>
            <p:nvPr/>
          </p:nvSpPr>
          <p:spPr>
            <a:xfrm>
              <a:off x="1110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3" name="矩形 1175692"/>
            <p:cNvSpPr/>
            <p:nvPr/>
          </p:nvSpPr>
          <p:spPr>
            <a:xfrm>
              <a:off x="1428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4" name="矩形 1175693"/>
            <p:cNvSpPr/>
            <p:nvPr/>
          </p:nvSpPr>
          <p:spPr>
            <a:xfrm>
              <a:off x="1745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5" name="矩形 1175694"/>
            <p:cNvSpPr/>
            <p:nvPr/>
          </p:nvSpPr>
          <p:spPr>
            <a:xfrm>
              <a:off x="2063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6" name="矩形 1175695"/>
            <p:cNvSpPr/>
            <p:nvPr/>
          </p:nvSpPr>
          <p:spPr>
            <a:xfrm>
              <a:off x="238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7" name="矩形 1175696"/>
            <p:cNvSpPr/>
            <p:nvPr/>
          </p:nvSpPr>
          <p:spPr>
            <a:xfrm>
              <a:off x="269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8" name="矩形 1175697"/>
            <p:cNvSpPr/>
            <p:nvPr/>
          </p:nvSpPr>
          <p:spPr>
            <a:xfrm>
              <a:off x="301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99" name="矩形 1175698"/>
            <p:cNvSpPr/>
            <p:nvPr/>
          </p:nvSpPr>
          <p:spPr>
            <a:xfrm>
              <a:off x="333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0" name="矩形 1175699"/>
            <p:cNvSpPr/>
            <p:nvPr/>
          </p:nvSpPr>
          <p:spPr>
            <a:xfrm>
              <a:off x="365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1" name="矩形 1175700"/>
            <p:cNvSpPr/>
            <p:nvPr/>
          </p:nvSpPr>
          <p:spPr>
            <a:xfrm>
              <a:off x="396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2" name="矩形 1175701"/>
            <p:cNvSpPr/>
            <p:nvPr/>
          </p:nvSpPr>
          <p:spPr>
            <a:xfrm>
              <a:off x="428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3" name="矩形 1175702"/>
            <p:cNvSpPr/>
            <p:nvPr/>
          </p:nvSpPr>
          <p:spPr>
            <a:xfrm>
              <a:off x="460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4" name="矩形 1175703"/>
            <p:cNvSpPr/>
            <p:nvPr/>
          </p:nvSpPr>
          <p:spPr>
            <a:xfrm>
              <a:off x="1110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5" name="矩形 1175704"/>
            <p:cNvSpPr/>
            <p:nvPr/>
          </p:nvSpPr>
          <p:spPr>
            <a:xfrm>
              <a:off x="1428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6" name="矩形 1175705"/>
            <p:cNvSpPr/>
            <p:nvPr/>
          </p:nvSpPr>
          <p:spPr>
            <a:xfrm>
              <a:off x="1745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7" name="矩形 1175706"/>
            <p:cNvSpPr/>
            <p:nvPr/>
          </p:nvSpPr>
          <p:spPr>
            <a:xfrm>
              <a:off x="2063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8" name="矩形 1175707"/>
            <p:cNvSpPr/>
            <p:nvPr/>
          </p:nvSpPr>
          <p:spPr>
            <a:xfrm>
              <a:off x="238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09" name="矩形 1175708"/>
            <p:cNvSpPr/>
            <p:nvPr/>
          </p:nvSpPr>
          <p:spPr>
            <a:xfrm>
              <a:off x="269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0" name="矩形 1175709"/>
            <p:cNvSpPr/>
            <p:nvPr/>
          </p:nvSpPr>
          <p:spPr>
            <a:xfrm>
              <a:off x="301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1" name="矩形 1175710"/>
            <p:cNvSpPr/>
            <p:nvPr/>
          </p:nvSpPr>
          <p:spPr>
            <a:xfrm>
              <a:off x="333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2" name="矩形 1175711"/>
            <p:cNvSpPr/>
            <p:nvPr/>
          </p:nvSpPr>
          <p:spPr>
            <a:xfrm>
              <a:off x="365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3" name="矩形 1175712"/>
            <p:cNvSpPr/>
            <p:nvPr/>
          </p:nvSpPr>
          <p:spPr>
            <a:xfrm>
              <a:off x="396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4" name="矩形 1175713"/>
            <p:cNvSpPr/>
            <p:nvPr/>
          </p:nvSpPr>
          <p:spPr>
            <a:xfrm>
              <a:off x="428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5" name="矩形 1175714"/>
            <p:cNvSpPr/>
            <p:nvPr/>
          </p:nvSpPr>
          <p:spPr>
            <a:xfrm>
              <a:off x="460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6" name="矩形 1175715"/>
            <p:cNvSpPr/>
            <p:nvPr/>
          </p:nvSpPr>
          <p:spPr>
            <a:xfrm>
              <a:off x="1110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7" name="矩形 1175716"/>
            <p:cNvSpPr/>
            <p:nvPr/>
          </p:nvSpPr>
          <p:spPr>
            <a:xfrm>
              <a:off x="1428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8" name="矩形 1175717"/>
            <p:cNvSpPr/>
            <p:nvPr/>
          </p:nvSpPr>
          <p:spPr>
            <a:xfrm>
              <a:off x="1745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19" name="矩形 1175718"/>
            <p:cNvSpPr/>
            <p:nvPr/>
          </p:nvSpPr>
          <p:spPr>
            <a:xfrm>
              <a:off x="2063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0" name="矩形 1175719"/>
            <p:cNvSpPr/>
            <p:nvPr/>
          </p:nvSpPr>
          <p:spPr>
            <a:xfrm>
              <a:off x="238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1" name="矩形 1175720"/>
            <p:cNvSpPr/>
            <p:nvPr/>
          </p:nvSpPr>
          <p:spPr>
            <a:xfrm>
              <a:off x="269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2" name="矩形 1175721"/>
            <p:cNvSpPr/>
            <p:nvPr/>
          </p:nvSpPr>
          <p:spPr>
            <a:xfrm>
              <a:off x="301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3" name="矩形 1175722"/>
            <p:cNvSpPr/>
            <p:nvPr/>
          </p:nvSpPr>
          <p:spPr>
            <a:xfrm>
              <a:off x="333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4" name="矩形 1175723"/>
            <p:cNvSpPr/>
            <p:nvPr/>
          </p:nvSpPr>
          <p:spPr>
            <a:xfrm>
              <a:off x="365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5" name="矩形 1175724"/>
            <p:cNvSpPr/>
            <p:nvPr/>
          </p:nvSpPr>
          <p:spPr>
            <a:xfrm>
              <a:off x="396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6" name="矩形 1175725"/>
            <p:cNvSpPr/>
            <p:nvPr/>
          </p:nvSpPr>
          <p:spPr>
            <a:xfrm>
              <a:off x="428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7" name="矩形 1175726"/>
            <p:cNvSpPr/>
            <p:nvPr/>
          </p:nvSpPr>
          <p:spPr>
            <a:xfrm>
              <a:off x="460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8" name="矩形 1175727"/>
            <p:cNvSpPr/>
            <p:nvPr/>
          </p:nvSpPr>
          <p:spPr>
            <a:xfrm>
              <a:off x="1110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29" name="矩形 1175728"/>
            <p:cNvSpPr/>
            <p:nvPr/>
          </p:nvSpPr>
          <p:spPr>
            <a:xfrm>
              <a:off x="1428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0" name="矩形 1175729"/>
            <p:cNvSpPr/>
            <p:nvPr/>
          </p:nvSpPr>
          <p:spPr>
            <a:xfrm>
              <a:off x="1745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1" name="矩形 1175730"/>
            <p:cNvSpPr/>
            <p:nvPr/>
          </p:nvSpPr>
          <p:spPr>
            <a:xfrm>
              <a:off x="2063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2" name="矩形 1175731"/>
            <p:cNvSpPr/>
            <p:nvPr/>
          </p:nvSpPr>
          <p:spPr>
            <a:xfrm>
              <a:off x="238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3" name="矩形 1175732"/>
            <p:cNvSpPr/>
            <p:nvPr/>
          </p:nvSpPr>
          <p:spPr>
            <a:xfrm>
              <a:off x="269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4" name="矩形 1175733"/>
            <p:cNvSpPr/>
            <p:nvPr/>
          </p:nvSpPr>
          <p:spPr>
            <a:xfrm>
              <a:off x="301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5" name="矩形 1175734"/>
            <p:cNvSpPr/>
            <p:nvPr/>
          </p:nvSpPr>
          <p:spPr>
            <a:xfrm>
              <a:off x="333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6" name="矩形 1175735"/>
            <p:cNvSpPr/>
            <p:nvPr/>
          </p:nvSpPr>
          <p:spPr>
            <a:xfrm>
              <a:off x="365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7" name="矩形 1175736"/>
            <p:cNvSpPr/>
            <p:nvPr/>
          </p:nvSpPr>
          <p:spPr>
            <a:xfrm>
              <a:off x="396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8" name="矩形 1175737"/>
            <p:cNvSpPr/>
            <p:nvPr/>
          </p:nvSpPr>
          <p:spPr>
            <a:xfrm>
              <a:off x="428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39" name="矩形 1175738"/>
            <p:cNvSpPr/>
            <p:nvPr/>
          </p:nvSpPr>
          <p:spPr>
            <a:xfrm>
              <a:off x="460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0" name="矩形 1175739"/>
            <p:cNvSpPr/>
            <p:nvPr/>
          </p:nvSpPr>
          <p:spPr>
            <a:xfrm>
              <a:off x="1110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1" name="矩形 1175740"/>
            <p:cNvSpPr/>
            <p:nvPr/>
          </p:nvSpPr>
          <p:spPr>
            <a:xfrm>
              <a:off x="1428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2" name="矩形 1175741"/>
            <p:cNvSpPr/>
            <p:nvPr/>
          </p:nvSpPr>
          <p:spPr>
            <a:xfrm>
              <a:off x="1745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3" name="矩形 1175742"/>
            <p:cNvSpPr/>
            <p:nvPr/>
          </p:nvSpPr>
          <p:spPr>
            <a:xfrm>
              <a:off x="2063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4" name="矩形 1175743"/>
            <p:cNvSpPr/>
            <p:nvPr/>
          </p:nvSpPr>
          <p:spPr>
            <a:xfrm>
              <a:off x="238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5" name="矩形 1175744"/>
            <p:cNvSpPr/>
            <p:nvPr/>
          </p:nvSpPr>
          <p:spPr>
            <a:xfrm>
              <a:off x="269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6" name="矩形 1175745"/>
            <p:cNvSpPr/>
            <p:nvPr/>
          </p:nvSpPr>
          <p:spPr>
            <a:xfrm>
              <a:off x="301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7" name="矩形 1175746"/>
            <p:cNvSpPr/>
            <p:nvPr/>
          </p:nvSpPr>
          <p:spPr>
            <a:xfrm>
              <a:off x="333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8" name="矩形 1175747"/>
            <p:cNvSpPr/>
            <p:nvPr/>
          </p:nvSpPr>
          <p:spPr>
            <a:xfrm>
              <a:off x="365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49" name="矩形 1175748"/>
            <p:cNvSpPr/>
            <p:nvPr/>
          </p:nvSpPr>
          <p:spPr>
            <a:xfrm>
              <a:off x="396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0" name="矩形 1175749"/>
            <p:cNvSpPr/>
            <p:nvPr/>
          </p:nvSpPr>
          <p:spPr>
            <a:xfrm>
              <a:off x="428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1" name="矩形 1175750"/>
            <p:cNvSpPr/>
            <p:nvPr/>
          </p:nvSpPr>
          <p:spPr>
            <a:xfrm>
              <a:off x="460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2" name="矩形 1175751"/>
            <p:cNvSpPr/>
            <p:nvPr/>
          </p:nvSpPr>
          <p:spPr>
            <a:xfrm>
              <a:off x="1110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3" name="矩形 1175752"/>
            <p:cNvSpPr/>
            <p:nvPr/>
          </p:nvSpPr>
          <p:spPr>
            <a:xfrm>
              <a:off x="1428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4" name="矩形 1175753"/>
            <p:cNvSpPr/>
            <p:nvPr/>
          </p:nvSpPr>
          <p:spPr>
            <a:xfrm>
              <a:off x="1745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5" name="矩形 1175754"/>
            <p:cNvSpPr/>
            <p:nvPr/>
          </p:nvSpPr>
          <p:spPr>
            <a:xfrm>
              <a:off x="2063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6" name="矩形 1175755"/>
            <p:cNvSpPr/>
            <p:nvPr/>
          </p:nvSpPr>
          <p:spPr>
            <a:xfrm>
              <a:off x="238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7" name="矩形 1175756"/>
            <p:cNvSpPr/>
            <p:nvPr/>
          </p:nvSpPr>
          <p:spPr>
            <a:xfrm>
              <a:off x="269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8" name="矩形 1175757"/>
            <p:cNvSpPr/>
            <p:nvPr/>
          </p:nvSpPr>
          <p:spPr>
            <a:xfrm>
              <a:off x="301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59" name="矩形 1175758"/>
            <p:cNvSpPr/>
            <p:nvPr/>
          </p:nvSpPr>
          <p:spPr>
            <a:xfrm>
              <a:off x="333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0" name="矩形 1175759"/>
            <p:cNvSpPr/>
            <p:nvPr/>
          </p:nvSpPr>
          <p:spPr>
            <a:xfrm>
              <a:off x="365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1" name="矩形 1175760"/>
            <p:cNvSpPr/>
            <p:nvPr/>
          </p:nvSpPr>
          <p:spPr>
            <a:xfrm>
              <a:off x="396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2" name="矩形 1175761"/>
            <p:cNvSpPr/>
            <p:nvPr/>
          </p:nvSpPr>
          <p:spPr>
            <a:xfrm>
              <a:off x="428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3" name="矩形 1175762"/>
            <p:cNvSpPr/>
            <p:nvPr/>
          </p:nvSpPr>
          <p:spPr>
            <a:xfrm>
              <a:off x="460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4" name="矩形 1175763"/>
            <p:cNvSpPr/>
            <p:nvPr/>
          </p:nvSpPr>
          <p:spPr>
            <a:xfrm>
              <a:off x="1110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5" name="矩形 1175764"/>
            <p:cNvSpPr/>
            <p:nvPr/>
          </p:nvSpPr>
          <p:spPr>
            <a:xfrm>
              <a:off x="1428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6" name="矩形 1175765"/>
            <p:cNvSpPr/>
            <p:nvPr/>
          </p:nvSpPr>
          <p:spPr>
            <a:xfrm>
              <a:off x="1745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7" name="矩形 1175766"/>
            <p:cNvSpPr/>
            <p:nvPr/>
          </p:nvSpPr>
          <p:spPr>
            <a:xfrm>
              <a:off x="2063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8" name="矩形 1175767"/>
            <p:cNvSpPr/>
            <p:nvPr/>
          </p:nvSpPr>
          <p:spPr>
            <a:xfrm>
              <a:off x="238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69" name="矩形 1175768"/>
            <p:cNvSpPr/>
            <p:nvPr/>
          </p:nvSpPr>
          <p:spPr>
            <a:xfrm>
              <a:off x="269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0" name="矩形 1175769"/>
            <p:cNvSpPr/>
            <p:nvPr/>
          </p:nvSpPr>
          <p:spPr>
            <a:xfrm>
              <a:off x="301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1" name="矩形 1175770"/>
            <p:cNvSpPr/>
            <p:nvPr/>
          </p:nvSpPr>
          <p:spPr>
            <a:xfrm>
              <a:off x="333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2" name="矩形 1175771"/>
            <p:cNvSpPr/>
            <p:nvPr/>
          </p:nvSpPr>
          <p:spPr>
            <a:xfrm>
              <a:off x="365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3" name="矩形 1175772"/>
            <p:cNvSpPr/>
            <p:nvPr/>
          </p:nvSpPr>
          <p:spPr>
            <a:xfrm>
              <a:off x="396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4" name="矩形 1175773"/>
            <p:cNvSpPr/>
            <p:nvPr/>
          </p:nvSpPr>
          <p:spPr>
            <a:xfrm>
              <a:off x="428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5" name="矩形 1175774"/>
            <p:cNvSpPr/>
            <p:nvPr/>
          </p:nvSpPr>
          <p:spPr>
            <a:xfrm>
              <a:off x="460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6" name="矩形 1175775"/>
            <p:cNvSpPr/>
            <p:nvPr/>
          </p:nvSpPr>
          <p:spPr>
            <a:xfrm>
              <a:off x="1110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7" name="矩形 1175776"/>
            <p:cNvSpPr/>
            <p:nvPr/>
          </p:nvSpPr>
          <p:spPr>
            <a:xfrm>
              <a:off x="1428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8" name="矩形 1175777"/>
            <p:cNvSpPr/>
            <p:nvPr/>
          </p:nvSpPr>
          <p:spPr>
            <a:xfrm>
              <a:off x="1745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79" name="矩形 1175778"/>
            <p:cNvSpPr/>
            <p:nvPr/>
          </p:nvSpPr>
          <p:spPr>
            <a:xfrm>
              <a:off x="2063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0" name="矩形 1175779"/>
            <p:cNvSpPr/>
            <p:nvPr/>
          </p:nvSpPr>
          <p:spPr>
            <a:xfrm>
              <a:off x="238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1" name="矩形 1175780"/>
            <p:cNvSpPr/>
            <p:nvPr/>
          </p:nvSpPr>
          <p:spPr>
            <a:xfrm>
              <a:off x="269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2" name="矩形 1175781"/>
            <p:cNvSpPr/>
            <p:nvPr/>
          </p:nvSpPr>
          <p:spPr>
            <a:xfrm>
              <a:off x="301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3" name="矩形 1175782"/>
            <p:cNvSpPr/>
            <p:nvPr/>
          </p:nvSpPr>
          <p:spPr>
            <a:xfrm>
              <a:off x="333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4" name="矩形 1175783"/>
            <p:cNvSpPr/>
            <p:nvPr/>
          </p:nvSpPr>
          <p:spPr>
            <a:xfrm>
              <a:off x="365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5" name="矩形 1175784"/>
            <p:cNvSpPr/>
            <p:nvPr/>
          </p:nvSpPr>
          <p:spPr>
            <a:xfrm>
              <a:off x="396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6" name="矩形 1175785"/>
            <p:cNvSpPr/>
            <p:nvPr/>
          </p:nvSpPr>
          <p:spPr>
            <a:xfrm>
              <a:off x="428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87" name="矩形 1175786"/>
            <p:cNvSpPr/>
            <p:nvPr/>
          </p:nvSpPr>
          <p:spPr>
            <a:xfrm>
              <a:off x="460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直角三角形 2"/>
          <p:cNvSpPr/>
          <p:nvPr/>
        </p:nvSpPr>
        <p:spPr>
          <a:xfrm>
            <a:off x="4284345" y="1403985"/>
            <a:ext cx="792480" cy="1123315"/>
          </a:xfrm>
          <a:prstGeom prst="rt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67230" y="575945"/>
            <a:ext cx="5209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画出三角形向下平移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个格后的图形。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08780" y="1328420"/>
            <a:ext cx="75565" cy="7556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208780" y="1312545"/>
            <a:ext cx="75565" cy="75565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4208780" y="245173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208145" y="245173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066030" y="2524760"/>
            <a:ext cx="75565" cy="75565"/>
          </a:xfrm>
          <a:prstGeom prst="ellipse">
            <a:avLst/>
          </a:prstGeom>
          <a:solidFill>
            <a:srgbClr val="00B050">
              <a:alpha val="97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5066030" y="2524760"/>
            <a:ext cx="75565" cy="7556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直接连接符 108"/>
          <p:cNvCxnSpPr/>
          <p:nvPr/>
        </p:nvCxnSpPr>
        <p:spPr>
          <a:xfrm>
            <a:off x="4277995" y="2900045"/>
            <a:ext cx="6350" cy="11118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V="1">
            <a:off x="4267835" y="4011930"/>
            <a:ext cx="808355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267835" y="2900045"/>
            <a:ext cx="808355" cy="11118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293951 " pathEditMode="relative" ptsTypes="">
                                      <p:cBhvr>
                                        <p:cTn id="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1 -0.012099 L -0.002986 0.281852 " pathEditMode="relative" ptsTypes="">
                                      <p:cBhvr>
                                        <p:cTn id="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917 0.293951 " pathEditMode="relative" ptsTypes="">
                                      <p:cBhvr>
                                        <p:cTn id="14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5" grpId="0" animBg="1"/>
      <p:bldP spid="1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95400" y="1079500"/>
            <a:ext cx="618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连一连，把通过平移可以重合的图形连起来。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2262505" y="1883410"/>
          <a:ext cx="3898900" cy="224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2" imgW="3895725" imgH="2238375" progId="Paint.Picture">
                  <p:embed/>
                </p:oleObj>
              </mc:Choice>
              <mc:Fallback>
                <p:oleObj name="" r:id="rId2" imgW="3895725" imgH="22383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62505" y="1883410"/>
                        <a:ext cx="3898900" cy="2240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072255" y="2571115"/>
            <a:ext cx="1219835" cy="9372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87675" y="2458085"/>
            <a:ext cx="2277745" cy="11220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8220" y="657860"/>
            <a:ext cx="627062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把图形向右平移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个格后得到的图形涂上颜色。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1988820" y="1614805"/>
          <a:ext cx="5166360" cy="234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5162550" imgH="2343150" progId="Paint.Picture">
                  <p:embed/>
                </p:oleObj>
              </mc:Choice>
              <mc:Fallback>
                <p:oleObj name="" r:id="rId1" imgW="5162550" imgH="23431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88820" y="1614805"/>
                        <a:ext cx="5166360" cy="2345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2065020" y="1650451"/>
          <a:ext cx="5013960" cy="2230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5010150" imgH="2228850" progId="Paint.Picture">
                  <p:embed/>
                </p:oleObj>
              </mc:Choice>
              <mc:Fallback>
                <p:oleObj name="" r:id="rId3" imgW="5010150" imgH="222885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5020" y="1650451"/>
                        <a:ext cx="5013960" cy="2230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b50a5557-ccb3-474b-8d69-b8f515572df1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WPS 演示</Application>
  <PresentationFormat>全屏显示(16:9)</PresentationFormat>
  <Paragraphs>118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楷体</vt:lpstr>
      <vt:lpstr>黑体</vt:lpstr>
      <vt:lpstr>幼圆</vt:lpstr>
      <vt:lpstr>Calibri</vt:lpstr>
      <vt:lpstr>微软雅黑</vt:lpstr>
      <vt:lpstr>等线</vt:lpstr>
      <vt:lpstr>Arial Unicode MS</vt:lpstr>
      <vt:lpstr>Office 主题</vt:lpstr>
      <vt:lpstr>2_自定义设计方案</vt:lpstr>
      <vt:lpstr>1_Office 主题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67</cp:revision>
  <dcterms:created xsi:type="dcterms:W3CDTF">2018-09-11T05:46:00Z</dcterms:created>
  <dcterms:modified xsi:type="dcterms:W3CDTF">2023-08-28T08:46:52Z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C81A0551979247019CB08E14BA076BAF_12</vt:lpwstr>
  </property>
</Properties>
</file>