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19"/>
  </p:notesMasterIdLst>
  <p:sldIdLst>
    <p:sldId id="256" r:id="rId4"/>
    <p:sldId id="374" r:id="rId5"/>
    <p:sldId id="377" r:id="rId6"/>
    <p:sldId id="381" r:id="rId7"/>
    <p:sldId id="382" r:id="rId8"/>
    <p:sldId id="376" r:id="rId9"/>
    <p:sldId id="383" r:id="rId10"/>
    <p:sldId id="379" r:id="rId11"/>
    <p:sldId id="380" r:id="rId12"/>
    <p:sldId id="385" r:id="rId13"/>
    <p:sldId id="301" r:id="rId14"/>
    <p:sldId id="392" r:id="rId15"/>
    <p:sldId id="393" r:id="rId16"/>
    <p:sldId id="391" r:id="rId17"/>
    <p:sldId id="271" r:id="rId18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.xkb1.com" initials="w" lastIdx="2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300" y="-102"/>
      </p:cViewPr>
      <p:guideLst>
        <p:guide orient="horz" pos="163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4686300"/>
            <a:ext cx="1905000" cy="342900"/>
          </a:xfrm>
        </p:spPr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1905000" cy="3429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4686300"/>
            <a:ext cx="1905000" cy="342900"/>
          </a:xfrm>
        </p:spPr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1905000" cy="3429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9" Type="http://schemas.openxmlformats.org/officeDocument/2006/relationships/theme" Target="../theme/theme2.xml"/><Relationship Id="rId18" Type="http://schemas.openxmlformats.org/officeDocument/2006/relationships/slide" Target="../slides/slide1.xml"/><Relationship Id="rId17" Type="http://schemas.openxmlformats.org/officeDocument/2006/relationships/image" Target="../media/image1.png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22980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对称轴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" action="ppaction://noaction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8" action="ppaction://hlinksldjump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6.png"/><Relationship Id="rId6" Type="http://schemas.openxmlformats.org/officeDocument/2006/relationships/slide" Target="slide11.xml"/><Relationship Id="rId5" Type="http://schemas.openxmlformats.org/officeDocument/2006/relationships/slide" Target="slide1.xml"/><Relationship Id="rId4" Type="http://schemas.openxmlformats.org/officeDocument/2006/relationships/slide" Target="slide15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9.png"/><Relationship Id="rId1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5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14.png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oleObject" Target="../embeddings/oleObject4.bin"/><Relationship Id="rId2" Type="http://schemas.openxmlformats.org/officeDocument/2006/relationships/image" Target="../media/image14.png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4.png"/><Relationship Id="rId1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31010" y="1540565"/>
            <a:ext cx="2432685" cy="99187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对称轴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66772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2636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图形的平移、旋转与轴对称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T6287(Q13W@TBGMA6OD]XI5"/>
          <p:cNvPicPr>
            <a:picLocks noChangeAspect="1"/>
          </p:cNvPicPr>
          <p:nvPr/>
        </p:nvPicPr>
        <p:blipFill>
          <a:blip r:embed="rId2"/>
          <a:srcRect l="8026" t="16404" r="8738"/>
          <a:stretch>
            <a:fillRect/>
          </a:stretch>
        </p:blipFill>
        <p:spPr>
          <a:xfrm>
            <a:off x="1793240" y="1426210"/>
            <a:ext cx="5960110" cy="25374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95730" y="596265"/>
            <a:ext cx="54267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先判断哪些图形是轴对称图形，再画出它们的对称轴。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73885" y="3963670"/>
            <a:ext cx="53955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直角三角形和平行四边形不是轴对称图形，其余都是轴对称图形。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724525" y="2139950"/>
            <a:ext cx="1583690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211955" y="3220085"/>
            <a:ext cx="1656080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966970" y="2653030"/>
            <a:ext cx="37465" cy="121539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684645" y="2491105"/>
            <a:ext cx="26670" cy="109093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558855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pic>
        <p:nvPicPr>
          <p:cNvPr id="3" name="图片 2" descr="}X3GS[PBAU8GQ8[UAES29PT"/>
          <p:cNvPicPr>
            <a:picLocks noChangeAspect="1"/>
          </p:cNvPicPr>
          <p:nvPr/>
        </p:nvPicPr>
        <p:blipFill>
          <a:blip r:embed="rId2"/>
          <a:srcRect l="13634" t="26039"/>
          <a:stretch>
            <a:fillRect/>
          </a:stretch>
        </p:blipFill>
        <p:spPr>
          <a:xfrm>
            <a:off x="385445" y="1845945"/>
            <a:ext cx="8413750" cy="18961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3125" y="1178877"/>
            <a:ext cx="6558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在方格纸上画出下面各图形的对称轴。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2555875" y="1985010"/>
            <a:ext cx="4445" cy="130683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737360" y="2705100"/>
            <a:ext cx="1754505" cy="1079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084570" y="2067560"/>
            <a:ext cx="13970" cy="129603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491480" y="2694940"/>
            <a:ext cx="1169035" cy="2095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738495" y="2283460"/>
            <a:ext cx="777875" cy="93662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5728335" y="2283460"/>
            <a:ext cx="716280" cy="81280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6NWN01RUUIRCZYH@J2X7J7"/>
          <p:cNvPicPr>
            <a:picLocks noChangeAspect="1"/>
          </p:cNvPicPr>
          <p:nvPr/>
        </p:nvPicPr>
        <p:blipFill>
          <a:blip r:embed="rId1"/>
          <a:srcRect t="18044" b="19236"/>
          <a:stretch>
            <a:fillRect/>
          </a:stretch>
        </p:blipFill>
        <p:spPr>
          <a:xfrm>
            <a:off x="965835" y="2112645"/>
            <a:ext cx="6931660" cy="1143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99820" y="1151255"/>
            <a:ext cx="5415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下列图形中，（    ）是轴对称图形。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4285" y="3311525"/>
            <a:ext cx="58280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A            B             C            D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16630" y="1151255"/>
            <a:ext cx="386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)H})P_%`O3N69EQJYI9BFQG"/>
          <p:cNvPicPr>
            <a:picLocks noChangeAspect="1"/>
          </p:cNvPicPr>
          <p:nvPr/>
        </p:nvPicPr>
        <p:blipFill>
          <a:blip r:embed="rId1"/>
          <a:srcRect t="15630"/>
          <a:stretch>
            <a:fillRect/>
          </a:stretch>
        </p:blipFill>
        <p:spPr>
          <a:xfrm>
            <a:off x="1972310" y="1632585"/>
            <a:ext cx="5634355" cy="22180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12850" y="719455"/>
            <a:ext cx="6640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哪两个图形能拼成轴对称图形？把它们连起来。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879090" y="2282825"/>
            <a:ext cx="1837055" cy="57721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152775" y="2416810"/>
            <a:ext cx="744855" cy="44323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915535" y="2498725"/>
            <a:ext cx="1529080" cy="36131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996055" y="2437130"/>
            <a:ext cx="1588135" cy="49466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084570" y="2365375"/>
            <a:ext cx="508000" cy="49466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289" descr="6"/>
          <p:cNvPicPr>
            <a:picLocks noChangeAspect="1"/>
          </p:cNvPicPr>
          <p:nvPr/>
        </p:nvPicPr>
        <p:blipFill>
          <a:blip r:embed="rId1">
            <a:lum contrast="42000"/>
          </a:blip>
          <a:srcRect l="7082" t="48862" r="7942" b="39999"/>
          <a:stretch>
            <a:fillRect/>
          </a:stretch>
        </p:blipFill>
        <p:spPr>
          <a:xfrm>
            <a:off x="905510" y="1517650"/>
            <a:ext cx="6663055" cy="2408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直接连接符 12290"/>
          <p:cNvSpPr/>
          <p:nvPr/>
        </p:nvSpPr>
        <p:spPr>
          <a:xfrm>
            <a:off x="1388904" y="1684020"/>
            <a:ext cx="0" cy="2457450"/>
          </a:xfrm>
          <a:prstGeom prst="line">
            <a:avLst/>
          </a:prstGeom>
          <a:ln w="38100" cap="flat" cmpd="sng">
            <a:solidFill>
              <a:srgbClr val="00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292" name="直接连接符 12291"/>
          <p:cNvSpPr/>
          <p:nvPr/>
        </p:nvSpPr>
        <p:spPr>
          <a:xfrm>
            <a:off x="1718310" y="2722245"/>
            <a:ext cx="800100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293" name="直接连接符 12292"/>
          <p:cNvSpPr/>
          <p:nvPr/>
        </p:nvSpPr>
        <p:spPr>
          <a:xfrm>
            <a:off x="3025855" y="1798320"/>
            <a:ext cx="0" cy="2343150"/>
          </a:xfrm>
          <a:prstGeom prst="line">
            <a:avLst/>
          </a:prstGeom>
          <a:ln w="38100" cap="flat" cmpd="sng">
            <a:solidFill>
              <a:srgbClr val="00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294" name="直接连接符 12293"/>
          <p:cNvSpPr/>
          <p:nvPr/>
        </p:nvSpPr>
        <p:spPr>
          <a:xfrm>
            <a:off x="3809365" y="1798320"/>
            <a:ext cx="0" cy="2343150"/>
          </a:xfrm>
          <a:prstGeom prst="line">
            <a:avLst/>
          </a:prstGeom>
          <a:ln w="38100" cap="flat" cmpd="sng">
            <a:solidFill>
              <a:srgbClr val="00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295" name="直接连接符 12294"/>
          <p:cNvSpPr/>
          <p:nvPr/>
        </p:nvSpPr>
        <p:spPr>
          <a:xfrm>
            <a:off x="6341269" y="1798320"/>
            <a:ext cx="0" cy="2286000"/>
          </a:xfrm>
          <a:prstGeom prst="line">
            <a:avLst/>
          </a:prstGeom>
          <a:ln w="38100" cap="flat" cmpd="sng">
            <a:solidFill>
              <a:srgbClr val="00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296" name="直接连接符 12295"/>
          <p:cNvSpPr/>
          <p:nvPr/>
        </p:nvSpPr>
        <p:spPr>
          <a:xfrm>
            <a:off x="5951220" y="2796064"/>
            <a:ext cx="971550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976630" y="616585"/>
            <a:ext cx="6948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下面的英文字母，哪些是轴对称图形？画出对称轴。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1813" y="177209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43965" y="2085340"/>
            <a:ext cx="64452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轴对称图形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沿着一条直线对折后，直线两边的部分能够完全重合。折痕所在的直线叫做它的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对称轴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轴对称图形中，有的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只有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对称轴，有的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不止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对称轴。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14"/>
          <p:cNvSpPr txBox="1"/>
          <p:nvPr/>
        </p:nvSpPr>
        <p:spPr>
          <a:xfrm>
            <a:off x="558855" y="38669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34287"/>
            <a:ext cx="366860" cy="456339"/>
          </a:xfrm>
          <a:prstGeom prst="rect">
            <a:avLst/>
          </a:prstGeom>
        </p:spPr>
      </p:pic>
      <p:pic>
        <p:nvPicPr>
          <p:cNvPr id="2" name="图片 1" descr="U0LA`G7(AIWF{Y6SBKKRW%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320" y="1139190"/>
            <a:ext cx="2369185" cy="1466215"/>
          </a:xfrm>
          <a:prstGeom prst="rect">
            <a:avLst/>
          </a:prstGeom>
        </p:spPr>
      </p:pic>
      <p:pic>
        <p:nvPicPr>
          <p:cNvPr id="3" name="图片 2" descr="ULQ$9I2Q$D`}]7K1](QO4NE"/>
          <p:cNvPicPr>
            <a:picLocks noChangeAspect="1"/>
          </p:cNvPicPr>
          <p:nvPr/>
        </p:nvPicPr>
        <p:blipFill>
          <a:blip r:embed="rId4"/>
          <a:srcRect r="7547" b="1475"/>
          <a:stretch>
            <a:fillRect/>
          </a:stretch>
        </p:blipFill>
        <p:spPr>
          <a:xfrm>
            <a:off x="4067175" y="2362835"/>
            <a:ext cx="1779905" cy="17900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3270" y="2918460"/>
            <a:ext cx="2512060" cy="18840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9180" y="2722880"/>
            <a:ext cx="2600325" cy="19507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9955" y="1210945"/>
            <a:ext cx="2219325" cy="15836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80360" y="688975"/>
            <a:ext cx="3862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生活中的轴对称图形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1383030" y="317500"/>
            <a:ext cx="5829300" cy="857250"/>
          </a:xfrm>
        </p:spPr>
        <p:txBody>
          <a:bodyPr anchor="ctr"/>
          <a:lstStyle/>
          <a:p>
            <a:pPr defTabSz="914400">
              <a:buClrTx/>
              <a:buSzTx/>
              <a:buFontTx/>
            </a:pPr>
            <a:r>
              <a:rPr lang="zh-CN" altLang="en-US" sz="2800" b="1" kern="120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下面哪些图形是轴对称图形？</a:t>
            </a:r>
            <a:endParaRPr lang="zh-CN" altLang="en-US" sz="2800" b="1" kern="1200" baseline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061" name="对象 2060"/>
          <p:cNvGraphicFramePr/>
          <p:nvPr/>
        </p:nvGraphicFramePr>
        <p:xfrm>
          <a:off x="1630045" y="1419225"/>
          <a:ext cx="8001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" imgW="734695" imgH="734695" progId="Photoshop.Image.7">
                  <p:embed/>
                </p:oleObj>
              </mc:Choice>
              <mc:Fallback>
                <p:oleObj name="" r:id="rId1" imgW="734695" imgH="734695" progId="Photoshop.Image.7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30045" y="1419225"/>
                        <a:ext cx="800100" cy="800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2" name="对象 2061"/>
          <p:cNvGraphicFramePr/>
          <p:nvPr/>
        </p:nvGraphicFramePr>
        <p:xfrm>
          <a:off x="3371850" y="1314450"/>
          <a:ext cx="823913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3" imgW="734695" imgH="969010" progId="Photoshop.Image.7">
                  <p:embed/>
                </p:oleObj>
              </mc:Choice>
              <mc:Fallback>
                <p:oleObj name="" r:id="rId3" imgW="734695" imgH="96901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71850" y="1314450"/>
                        <a:ext cx="823913" cy="1085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3" name="任意多边形 2062"/>
          <p:cNvSpPr/>
          <p:nvPr/>
        </p:nvSpPr>
        <p:spPr>
          <a:xfrm flipV="1">
            <a:off x="4610100" y="2835910"/>
            <a:ext cx="914400" cy="688181"/>
          </a:xfrm>
          <a:custGeom>
            <a:avLst/>
            <a:gdLst>
              <a:gd name="txL" fmla="*/ 4500 w 21600"/>
              <a:gd name="txT" fmla="*/ 4500 h 21600"/>
              <a:gd name="txR" fmla="*/ 17100 w 21600"/>
              <a:gd name="txB" fmla="*/ 17100 h 21600"/>
            </a:gdLst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064" name="等腰三角形 2063"/>
          <p:cNvSpPr/>
          <p:nvPr/>
        </p:nvSpPr>
        <p:spPr>
          <a:xfrm>
            <a:off x="3026410" y="2766695"/>
            <a:ext cx="971550" cy="685800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066" name="平行四边形 2065"/>
          <p:cNvSpPr/>
          <p:nvPr/>
        </p:nvSpPr>
        <p:spPr>
          <a:xfrm>
            <a:off x="1630045" y="2995295"/>
            <a:ext cx="1085850" cy="457200"/>
          </a:xfrm>
          <a:prstGeom prst="parallelogram">
            <a:avLst>
              <a:gd name="adj" fmla="val 59375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2078" name="组合 2077"/>
          <p:cNvGrpSpPr/>
          <p:nvPr/>
        </p:nvGrpSpPr>
        <p:grpSpPr>
          <a:xfrm>
            <a:off x="4767580" y="1302385"/>
            <a:ext cx="1085850" cy="916781"/>
            <a:chOff x="3888" y="2784"/>
            <a:chExt cx="912" cy="770"/>
          </a:xfrm>
        </p:grpSpPr>
        <p:sp>
          <p:nvSpPr>
            <p:cNvPr id="2073" name="任意多边形 2072"/>
            <p:cNvSpPr/>
            <p:nvPr/>
          </p:nvSpPr>
          <p:spPr>
            <a:xfrm>
              <a:off x="3888" y="2784"/>
              <a:ext cx="912" cy="192"/>
            </a:xfrm>
            <a:custGeom>
              <a:avLst/>
              <a:gdLst/>
              <a:ahLst/>
              <a:cxnLst/>
              <a:rect l="0" t="0" r="0" b="0"/>
              <a:pathLst>
                <a:path w="912" h="192">
                  <a:moveTo>
                    <a:pt x="0" y="192"/>
                  </a:moveTo>
                  <a:cubicBezTo>
                    <a:pt x="140" y="96"/>
                    <a:pt x="280" y="0"/>
                    <a:pt x="432" y="0"/>
                  </a:cubicBezTo>
                  <a:cubicBezTo>
                    <a:pt x="584" y="0"/>
                    <a:pt x="748" y="96"/>
                    <a:pt x="912" y="192"/>
                  </a:cubicBezTo>
                </a:path>
              </a:pathLst>
            </a:cu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77" name="任意多边形 2076"/>
            <p:cNvSpPr/>
            <p:nvPr/>
          </p:nvSpPr>
          <p:spPr>
            <a:xfrm>
              <a:off x="3912" y="2976"/>
              <a:ext cx="864" cy="578"/>
            </a:xfrm>
            <a:custGeom>
              <a:avLst/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CC00"/>
            </a:solidFill>
            <a:ln w="9525" cap="flat" cmpd="sng">
              <a:solidFill>
                <a:srgbClr val="FFCC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16100" y="2336165"/>
            <a:ext cx="427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2590" y="3524250"/>
            <a:ext cx="7137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endParaRPr lang="zh-CN" altLang="en-US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53940" y="3629025"/>
            <a:ext cx="427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98190" y="3524250"/>
            <a:ext cx="427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0605" y="2400300"/>
            <a:ext cx="427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97145" y="2336165"/>
            <a:ext cx="427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372200" y="2219166"/>
            <a:ext cx="2447925" cy="792480"/>
          </a:xfrm>
          <a:prstGeom prst="wedgeRoundRectCallout">
            <a:avLst>
              <a:gd name="adj1" fmla="val -58152"/>
              <a:gd name="adj2" fmla="val 44448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轴对称图形有哪些共同点呢？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1" name="对象 2060"/>
          <p:cNvGraphicFramePr/>
          <p:nvPr/>
        </p:nvGraphicFramePr>
        <p:xfrm>
          <a:off x="2280920" y="1536065"/>
          <a:ext cx="8001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" r:id="rId1" imgW="734695" imgH="734695" progId="Photoshop.Image.7">
                  <p:embed/>
                </p:oleObj>
              </mc:Choice>
              <mc:Fallback>
                <p:oleObj name="" r:id="rId1" imgW="734695" imgH="734695" progId="Photoshop.Image.7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80920" y="1536065"/>
                        <a:ext cx="800100" cy="800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2" name="对象 2061"/>
          <p:cNvGraphicFramePr/>
          <p:nvPr/>
        </p:nvGraphicFramePr>
        <p:xfrm>
          <a:off x="4033520" y="1419225"/>
          <a:ext cx="823913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" r:id="rId3" imgW="734695" imgH="969010" progId="Photoshop.Image.7">
                  <p:embed/>
                </p:oleObj>
              </mc:Choice>
              <mc:Fallback>
                <p:oleObj name="" r:id="rId3" imgW="734695" imgH="96901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33520" y="1419225"/>
                        <a:ext cx="823913" cy="1085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3" name="任意多边形 2062"/>
          <p:cNvSpPr/>
          <p:nvPr/>
        </p:nvSpPr>
        <p:spPr>
          <a:xfrm flipV="1">
            <a:off x="7148195" y="1529715"/>
            <a:ext cx="914400" cy="688181"/>
          </a:xfrm>
          <a:custGeom>
            <a:avLst/>
            <a:gdLst>
              <a:gd name="txL" fmla="*/ 4500 w 21600"/>
              <a:gd name="txT" fmla="*/ 4500 h 21600"/>
              <a:gd name="txR" fmla="*/ 17100 w 21600"/>
              <a:gd name="txB" fmla="*/ 17100 h 21600"/>
            </a:gdLst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064" name="等腰三角形 2063"/>
          <p:cNvSpPr/>
          <p:nvPr/>
        </p:nvSpPr>
        <p:spPr>
          <a:xfrm>
            <a:off x="996315" y="1532255"/>
            <a:ext cx="971550" cy="685800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2078" name="组合 2077"/>
          <p:cNvGrpSpPr/>
          <p:nvPr/>
        </p:nvGrpSpPr>
        <p:grpSpPr>
          <a:xfrm>
            <a:off x="5482590" y="1419225"/>
            <a:ext cx="1085850" cy="916781"/>
            <a:chOff x="3888" y="2784"/>
            <a:chExt cx="912" cy="770"/>
          </a:xfrm>
        </p:grpSpPr>
        <p:sp>
          <p:nvSpPr>
            <p:cNvPr id="2073" name="任意多边形 2072"/>
            <p:cNvSpPr/>
            <p:nvPr/>
          </p:nvSpPr>
          <p:spPr>
            <a:xfrm>
              <a:off x="3888" y="2784"/>
              <a:ext cx="912" cy="192"/>
            </a:xfrm>
            <a:custGeom>
              <a:avLst/>
              <a:gdLst/>
              <a:ahLst/>
              <a:cxnLst/>
              <a:rect l="0" t="0" r="0" b="0"/>
              <a:pathLst>
                <a:path w="912" h="192">
                  <a:moveTo>
                    <a:pt x="0" y="192"/>
                  </a:moveTo>
                  <a:cubicBezTo>
                    <a:pt x="140" y="96"/>
                    <a:pt x="280" y="0"/>
                    <a:pt x="432" y="0"/>
                  </a:cubicBezTo>
                  <a:cubicBezTo>
                    <a:pt x="584" y="0"/>
                    <a:pt x="748" y="96"/>
                    <a:pt x="912" y="192"/>
                  </a:cubicBezTo>
                </a:path>
              </a:pathLst>
            </a:cu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77" name="任意多边形 2076"/>
            <p:cNvSpPr/>
            <p:nvPr/>
          </p:nvSpPr>
          <p:spPr>
            <a:xfrm>
              <a:off x="3912" y="2976"/>
              <a:ext cx="864" cy="578"/>
            </a:xfrm>
            <a:custGeom>
              <a:avLst/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CC00"/>
            </a:solidFill>
            <a:ln w="9525" cap="flat" cmpd="sng">
              <a:solidFill>
                <a:srgbClr val="FFCC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054" name="直接连接符 2053"/>
          <p:cNvSpPr/>
          <p:nvPr/>
        </p:nvSpPr>
        <p:spPr>
          <a:xfrm>
            <a:off x="2680970" y="1333500"/>
            <a:ext cx="0" cy="12573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4" name="文本框 14"/>
          <p:cNvSpPr txBox="1"/>
          <p:nvPr/>
        </p:nvSpPr>
        <p:spPr>
          <a:xfrm>
            <a:off x="558855" y="47876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" name="直接连接符 2"/>
          <p:cNvSpPr/>
          <p:nvPr/>
        </p:nvSpPr>
        <p:spPr>
          <a:xfrm>
            <a:off x="6025515" y="1333500"/>
            <a:ext cx="0" cy="12573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5" name="直接连接符 4"/>
          <p:cNvSpPr/>
          <p:nvPr/>
        </p:nvSpPr>
        <p:spPr>
          <a:xfrm>
            <a:off x="7605395" y="1247775"/>
            <a:ext cx="0" cy="12573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6" name="直接连接符 5"/>
          <p:cNvSpPr/>
          <p:nvPr/>
        </p:nvSpPr>
        <p:spPr>
          <a:xfrm>
            <a:off x="1476375" y="1307465"/>
            <a:ext cx="10795" cy="12573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" name="直接连接符 6"/>
          <p:cNvSpPr/>
          <p:nvPr/>
        </p:nvSpPr>
        <p:spPr>
          <a:xfrm>
            <a:off x="4445635" y="1247775"/>
            <a:ext cx="0" cy="12573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9" name="圆角矩形标注 8"/>
          <p:cNvSpPr/>
          <p:nvPr/>
        </p:nvSpPr>
        <p:spPr>
          <a:xfrm>
            <a:off x="1691680" y="3075806"/>
            <a:ext cx="6006465" cy="1089660"/>
          </a:xfrm>
          <a:prstGeom prst="wedgeRoundRectCallout">
            <a:avLst>
              <a:gd name="adj1" fmla="val 49803"/>
              <a:gd name="adj2" fmla="val 997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轴对称图形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沿着一条直线对折后，直线两边的部分能够完全重合。折痕所在的直线叫做它的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8" name="对象 3097"/>
          <p:cNvGraphicFramePr/>
          <p:nvPr/>
        </p:nvGraphicFramePr>
        <p:xfrm>
          <a:off x="5457825" y="3220641"/>
          <a:ext cx="8001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" r:id="rId1" imgW="734695" imgH="734695" progId="Photoshop.Image.7">
                  <p:embed/>
                </p:oleObj>
              </mc:Choice>
              <mc:Fallback>
                <p:oleObj name="" r:id="rId1" imgW="734695" imgH="734695" progId="Photoshop.Image.7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57825" y="3220641"/>
                        <a:ext cx="800100" cy="800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7" name="等腰三角形 3096"/>
          <p:cNvSpPr/>
          <p:nvPr/>
        </p:nvSpPr>
        <p:spPr>
          <a:xfrm>
            <a:off x="2523490" y="3277791"/>
            <a:ext cx="971550" cy="685800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096" name="任意多边形 3095"/>
          <p:cNvSpPr/>
          <p:nvPr/>
        </p:nvSpPr>
        <p:spPr>
          <a:xfrm flipV="1">
            <a:off x="5457825" y="1810941"/>
            <a:ext cx="914400" cy="688181"/>
          </a:xfrm>
          <a:custGeom>
            <a:avLst/>
            <a:gdLst>
              <a:gd name="txL" fmla="*/ 4500 w 21600"/>
              <a:gd name="txT" fmla="*/ 4500 h 21600"/>
              <a:gd name="txR" fmla="*/ 17100 w 21600"/>
              <a:gd name="txB" fmla="*/ 17100 h 21600"/>
            </a:gdLst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3093" name="组合 3092"/>
          <p:cNvGrpSpPr/>
          <p:nvPr/>
        </p:nvGrpSpPr>
        <p:grpSpPr>
          <a:xfrm>
            <a:off x="2657475" y="1677591"/>
            <a:ext cx="1085850" cy="916781"/>
            <a:chOff x="3888" y="2784"/>
            <a:chExt cx="912" cy="770"/>
          </a:xfrm>
        </p:grpSpPr>
        <p:sp>
          <p:nvSpPr>
            <p:cNvPr id="3094" name="任意多边形 3093"/>
            <p:cNvSpPr/>
            <p:nvPr/>
          </p:nvSpPr>
          <p:spPr>
            <a:xfrm>
              <a:off x="3888" y="2784"/>
              <a:ext cx="912" cy="192"/>
            </a:xfrm>
            <a:custGeom>
              <a:avLst/>
              <a:gdLst/>
              <a:ahLst/>
              <a:cxnLst/>
              <a:rect l="0" t="0" r="0" b="0"/>
              <a:pathLst>
                <a:path w="912" h="192">
                  <a:moveTo>
                    <a:pt x="0" y="192"/>
                  </a:moveTo>
                  <a:cubicBezTo>
                    <a:pt x="140" y="96"/>
                    <a:pt x="280" y="0"/>
                    <a:pt x="432" y="0"/>
                  </a:cubicBezTo>
                  <a:cubicBezTo>
                    <a:pt x="584" y="0"/>
                    <a:pt x="748" y="96"/>
                    <a:pt x="912" y="192"/>
                  </a:cubicBezTo>
                </a:path>
              </a:pathLst>
            </a:cu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095" name="任意多边形 3094"/>
            <p:cNvSpPr/>
            <p:nvPr/>
          </p:nvSpPr>
          <p:spPr>
            <a:xfrm>
              <a:off x="3912" y="2976"/>
              <a:ext cx="864" cy="578"/>
            </a:xfrm>
            <a:custGeom>
              <a:avLst/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CC00"/>
            </a:solidFill>
            <a:ln w="9525" cap="flat" cmpd="sng">
              <a:solidFill>
                <a:srgbClr val="FFCC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3081" name="直接连接符 3080"/>
          <p:cNvSpPr/>
          <p:nvPr/>
        </p:nvSpPr>
        <p:spPr>
          <a:xfrm>
            <a:off x="3205480" y="1583611"/>
            <a:ext cx="0" cy="1143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082" name="直接连接符 3081"/>
          <p:cNvSpPr/>
          <p:nvPr/>
        </p:nvSpPr>
        <p:spPr>
          <a:xfrm>
            <a:off x="5915025" y="1687116"/>
            <a:ext cx="0" cy="1143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grpSp>
        <p:nvGrpSpPr>
          <p:cNvPr id="3099" name="组合 3098"/>
          <p:cNvGrpSpPr/>
          <p:nvPr/>
        </p:nvGrpSpPr>
        <p:grpSpPr>
          <a:xfrm>
            <a:off x="2376170" y="3035856"/>
            <a:ext cx="1257300" cy="1057275"/>
            <a:chOff x="1200" y="2256"/>
            <a:chExt cx="1056" cy="888"/>
          </a:xfrm>
        </p:grpSpPr>
        <p:sp>
          <p:nvSpPr>
            <p:cNvPr id="3083" name="直接连接符 3082"/>
            <p:cNvSpPr/>
            <p:nvPr/>
          </p:nvSpPr>
          <p:spPr>
            <a:xfrm>
              <a:off x="1728" y="2256"/>
              <a:ext cx="8" cy="8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084" name="直接连接符 3083"/>
            <p:cNvSpPr/>
            <p:nvPr/>
          </p:nvSpPr>
          <p:spPr>
            <a:xfrm>
              <a:off x="1296" y="2511"/>
              <a:ext cx="960" cy="62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085" name="直接连接符 3084"/>
            <p:cNvSpPr/>
            <p:nvPr/>
          </p:nvSpPr>
          <p:spPr>
            <a:xfrm flipV="1">
              <a:off x="1200" y="2563"/>
              <a:ext cx="912" cy="57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3092" name="组合 3091"/>
          <p:cNvGrpSpPr/>
          <p:nvPr/>
        </p:nvGrpSpPr>
        <p:grpSpPr>
          <a:xfrm>
            <a:off x="5214620" y="3035856"/>
            <a:ext cx="1285875" cy="1285875"/>
            <a:chOff x="3464" y="2184"/>
            <a:chExt cx="1080" cy="1080"/>
          </a:xfrm>
        </p:grpSpPr>
        <p:sp>
          <p:nvSpPr>
            <p:cNvPr id="3086" name="直接连接符 3085"/>
            <p:cNvSpPr/>
            <p:nvPr/>
          </p:nvSpPr>
          <p:spPr>
            <a:xfrm>
              <a:off x="3984" y="2184"/>
              <a:ext cx="32" cy="108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087" name="直接连接符 3086"/>
            <p:cNvSpPr/>
            <p:nvPr/>
          </p:nvSpPr>
          <p:spPr>
            <a:xfrm rot="-5400000">
              <a:off x="3988" y="2140"/>
              <a:ext cx="32" cy="108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088" name="直接连接符 3087"/>
            <p:cNvSpPr/>
            <p:nvPr/>
          </p:nvSpPr>
          <p:spPr>
            <a:xfrm flipH="1">
              <a:off x="3504" y="2232"/>
              <a:ext cx="960" cy="96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089" name="直接连接符 3088"/>
            <p:cNvSpPr/>
            <p:nvPr/>
          </p:nvSpPr>
          <p:spPr>
            <a:xfrm>
              <a:off x="3552" y="2208"/>
              <a:ext cx="960" cy="96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2" name="文本框 1"/>
          <p:cNvSpPr txBox="1"/>
          <p:nvPr/>
        </p:nvSpPr>
        <p:spPr>
          <a:xfrm>
            <a:off x="824865" y="585470"/>
            <a:ext cx="5633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折一折，找出下面轴对称图形的对称轴。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云形标注 2"/>
          <p:cNvSpPr/>
          <p:nvPr/>
        </p:nvSpPr>
        <p:spPr>
          <a:xfrm>
            <a:off x="1578610" y="1198880"/>
            <a:ext cx="2664460" cy="1522730"/>
          </a:xfrm>
          <a:prstGeom prst="cloudCallout">
            <a:avLst>
              <a:gd name="adj1" fmla="val -32411"/>
              <a:gd name="adj2" fmla="val 9153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轴对称图形中，有的只有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条对称轴。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529455" y="1111885"/>
            <a:ext cx="2664460" cy="1697355"/>
          </a:xfrm>
          <a:prstGeom prst="cloudCallout">
            <a:avLst>
              <a:gd name="adj1" fmla="val 48665"/>
              <a:gd name="adj2" fmla="val 8370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有的不止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条对称轴。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655" y="2884170"/>
            <a:ext cx="712140" cy="12522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406" y="2721610"/>
            <a:ext cx="592408" cy="13418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等腰三角形 4097"/>
          <p:cNvSpPr/>
          <p:nvPr/>
        </p:nvSpPr>
        <p:spPr>
          <a:xfrm>
            <a:off x="4514850" y="685800"/>
            <a:ext cx="742950" cy="914400"/>
          </a:xfrm>
          <a:prstGeom prst="triangle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zh-CN" altLang="en-US" sz="1350"/>
          </a:p>
        </p:txBody>
      </p:sp>
      <p:sp>
        <p:nvSpPr>
          <p:cNvPr id="4099" name="等腰三角形 4098"/>
          <p:cNvSpPr/>
          <p:nvPr/>
        </p:nvSpPr>
        <p:spPr>
          <a:xfrm>
            <a:off x="6343650" y="914400"/>
            <a:ext cx="971550" cy="742950"/>
          </a:xfrm>
          <a:prstGeom prst="triangle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4122" name="等腰三角形 4121"/>
          <p:cNvSpPr/>
          <p:nvPr/>
        </p:nvSpPr>
        <p:spPr>
          <a:xfrm rot="7217583">
            <a:off x="2514600" y="971550"/>
            <a:ext cx="742950" cy="1200150"/>
          </a:xfrm>
          <a:prstGeom prst="triangle">
            <a:avLst>
              <a:gd name="adj" fmla="val 0"/>
            </a:avLst>
          </a:prstGeom>
          <a:solidFill>
            <a:schemeClr val="accent3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zh-CN" altLang="en-US" sz="1350"/>
          </a:p>
        </p:txBody>
      </p:sp>
      <p:sp>
        <p:nvSpPr>
          <p:cNvPr id="4123" name="直接连接符 4122"/>
          <p:cNvSpPr/>
          <p:nvPr/>
        </p:nvSpPr>
        <p:spPr>
          <a:xfrm>
            <a:off x="4886325" y="571500"/>
            <a:ext cx="0" cy="1257300"/>
          </a:xfrm>
          <a:prstGeom prst="line">
            <a:avLst/>
          </a:prstGeom>
          <a:ln w="34925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grpSp>
        <p:nvGrpSpPr>
          <p:cNvPr id="4127" name="组合 4126"/>
          <p:cNvGrpSpPr/>
          <p:nvPr/>
        </p:nvGrpSpPr>
        <p:grpSpPr>
          <a:xfrm>
            <a:off x="6229350" y="685800"/>
            <a:ext cx="1190625" cy="1257300"/>
            <a:chOff x="4320" y="1344"/>
            <a:chExt cx="1000" cy="1056"/>
          </a:xfrm>
        </p:grpSpPr>
        <p:sp>
          <p:nvSpPr>
            <p:cNvPr id="4124" name="直接连接符 4123"/>
            <p:cNvSpPr/>
            <p:nvPr/>
          </p:nvSpPr>
          <p:spPr>
            <a:xfrm>
              <a:off x="4832" y="1344"/>
              <a:ext cx="0" cy="1056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4125" name="直接连接符 4124"/>
            <p:cNvSpPr/>
            <p:nvPr/>
          </p:nvSpPr>
          <p:spPr>
            <a:xfrm flipV="1">
              <a:off x="4320" y="1728"/>
              <a:ext cx="912" cy="48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4126" name="直接连接符 4125"/>
            <p:cNvSpPr/>
            <p:nvPr/>
          </p:nvSpPr>
          <p:spPr>
            <a:xfrm flipH="1" flipV="1">
              <a:off x="4456" y="1720"/>
              <a:ext cx="864" cy="48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4139" name="组合 4138"/>
          <p:cNvGrpSpPr/>
          <p:nvPr/>
        </p:nvGrpSpPr>
        <p:grpSpPr>
          <a:xfrm>
            <a:off x="2057400" y="2571750"/>
            <a:ext cx="5086350" cy="857250"/>
            <a:chOff x="768" y="2160"/>
            <a:chExt cx="4272" cy="72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128" name="矩形 4127"/>
            <p:cNvSpPr/>
            <p:nvPr/>
          </p:nvSpPr>
          <p:spPr>
            <a:xfrm>
              <a:off x="2688" y="2256"/>
              <a:ext cx="1056" cy="528"/>
            </a:xfrm>
            <a:prstGeom prst="rect">
              <a:avLst/>
            </a:prstGeom>
            <a:grpFill/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129" name="矩形 4128"/>
            <p:cNvSpPr/>
            <p:nvPr/>
          </p:nvSpPr>
          <p:spPr>
            <a:xfrm>
              <a:off x="4320" y="2160"/>
              <a:ext cx="720" cy="720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130" name="流程图: 数据 4129"/>
            <p:cNvSpPr/>
            <p:nvPr/>
          </p:nvSpPr>
          <p:spPr>
            <a:xfrm>
              <a:off x="768" y="2304"/>
              <a:ext cx="1296" cy="576"/>
            </a:xfrm>
            <a:prstGeom prst="flowChartInputOutpu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4131" name="组合 4130"/>
          <p:cNvGrpSpPr/>
          <p:nvPr/>
        </p:nvGrpSpPr>
        <p:grpSpPr>
          <a:xfrm>
            <a:off x="4229100" y="2514600"/>
            <a:ext cx="1600200" cy="1028700"/>
            <a:chOff x="2592" y="1584"/>
            <a:chExt cx="1344" cy="864"/>
          </a:xfrm>
        </p:grpSpPr>
        <p:sp>
          <p:nvSpPr>
            <p:cNvPr id="4132" name="直接连接符 4131"/>
            <p:cNvSpPr/>
            <p:nvPr/>
          </p:nvSpPr>
          <p:spPr>
            <a:xfrm>
              <a:off x="3216" y="1584"/>
              <a:ext cx="0" cy="86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4133" name="直接连接符 4132"/>
            <p:cNvSpPr/>
            <p:nvPr/>
          </p:nvSpPr>
          <p:spPr>
            <a:xfrm>
              <a:off x="2592" y="2000"/>
              <a:ext cx="1344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4134" name="组合 4133"/>
          <p:cNvGrpSpPr/>
          <p:nvPr/>
        </p:nvGrpSpPr>
        <p:grpSpPr>
          <a:xfrm>
            <a:off x="6229350" y="2514600"/>
            <a:ext cx="1028700" cy="1085850"/>
            <a:chOff x="4256" y="1560"/>
            <a:chExt cx="864" cy="912"/>
          </a:xfrm>
        </p:grpSpPr>
        <p:sp>
          <p:nvSpPr>
            <p:cNvPr id="4135" name="直接连接符 4134"/>
            <p:cNvSpPr/>
            <p:nvPr/>
          </p:nvSpPr>
          <p:spPr>
            <a:xfrm>
              <a:off x="4672" y="1560"/>
              <a:ext cx="0" cy="91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4136" name="直接连接符 4135"/>
            <p:cNvSpPr/>
            <p:nvPr/>
          </p:nvSpPr>
          <p:spPr>
            <a:xfrm>
              <a:off x="4256" y="1992"/>
              <a:ext cx="864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4137" name="直接连接符 4136"/>
            <p:cNvSpPr/>
            <p:nvPr/>
          </p:nvSpPr>
          <p:spPr>
            <a:xfrm>
              <a:off x="4272" y="1584"/>
              <a:ext cx="816" cy="81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4138" name="直接连接符 4137"/>
            <p:cNvSpPr/>
            <p:nvPr/>
          </p:nvSpPr>
          <p:spPr>
            <a:xfrm flipH="1">
              <a:off x="4272" y="1584"/>
              <a:ext cx="816" cy="81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五角星 7169"/>
          <p:cNvSpPr/>
          <p:nvPr/>
        </p:nvSpPr>
        <p:spPr>
          <a:xfrm>
            <a:off x="2747963" y="1196975"/>
            <a:ext cx="3048000" cy="2895600"/>
          </a:xfrm>
          <a:prstGeom prst="star5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179" name="组合 7178"/>
          <p:cNvGrpSpPr/>
          <p:nvPr/>
        </p:nvGrpSpPr>
        <p:grpSpPr>
          <a:xfrm>
            <a:off x="2590800" y="914400"/>
            <a:ext cx="3352800" cy="3416300"/>
            <a:chOff x="1632" y="576"/>
            <a:chExt cx="2112" cy="2152"/>
          </a:xfrm>
        </p:grpSpPr>
        <p:sp>
          <p:nvSpPr>
            <p:cNvPr id="7171" name="直接连接符 7170"/>
            <p:cNvSpPr/>
            <p:nvPr/>
          </p:nvSpPr>
          <p:spPr>
            <a:xfrm>
              <a:off x="2688" y="576"/>
              <a:ext cx="0" cy="2112"/>
            </a:xfrm>
            <a:prstGeom prst="line">
              <a:avLst/>
            </a:prstGeom>
            <a:ln w="25400" cap="sq" cmpd="sng">
              <a:solidFill>
                <a:srgbClr val="00B05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7172" name="直接连接符 7171"/>
            <p:cNvSpPr/>
            <p:nvPr/>
          </p:nvSpPr>
          <p:spPr>
            <a:xfrm>
              <a:off x="1632" y="1432"/>
              <a:ext cx="1968" cy="624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7174" name="直接连接符 7173"/>
            <p:cNvSpPr/>
            <p:nvPr/>
          </p:nvSpPr>
          <p:spPr>
            <a:xfrm flipH="1">
              <a:off x="2000" y="1048"/>
              <a:ext cx="1200" cy="1680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7176" name="直接连接符 7175"/>
            <p:cNvSpPr/>
            <p:nvPr/>
          </p:nvSpPr>
          <p:spPr>
            <a:xfrm flipV="1">
              <a:off x="1776" y="1440"/>
              <a:ext cx="1968" cy="624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7178" name="直接连接符 7177"/>
            <p:cNvSpPr/>
            <p:nvPr/>
          </p:nvSpPr>
          <p:spPr>
            <a:xfrm>
              <a:off x="2200" y="1117"/>
              <a:ext cx="1088" cy="1497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2" name="文本框 1"/>
          <p:cNvSpPr txBox="1"/>
          <p:nvPr/>
        </p:nvSpPr>
        <p:spPr>
          <a:xfrm>
            <a:off x="4529455" y="4150360"/>
            <a:ext cx="2309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条对称轴</a:t>
            </a:r>
            <a:r>
              <a:rPr lang="zh-CN" altLang="en-US" sz="2400" b="1"/>
              <a:t>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1" name="椭圆 6160"/>
          <p:cNvSpPr/>
          <p:nvPr/>
        </p:nvSpPr>
        <p:spPr>
          <a:xfrm>
            <a:off x="3186430" y="982663"/>
            <a:ext cx="2592388" cy="259238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160" name="组合 6159"/>
          <p:cNvGrpSpPr/>
          <p:nvPr/>
        </p:nvGrpSpPr>
        <p:grpSpPr>
          <a:xfrm>
            <a:off x="3048635" y="875348"/>
            <a:ext cx="3048000" cy="2806700"/>
            <a:chOff x="1776" y="1200"/>
            <a:chExt cx="1920" cy="1632"/>
          </a:xfrm>
        </p:grpSpPr>
        <p:sp>
          <p:nvSpPr>
            <p:cNvPr id="6151" name="直接连接符 6150"/>
            <p:cNvSpPr/>
            <p:nvPr/>
          </p:nvSpPr>
          <p:spPr>
            <a:xfrm>
              <a:off x="1776" y="1968"/>
              <a:ext cx="1776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6152" name="直接连接符 6151"/>
            <p:cNvSpPr/>
            <p:nvPr/>
          </p:nvSpPr>
          <p:spPr>
            <a:xfrm>
              <a:off x="2688" y="1200"/>
              <a:ext cx="0" cy="158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6153" name="直接连接符 6152"/>
            <p:cNvSpPr/>
            <p:nvPr/>
          </p:nvSpPr>
          <p:spPr>
            <a:xfrm>
              <a:off x="1872" y="1448"/>
              <a:ext cx="1680" cy="105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6155" name="直接连接符 6154"/>
            <p:cNvSpPr/>
            <p:nvPr/>
          </p:nvSpPr>
          <p:spPr>
            <a:xfrm flipH="1">
              <a:off x="2064" y="1296"/>
              <a:ext cx="1248" cy="134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6156" name="直接连接符 6155"/>
            <p:cNvSpPr/>
            <p:nvPr/>
          </p:nvSpPr>
          <p:spPr>
            <a:xfrm>
              <a:off x="2256" y="1200"/>
              <a:ext cx="912" cy="158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6157" name="直接连接符 6156"/>
            <p:cNvSpPr/>
            <p:nvPr/>
          </p:nvSpPr>
          <p:spPr>
            <a:xfrm flipV="1">
              <a:off x="1872" y="1536"/>
              <a:ext cx="1728" cy="81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6158" name="直接连接符 6157"/>
            <p:cNvSpPr/>
            <p:nvPr/>
          </p:nvSpPr>
          <p:spPr>
            <a:xfrm>
              <a:off x="1776" y="1672"/>
              <a:ext cx="1920" cy="62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6159" name="直接连接符 6158"/>
            <p:cNvSpPr/>
            <p:nvPr/>
          </p:nvSpPr>
          <p:spPr>
            <a:xfrm flipH="1">
              <a:off x="2352" y="1200"/>
              <a:ext cx="624" cy="163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2" name="文本框 1"/>
          <p:cNvSpPr txBox="1"/>
          <p:nvPr/>
        </p:nvSpPr>
        <p:spPr>
          <a:xfrm>
            <a:off x="3444240" y="3764280"/>
            <a:ext cx="2104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无数条对称轴。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DOC_GUID" val="{be5fa7b5-99b6-4819-bf88-9f6cc32f9cde}"/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</Words>
  <Application>WPS 演示</Application>
  <PresentationFormat>全屏显示(16:9)</PresentationFormat>
  <Paragraphs>77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黑体</vt:lpstr>
      <vt:lpstr>Times New Roman</vt:lpstr>
      <vt:lpstr>幼圆</vt:lpstr>
      <vt:lpstr>楷体</vt:lpstr>
      <vt:lpstr>等线</vt:lpstr>
      <vt:lpstr>Calibri</vt:lpstr>
      <vt:lpstr>微软雅黑</vt:lpstr>
      <vt:lpstr>Arial Unicode MS</vt:lpstr>
      <vt:lpstr>Office 主题</vt:lpstr>
      <vt:lpstr>1_Office 主题</vt:lpstr>
      <vt:lpstr>Photoshop.Image.7</vt:lpstr>
      <vt:lpstr>Photoshop.Image.7</vt:lpstr>
      <vt:lpstr>Photoshop.Image.7</vt:lpstr>
      <vt:lpstr>Photoshop.Image.7</vt:lpstr>
      <vt:lpstr>Photoshop.Image.7</vt:lpstr>
      <vt:lpstr>PowerPoint 演示文稿</vt:lpstr>
      <vt:lpstr>PowerPoint 演示文稿</vt:lpstr>
      <vt:lpstr>下面哪些图形是轴对称图形？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117</cp:revision>
  <dcterms:created xsi:type="dcterms:W3CDTF">2018-09-11T05:46:00Z</dcterms:created>
  <dcterms:modified xsi:type="dcterms:W3CDTF">2023-08-28T08:47:35Z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EBE090EE306F4D02B097FEE5E8E3D137_12</vt:lpwstr>
  </property>
</Properties>
</file>