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256" r:id="rId4"/>
    <p:sldId id="257" r:id="rId5"/>
    <p:sldId id="295" r:id="rId6"/>
    <p:sldId id="259" r:id="rId7"/>
    <p:sldId id="297" r:id="rId8"/>
    <p:sldId id="280" r:id="rId9"/>
    <p:sldId id="281" r:id="rId10"/>
    <p:sldId id="298" r:id="rId11"/>
    <p:sldId id="299" r:id="rId12"/>
    <p:sldId id="300" r:id="rId13"/>
    <p:sldId id="282" r:id="rId14"/>
    <p:sldId id="283" r:id="rId15"/>
    <p:sldId id="265" r:id="rId16"/>
    <p:sldId id="30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172819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关注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惠农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政策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3.xml"/><Relationship Id="rId4" Type="http://schemas.openxmlformats.org/officeDocument/2006/relationships/slide" Target="slide1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339752" y="3750735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322500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0137" y="1435155"/>
            <a:ext cx="687324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关注“惠农”政策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344821" y="287963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综合与实践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447988" y="3657678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18473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187624" y="1266507"/>
            <a:ext cx="7632848" cy="2610485"/>
          </a:xfrm>
        </p:spPr>
        <p:txBody>
          <a:bodyPr vert="horz" wrap="square" lIns="68580" tIns="34290" rIns="68580" bIns="34290" anchor="t"/>
          <a:lstStyle/>
          <a:p>
            <a:pPr algn="l" eaLnBrk="1" hangingPunct="1"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2300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×0.13+10.5×10+10000×0.6×3</a:t>
            </a:r>
            <a:endParaRPr lang="zh-CN" altLang="en-US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algn="l" eaLnBrk="1" hangingPunct="1"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=299+105+18000</a:t>
            </a:r>
            <a:endParaRPr lang="zh-CN" altLang="en-US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algn="l" eaLnBrk="1" hangingPunct="1"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=18404（元）</a:t>
            </a:r>
            <a:endParaRPr lang="zh-CN" altLang="en-US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algn="l" eaLnBrk="1" hangingPunct="1"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答：她可以得到18404元的政府补贴。  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9" y="735595"/>
            <a:ext cx="958850" cy="53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695" y="338548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07704" y="687970"/>
            <a:ext cx="630745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说一说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结合计算与调查，说说你的感受。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 descr="p025-02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20" y="1598930"/>
            <a:ext cx="2056765" cy="344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1858010" y="1656715"/>
            <a:ext cx="582676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了解这些“惠农"政策实施以后,农民有哪些反响和感受?对农业发展有什么促进作用?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p023-04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555526"/>
            <a:ext cx="2923540" cy="128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1712119" y="1109663"/>
            <a:ext cx="5516166" cy="3394472"/>
          </a:xfrm>
        </p:spPr>
        <p:txBody>
          <a:bodyPr vert="horz" wrap="square" lIns="68580" tIns="34290" rIns="68580" bIns="34290" anchor="t"/>
          <a:lstStyle/>
          <a:p>
            <a:pPr algn="l" eaLnBrk="1" hangingPunct="1">
              <a:lnSpc>
                <a:spcPct val="125000"/>
              </a:lnSpc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实例报道：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eaLnBrk="1" hangingPunct="1">
              <a:lnSpc>
                <a:spcPct val="125000"/>
              </a:lnSpc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10多年前，王五厚全家4口人种着40亩地，只有一辆半新不旧的农用小四轮，全家一年的收入除去买化肥和给孩子缴学费，就剩不下几个钱了。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10800000" flipV="1">
            <a:off x="2320925" y="627534"/>
            <a:ext cx="6174740" cy="378460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dashDot"/>
          </a:ln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惠农政策激励下，王五厚现在已建起了自己的家庭农场，租赁经营着400多亩耕地，饲养着300多只基础母羊和80多头基础母牛。受益于国家农机补贴政策，他还牵头组建了农机专业合作社，购买了收割机、平地机等大大小小农机具20多台套。一年下来，王五厚各种收入能有50多万元，成为当地的种养结合致富典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5" name="图片 4" descr="p017-02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3407410"/>
            <a:ext cx="1953895" cy="137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38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情境导入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490" y="1063367"/>
            <a:ext cx="1344999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4"/>
          <p:cNvGrpSpPr/>
          <p:nvPr/>
        </p:nvGrpSpPr>
        <p:grpSpPr bwMode="auto">
          <a:xfrm>
            <a:off x="2260520" y="534297"/>
            <a:ext cx="5277755" cy="1294599"/>
            <a:chOff x="2086061" y="572447"/>
            <a:chExt cx="2965708" cy="805744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2086061" y="572447"/>
              <a:ext cx="2965708" cy="805744"/>
            </a:xfrm>
            <a:prstGeom prst="cloudCallout">
              <a:avLst>
                <a:gd name="adj1" fmla="val -61624"/>
                <a:gd name="adj2" fmla="val 27284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2277510" y="822453"/>
              <a:ext cx="2431763" cy="3058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同学们，你们知道什么是惠农政策吗？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95195" y="1937385"/>
            <a:ext cx="4563110" cy="2676525"/>
          </a:xfrm>
          <a:prstGeom prst="rect">
            <a:avLst/>
          </a:prstGeom>
          <a:ln w="50800" cmpd="dbl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惠农政策指政府为了支持农业的发展、提高农民的经济收入和生活水平、推动农村的可持续发展而对农业、农民和农村给予的政策倾斜和优惠。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069-0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1780"/>
            <a:ext cx="6515100" cy="4599940"/>
          </a:xfrm>
          <a:prstGeom prst="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1314450" y="280241"/>
            <a:ext cx="6851650" cy="954107"/>
          </a:xfrm>
          <a:prstGeom prst="rect">
            <a:avLst/>
          </a:prstGeom>
          <a:solidFill>
            <a:schemeClr val="bg1"/>
          </a:solidFill>
          <a:ln w="69850" cmpd="thickThin">
            <a:solidFill>
              <a:schemeClr val="accent1">
                <a:lumMod val="60000"/>
                <a:lumOff val="40000"/>
                <a:alpha val="67000"/>
              </a:schemeClr>
            </a:solidFill>
            <a:prstDash val="solid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看图说一说：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通过下图，你知道了哪些惠农政策？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92083" y="441477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活动探究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1199932" y="1001488"/>
            <a:ext cx="521374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查一查。国家还出台了哪些惠农政？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p023-03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" y="1003300"/>
            <a:ext cx="755015" cy="782320"/>
          </a:xfrm>
          <a:prstGeom prst="rect">
            <a:avLst/>
          </a:prstGeom>
        </p:spPr>
      </p:pic>
      <p:pic>
        <p:nvPicPr>
          <p:cNvPr id="4" name="图片 3" descr="t01c94399e8ce6ed29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1512570"/>
            <a:ext cx="3876675" cy="3446145"/>
          </a:xfrm>
          <a:prstGeom prst="rect">
            <a:avLst/>
          </a:prstGeom>
          <a:effectLst>
            <a:softEdge rad="4064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/>
          <p:nvPr/>
        </p:nvSpPr>
        <p:spPr>
          <a:xfrm>
            <a:off x="1485900" y="1064419"/>
            <a:ext cx="5083969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6147" name="Text Box 4"/>
          <p:cNvSpPr txBox="1"/>
          <p:nvPr/>
        </p:nvSpPr>
        <p:spPr>
          <a:xfrm>
            <a:off x="1485900" y="1195705"/>
            <a:ext cx="61588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农民种植小麦，每亩可获得10元的补贴，种植苹果，每亩可获得100元的补贴，种植地膜玉米，每亩可获得10元补贴。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农民养殖奶牛，可领“每头奶牛价格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×0.6”的补贴。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2478088" y="611981"/>
            <a:ext cx="432077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其他惠农政策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291" y="1840909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 bwMode="auto">
          <a:xfrm>
            <a:off x="1338415" y="1386539"/>
            <a:ext cx="1296000" cy="828000"/>
            <a:chOff x="1257085" y="1177110"/>
            <a:chExt cx="1928897" cy="1241122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382963" y="1485556"/>
              <a:ext cx="1442083" cy="59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问题一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p023-03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" y="664845"/>
            <a:ext cx="771525" cy="798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904" y="1308100"/>
            <a:ext cx="5925820" cy="2167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7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家在农村的同学请结合你家里购买家电种植水稻、养殖母猪等情况,算算1年能获得多少政府补贴。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7455" y="719455"/>
            <a:ext cx="140716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算一算。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075806"/>
            <a:ext cx="969645" cy="148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 bwMode="auto">
          <a:xfrm>
            <a:off x="1318730" y="986489"/>
            <a:ext cx="1296000" cy="828000"/>
            <a:chOff x="1257085" y="1177110"/>
            <a:chExt cx="1928897" cy="1241122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382963" y="1485556"/>
              <a:ext cx="1442083" cy="59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问题二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27584" y="955208"/>
            <a:ext cx="7607627" cy="2404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9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家在城市的同学请帮张伯伯算一算:他买了1台2500元的冰箱，种植了7.8亩水稻,养了8头母猪,他可以得到多少政府补贴?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887412" y="1122729"/>
            <a:ext cx="7369175" cy="3540760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2500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×0.13+7.8×15+8×50</a:t>
            </a:r>
            <a:endParaRPr lang="zh-CN" altLang="en-US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=325+117+400</a:t>
            </a:r>
            <a:endParaRPr lang="zh-CN" altLang="en-US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=842（元）</a:t>
            </a:r>
            <a:endParaRPr lang="zh-CN" altLang="en-US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答：他可以获得842元的政府补贴。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 txBox="1"/>
          <p:nvPr/>
        </p:nvSpPr>
        <p:spPr>
          <a:xfrm>
            <a:off x="1151890" y="2587090"/>
            <a:ext cx="69488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（农民种植小麦，每亩可获得10元的补贴，农民养殖奶牛，可领取“每头奶牛价格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×0.6”的补贴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1043305" y="1487364"/>
            <a:ext cx="7024370" cy="1634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张阿姨买了1 辆2300 元的电动车，种植了10.5亩小麦，养了3头奶牛，她可以得到多少政府补贴？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p015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3305" y="518795"/>
            <a:ext cx="1306195" cy="14585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WPS 演示</Application>
  <PresentationFormat>全屏显示(16:9)</PresentationFormat>
  <Paragraphs>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幼圆</vt:lpstr>
      <vt:lpstr>等线</vt:lpstr>
      <vt:lpstr>楷体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46</cp:revision>
  <dcterms:created xsi:type="dcterms:W3CDTF">2018-09-11T05:46:00Z</dcterms:created>
  <dcterms:modified xsi:type="dcterms:W3CDTF">2023-08-28T08:53:53Z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C8C7D1E1CA50438E9A3681684880C768_12</vt:lpwstr>
  </property>
</Properties>
</file>