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5" r:id="rId4"/>
    <p:sldMasterId id="2147483667" r:id="rId5"/>
  </p:sldMasterIdLst>
  <p:sldIdLst>
    <p:sldId id="258" r:id="rId6"/>
    <p:sldId id="257" r:id="rId7"/>
    <p:sldId id="266" r:id="rId8"/>
    <p:sldId id="260" r:id="rId9"/>
    <p:sldId id="263" r:id="rId10"/>
    <p:sldId id="261" r:id="rId11"/>
    <p:sldId id="267" r:id="rId12"/>
    <p:sldId id="268" r:id="rId13"/>
    <p:sldId id="269" r:id="rId14"/>
    <p:sldId id="270" r:id="rId15"/>
    <p:sldId id="262" r:id="rId16"/>
    <p:sldId id="272" r:id="rId17"/>
    <p:sldId id="273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4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7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3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0.pn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47728" y="2830732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3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3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313267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3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)N_44)(NHRRO5S72IR6T99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124" y="1639729"/>
            <a:ext cx="5799773" cy="30570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9" y="1463040"/>
            <a:ext cx="1150144" cy="2055019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133124" y="415290"/>
            <a:ext cx="5799773" cy="1128713"/>
          </a:xfrm>
          <a:prstGeom prst="cloudCallout">
            <a:avLst>
              <a:gd name="adj1" fmla="val -63483"/>
              <a:gd name="adj2" fmla="val 5967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舞台上有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只小熊参加表演，一共多少条腿着地？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24901" y="1639729"/>
            <a:ext cx="2926080" cy="13125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后面的小熊都是两条腿着地。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8651" y="1758791"/>
            <a:ext cx="888206" cy="162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2232660" y="1048703"/>
            <a:ext cx="4889659" cy="763905"/>
          </a:xfrm>
          <a:prstGeom prst="wedgeRoundRectCallout">
            <a:avLst>
              <a:gd name="adj1" fmla="val -58561"/>
              <a:gd name="adj2" fmla="val 8260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通过观察可知，第一只小熊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条腿着地，后面的小熊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条腿着地，因此共有：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72326" y="2165537"/>
            <a:ext cx="4349115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4+2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15-1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=4+2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=32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（条）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2327" y="3829414"/>
            <a:ext cx="41724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答：共有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条腿着地。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5879" y="813911"/>
            <a:ext cx="28798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6.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找出规律，接着画。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K8SB0CH2]8~%G~EY2`UL4(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514" y="1889284"/>
            <a:ext cx="6256973" cy="13649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024" y="1577816"/>
            <a:ext cx="1260158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2150269" y="461963"/>
            <a:ext cx="6523085" cy="1256824"/>
          </a:xfrm>
          <a:prstGeom prst="cloudCallout">
            <a:avLst>
              <a:gd name="adj1" fmla="val -55753"/>
              <a:gd name="adj2" fmla="val 6064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由题意可知：图形在方格中进行顺时针旋转，据此画图即可。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EG`W$OPUHH0M~F8[5I7$9H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2453640"/>
            <a:ext cx="5788819" cy="1324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1553" y="1790216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66196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361477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4766" y="2223235"/>
            <a:ext cx="60316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找图形的变化规律时，要充分考虑平移和旋转的特征。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4766" y="3100304"/>
            <a:ext cx="60316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解决下幅图的个数问题时，可以按照规律继续画一画，也可以用算式计算。</a:t>
            </a:r>
            <a:r>
              <a:rPr lang="en-US" altLang="zh-CN" sz="1015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1015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85825"/>
            <a:ext cx="1150144" cy="2055019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2515076" y="708184"/>
            <a:ext cx="4783455" cy="1006316"/>
          </a:xfrm>
          <a:prstGeom prst="wedgeRoundRectCallout">
            <a:avLst>
              <a:gd name="adj1" fmla="val -66039"/>
              <a:gd name="adj2" fmla="val 3974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找图形的变化规律和计算图中的个数问题时，我们应注意什么？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2719" y="1930718"/>
            <a:ext cx="46543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找图形的变化规律时，要充分考虑到平移和旋转的特征。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02719" y="2940844"/>
            <a:ext cx="47829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解决下幅图的个数问题时，可以按照规律继续画一画，也可以用算式计算。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186" y="2940844"/>
            <a:ext cx="888206" cy="162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33585" y="380505"/>
            <a:ext cx="1700017" cy="421270"/>
            <a:chOff x="192083" y="439395"/>
            <a:chExt cx="2266689" cy="56169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04023" y="731520"/>
            <a:ext cx="48539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按规律接着画两个。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G3(AFO)TN$U}EFVWSG5{9T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123" y="1586865"/>
            <a:ext cx="3621405" cy="1549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" y="1428274"/>
            <a:ext cx="1150144" cy="205501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4061" y="312443"/>
            <a:ext cx="1700018" cy="421270"/>
            <a:chOff x="192082" y="411510"/>
            <a:chExt cx="2266690" cy="56169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611561" y="411510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 descr="{$)%}4TY6`P{AV8@2A@JF5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8549" y="3286125"/>
            <a:ext cx="1581626" cy="1456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}38RE3)EW~CO~P`Q9FO%NH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592" y="2278856"/>
            <a:ext cx="2192179" cy="1293495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304" y="1662589"/>
            <a:ext cx="1202531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2326958" y="672941"/>
            <a:ext cx="4642485" cy="787718"/>
          </a:xfrm>
          <a:prstGeom prst="wedgeRoundRectCallout">
            <a:avLst>
              <a:gd name="adj1" fmla="val -60832"/>
              <a:gd name="adj2" fmla="val 8639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通过观察可以看出，三角形是按照顺时针方向依次旋转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G3(AFO)TN$U}EFVWSG5{9TJ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419" y="2278856"/>
            <a:ext cx="3245644" cy="138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(V_CHM24M{TC~N][GKH%E[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0155" y="1805464"/>
            <a:ext cx="4973955" cy="12034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1088" y="861060"/>
            <a:ext cx="24445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画一画。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_K_D`R78R36K~LB{QNEAIK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749" y="1805464"/>
            <a:ext cx="1116806" cy="96440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96591" y="3247072"/>
            <a:ext cx="20331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逆时针旋转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39265" y="837247"/>
            <a:ext cx="22717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有多少个   ？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L8Y3SY_AQ428L7GCQ6(19S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024" y="825817"/>
            <a:ext cx="281940" cy="402908"/>
          </a:xfrm>
          <a:prstGeom prst="rect">
            <a:avLst/>
          </a:prstGeom>
        </p:spPr>
      </p:pic>
      <p:pic>
        <p:nvPicPr>
          <p:cNvPr id="5" name="图片 4" descr="74)``{$9M3%%5)_$5]M8[Z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91" y="1544955"/>
            <a:ext cx="4955858" cy="960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60245" y="2722721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5689" y="2722721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9736" y="2722721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69418" y="1871662"/>
            <a:ext cx="15635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4952" y="3305651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1+3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1=4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8024" y="3305651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1+3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2=7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4426" y="3305651"/>
            <a:ext cx="13987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1+3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3=10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57" y="3032760"/>
            <a:ext cx="888206" cy="162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28" y="1169670"/>
            <a:ext cx="1150144" cy="20550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2201" y="925830"/>
            <a:ext cx="42429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幅图中有（    ）个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L8Y3SY_AQ428L7GCQ6(19S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799" y="925830"/>
            <a:ext cx="281940" cy="40290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62201" y="1493044"/>
            <a:ext cx="48601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幅图中有（    ）个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L8Y3SY_AQ428L7GCQ6(19S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98" y="1481614"/>
            <a:ext cx="281940" cy="402908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2738438" y="2301716"/>
            <a:ext cx="3866674" cy="1045845"/>
          </a:xfrm>
          <a:prstGeom prst="wedgeRoundRectCallout">
            <a:avLst>
              <a:gd name="adj1" fmla="val 72786"/>
              <a:gd name="adj2" fmla="val 68123"/>
              <a:gd name="adj3" fmla="val 16667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1+3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8=25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1+3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50=151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4341" y="925830"/>
            <a:ext cx="4581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25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72439" y="1481614"/>
            <a:ext cx="5995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151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 descr="L8Y3SY_AQ428L7GCQ6(19S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98" y="1470184"/>
            <a:ext cx="281940" cy="402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33513" y="837247"/>
            <a:ext cx="22802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画出图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85086" y="837247"/>
            <a:ext cx="472916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宋体" panose="02010600030101010101" pitchFamily="2" charset="-122"/>
              </a:rPr>
              <a:t>⑥</a:t>
            </a:r>
            <a:r>
              <a:rPr lang="zh-CN" altLang="en-US" sz="2100" b="1" dirty="0">
                <a:latin typeface="楷体" panose="02010609060101010101" charset="-122"/>
                <a:ea typeface="宋体" panose="02010600030101010101" pitchFamily="2" charset="-122"/>
              </a:rPr>
              <a:t>。</a:t>
            </a:r>
            <a:endParaRPr lang="zh-CN" altLang="en-US" sz="1015" dirty="0"/>
          </a:p>
        </p:txBody>
      </p:sp>
      <p:pic>
        <p:nvPicPr>
          <p:cNvPr id="4" name="图片 3" descr="PKKSFRI3BJ4)D]S))H(3E8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4955" y="1677353"/>
            <a:ext cx="4870609" cy="11063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71249" y="2953702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7346" y="2953702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2305" y="2953702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89082" y="2953702"/>
            <a:ext cx="448628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宋体" panose="02010600030101010101" pitchFamily="2" charset="-122"/>
              </a:rPr>
              <a:t>④</a:t>
            </a:r>
            <a:endParaRPr lang="zh-CN" altLang="en-US" sz="1015"/>
          </a:p>
        </p:txBody>
      </p:sp>
      <p:sp>
        <p:nvSpPr>
          <p:cNvPr id="10" name="文本框 9"/>
          <p:cNvSpPr txBox="1"/>
          <p:nvPr/>
        </p:nvSpPr>
        <p:spPr>
          <a:xfrm>
            <a:off x="5582603" y="2953702"/>
            <a:ext cx="37528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宋体" panose="02010600030101010101" pitchFamily="2" charset="-122"/>
              </a:rPr>
              <a:t>⑤</a:t>
            </a:r>
            <a:endParaRPr lang="zh-CN" altLang="en-US" sz="1015"/>
          </a:p>
        </p:txBody>
      </p:sp>
      <p:sp>
        <p:nvSpPr>
          <p:cNvPr id="11" name="文本框 10"/>
          <p:cNvSpPr txBox="1"/>
          <p:nvPr/>
        </p:nvSpPr>
        <p:spPr>
          <a:xfrm>
            <a:off x="7379970" y="2953702"/>
            <a:ext cx="391478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宋体" panose="02010600030101010101" pitchFamily="2" charset="-122"/>
              </a:rPr>
              <a:t>⑥</a:t>
            </a:r>
            <a:endParaRPr lang="zh-CN" altLang="en-US" sz="1015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9" y="1463040"/>
            <a:ext cx="1150144" cy="2055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849" y="1661637"/>
            <a:ext cx="1503521" cy="181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2045017" y="491966"/>
            <a:ext cx="5408015" cy="1169670"/>
          </a:xfrm>
          <a:prstGeom prst="wedgeRoundRectCallout">
            <a:avLst>
              <a:gd name="adj1" fmla="val -53490"/>
              <a:gd name="adj2" fmla="val 8966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通过观察可知，图形是以红色球为中心沿逆时针方向旋转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°，每次增加一排蓝色球。因此第   幅图应画为：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00795" y="1205584"/>
            <a:ext cx="462797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宋体" panose="02010600030101010101" pitchFamily="2" charset="-122"/>
              </a:rPr>
              <a:t>⑥</a:t>
            </a:r>
            <a:endParaRPr lang="zh-CN" altLang="en-US" sz="1015" dirty="0"/>
          </a:p>
        </p:txBody>
      </p:sp>
      <p:grpSp>
        <p:nvGrpSpPr>
          <p:cNvPr id="3" name="组合 2"/>
          <p:cNvGrpSpPr/>
          <p:nvPr/>
        </p:nvGrpSpPr>
        <p:grpSpPr>
          <a:xfrm>
            <a:off x="4085608" y="2280508"/>
            <a:ext cx="1847360" cy="1991759"/>
            <a:chOff x="4468570" y="2349561"/>
            <a:chExt cx="2083560" cy="2655678"/>
          </a:xfrm>
        </p:grpSpPr>
        <p:sp>
          <p:nvSpPr>
            <p:cNvPr id="2" name="椭圆 1"/>
            <p:cNvSpPr/>
            <p:nvPr/>
          </p:nvSpPr>
          <p:spPr>
            <a:xfrm>
              <a:off x="4468570" y="3449102"/>
              <a:ext cx="291017" cy="363389"/>
            </a:xfrm>
            <a:prstGeom prst="ellipse">
              <a:avLst/>
            </a:prstGeom>
            <a:solidFill>
              <a:srgbClr val="FF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4820937" y="3702425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9" name="椭圆 8"/>
            <p:cNvSpPr/>
            <p:nvPr/>
          </p:nvSpPr>
          <p:spPr>
            <a:xfrm>
              <a:off x="4820938" y="3219775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4705" y="4011815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98127" y="3457658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4" name="椭圆 13"/>
            <p:cNvSpPr/>
            <p:nvPr/>
          </p:nvSpPr>
          <p:spPr>
            <a:xfrm>
              <a:off x="5154706" y="2883598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" name="椭圆 14"/>
            <p:cNvSpPr/>
            <p:nvPr/>
          </p:nvSpPr>
          <p:spPr>
            <a:xfrm>
              <a:off x="5556379" y="4193509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7" name="椭圆 16"/>
            <p:cNvSpPr/>
            <p:nvPr/>
          </p:nvSpPr>
          <p:spPr>
            <a:xfrm>
              <a:off x="5556379" y="3747358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8" name="椭圆 17"/>
            <p:cNvSpPr/>
            <p:nvPr/>
          </p:nvSpPr>
          <p:spPr>
            <a:xfrm>
              <a:off x="5556379" y="3219775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9" name="椭圆 18"/>
            <p:cNvSpPr/>
            <p:nvPr/>
          </p:nvSpPr>
          <p:spPr>
            <a:xfrm>
              <a:off x="5556379" y="2701903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0" name="椭圆 19"/>
            <p:cNvSpPr/>
            <p:nvPr/>
          </p:nvSpPr>
          <p:spPr>
            <a:xfrm>
              <a:off x="5887735" y="4460155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1" name="椭圆 20"/>
            <p:cNvSpPr/>
            <p:nvPr/>
          </p:nvSpPr>
          <p:spPr>
            <a:xfrm>
              <a:off x="5887736" y="4011814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2" name="椭圆 21"/>
            <p:cNvSpPr/>
            <p:nvPr/>
          </p:nvSpPr>
          <p:spPr>
            <a:xfrm>
              <a:off x="5895299" y="3551787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87737" y="3053928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4" name="椭圆 23"/>
            <p:cNvSpPr/>
            <p:nvPr/>
          </p:nvSpPr>
          <p:spPr>
            <a:xfrm>
              <a:off x="5887737" y="2520209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6" name="椭圆 25"/>
            <p:cNvSpPr/>
            <p:nvPr/>
          </p:nvSpPr>
          <p:spPr>
            <a:xfrm>
              <a:off x="6245987" y="4641850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7" name="椭圆 26"/>
            <p:cNvSpPr/>
            <p:nvPr/>
          </p:nvSpPr>
          <p:spPr>
            <a:xfrm>
              <a:off x="6261113" y="4193509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8" name="椭圆 27"/>
            <p:cNvSpPr/>
            <p:nvPr/>
          </p:nvSpPr>
          <p:spPr>
            <a:xfrm>
              <a:off x="6261113" y="3756107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9" name="椭圆 28"/>
            <p:cNvSpPr/>
            <p:nvPr/>
          </p:nvSpPr>
          <p:spPr>
            <a:xfrm>
              <a:off x="6261113" y="3334766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0" name="椭圆 29"/>
            <p:cNvSpPr/>
            <p:nvPr/>
          </p:nvSpPr>
          <p:spPr>
            <a:xfrm>
              <a:off x="6253551" y="2849503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1" name="椭圆 30"/>
            <p:cNvSpPr/>
            <p:nvPr/>
          </p:nvSpPr>
          <p:spPr>
            <a:xfrm>
              <a:off x="6253551" y="2349561"/>
              <a:ext cx="291017" cy="36338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</Words>
  <Application>WPS 演示</Application>
  <PresentationFormat>全屏显示(16:9)</PresentationFormat>
  <Paragraphs>105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黑体</vt:lpstr>
      <vt:lpstr>楷体</vt:lpstr>
      <vt:lpstr>幼圆</vt:lpstr>
      <vt:lpstr>等线</vt:lpstr>
      <vt:lpstr>Calibri</vt:lpstr>
      <vt:lpstr>等线 Light</vt:lpstr>
      <vt:lpstr>微软雅黑</vt:lpstr>
      <vt:lpstr>Arial Unicode MS</vt:lpstr>
      <vt:lpstr>Calibri Light</vt:lpstr>
      <vt:lpstr>1_Office 主题</vt:lpstr>
      <vt:lpstr>2_自定义设计方案</vt:lpstr>
      <vt:lpstr>3_自定义设计方案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37</cp:revision>
  <dcterms:created xsi:type="dcterms:W3CDTF">2019-03-24T04:19:00Z</dcterms:created>
  <dcterms:modified xsi:type="dcterms:W3CDTF">2023-08-28T08:48:43Z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4FD35AEF7C004BBA874E6BAAC8D9054A_12</vt:lpwstr>
  </property>
</Properties>
</file>