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handoutMasterIdLst>
    <p:handoutMasterId r:id="rId13"/>
  </p:handoutMasterIdLst>
  <p:sldIdLst>
    <p:sldId id="256" r:id="rId4"/>
    <p:sldId id="312" r:id="rId5"/>
    <p:sldId id="278" r:id="rId6"/>
    <p:sldId id="342" r:id="rId7"/>
    <p:sldId id="343" r:id="rId8"/>
    <p:sldId id="258" r:id="rId9"/>
    <p:sldId id="346" r:id="rId10"/>
    <p:sldId id="344" r:id="rId11"/>
    <p:sldId id="271" r:id="rId12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0" userDrawn="1">
          <p15:clr>
            <a:srgbClr val="A4A3A4"/>
          </p15:clr>
        </p15:guide>
        <p15:guide id="2" pos="2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ACA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74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684" y="-102"/>
      </p:cViewPr>
      <p:guideLst>
        <p:guide orient="horz" pos="1750"/>
        <p:guide pos="294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EFF7D-17FC-45F9-8463-EAD9AE7B74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05F03-1000-49DF-85BF-9662501921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13184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25200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解决与三角形面积有关的实际问题 </a:t>
            </a:r>
            <a:endParaRPr lang="zh-CN" altLang="en-US" sz="1200" b="1" dirty="0"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6.xml"/><Relationship Id="rId4" Type="http://schemas.openxmlformats.org/officeDocument/2006/relationships/slide" Target="slide1.xml"/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tiff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tif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4234" y="1465352"/>
            <a:ext cx="8232061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/>
              <a:t>解决与三角形面积有关的实际问题 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" action="ppaction://hlinkshowjump?jump=nextslide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59" name="WordArt 35"/>
          <p:cNvSpPr>
            <a:spLocks noChangeArrowheads="1" noChangeShapeType="1"/>
          </p:cNvSpPr>
          <p:nvPr/>
        </p:nvSpPr>
        <p:spPr bwMode="auto">
          <a:xfrm>
            <a:off x="2555776" y="267494"/>
            <a:ext cx="3762004" cy="4533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kern="10" dirty="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993559" y="500230"/>
            <a:ext cx="1989154" cy="13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WordArt 35"/>
          <p:cNvSpPr>
            <a:spLocks noChangeArrowheads="1" noChangeShapeType="1"/>
          </p:cNvSpPr>
          <p:nvPr/>
        </p:nvSpPr>
        <p:spPr bwMode="auto">
          <a:xfrm>
            <a:off x="2555776" y="267494"/>
            <a:ext cx="3762004" cy="4533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kern="10" dirty="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6"/>
          <p:cNvSpPr>
            <a:spLocks noChangeArrowheads="1"/>
          </p:cNvSpPr>
          <p:nvPr/>
        </p:nvSpPr>
        <p:spPr bwMode="auto">
          <a:xfrm>
            <a:off x="464343" y="1421148"/>
            <a:ext cx="7204001" cy="3252787"/>
          </a:xfrm>
          <a:prstGeom prst="roundRect">
            <a:avLst>
              <a:gd name="adj" fmla="val 12106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长方形的面积 </a:t>
            </a:r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正方形的面积 </a:t>
            </a:r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平行四边形的面积</a:t>
            </a:r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三角形的面积 </a:t>
            </a:r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梯形的面积 </a:t>
            </a:r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3271722" y="140278"/>
            <a:ext cx="3983037" cy="1071563"/>
          </a:xfrm>
          <a:prstGeom prst="wedgeRoundRectCallout">
            <a:avLst>
              <a:gd name="adj1" fmla="val 67301"/>
              <a:gd name="adj2" fmla="val 4164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algn="just"/>
            <a:endParaRPr lang="zh-CN" altLang="zh-CN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zh-CN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20"/>
          <p:cNvSpPr txBox="1">
            <a:spLocks noChangeArrowheads="1"/>
          </p:cNvSpPr>
          <p:nvPr/>
        </p:nvSpPr>
        <p:spPr bwMode="auto">
          <a:xfrm>
            <a:off x="3251325" y="123478"/>
            <a:ext cx="4143375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你还记得哪些图形的面积公式？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4174901" y="1591283"/>
            <a:ext cx="4429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 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×宽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174901" y="2124683"/>
            <a:ext cx="421032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边长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边长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4369465" y="2589821"/>
            <a:ext cx="302523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      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ah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4284439" y="3051783"/>
            <a:ext cx="421032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   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ah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3816126" y="3633921"/>
            <a:ext cx="4678635" cy="101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上底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下底）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 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S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b)h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2" name="Text Box 32"/>
          <p:cNvSpPr txBox="1">
            <a:spLocks noChangeArrowheads="1"/>
          </p:cNvSpPr>
          <p:nvPr/>
        </p:nvSpPr>
        <p:spPr bwMode="auto">
          <a:xfrm>
            <a:off x="1736725" y="219773"/>
            <a:ext cx="17438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endParaRPr lang="zh-CN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220072" y="2377189"/>
            <a:ext cx="2857500" cy="23083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先求出</a:t>
            </a:r>
            <a:r>
              <a:rPr lang="en-US" altLang="zh-CN" sz="36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6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块交通标志牌需要的铝皮</a:t>
            </a:r>
            <a:r>
              <a:rPr lang="en-US" altLang="zh-CN" sz="36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再乘</a:t>
            </a:r>
            <a:r>
              <a:rPr lang="en-US" altLang="zh-CN" sz="36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zh-CN" altLang="en-US" sz="36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78252" y="990704"/>
            <a:ext cx="807243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某单位要用铝皮制作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块交通标志牌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每块标志牌的规格如右图所示。如果在制作过程中一共要损耗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0.7m</a:t>
            </a:r>
            <a:r>
              <a:rPr lang="en-US" altLang="zh-CN" sz="2400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的铝皮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制作这些标志牌大约要多少平方米的铝皮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得数保留一位小数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6806.EPS" descr="id:2147505683;Founder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191033"/>
            <a:ext cx="278606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61336" y="667990"/>
            <a:ext cx="2520950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81286" y="604490"/>
            <a:ext cx="6286500" cy="5238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制作这些标牌大约要多少平方米的铝皮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753223" y="2295177"/>
            <a:ext cx="3786188" cy="5238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制作过程中损耗的铝皮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5536" y="2295177"/>
            <a:ext cx="3500437" cy="5238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块标牌需要的铝皮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967286" y="4104927"/>
            <a:ext cx="5214937" cy="5238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块标牌需要的铝皮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三角形面积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81286" y="4033490"/>
            <a:ext cx="642937" cy="5238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17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967411" y="2176115"/>
            <a:ext cx="714375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endParaRPr lang="zh-CN" altLang="en-US" sz="4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824286" y="3962052"/>
            <a:ext cx="714375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zh-CN" altLang="en-US" sz="4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rot="10800000" flipV="1">
            <a:off x="1609973" y="1247427"/>
            <a:ext cx="2143125" cy="10001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5400000">
            <a:off x="931317" y="2997646"/>
            <a:ext cx="1143000" cy="7858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538911" y="1247427"/>
            <a:ext cx="1285875" cy="10001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0800000">
            <a:off x="2467223" y="2890490"/>
            <a:ext cx="2928938" cy="1143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893093" y="730721"/>
            <a:ext cx="5357813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0.9×0.78÷2=0.351(m</a:t>
            </a:r>
            <a:r>
              <a:rPr lang="en-US" altLang="zh-CN" sz="3200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0.351×17=5.967(m</a:t>
            </a:r>
            <a:r>
              <a:rPr lang="en-US" altLang="zh-CN" sz="3200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5.967+0.7=6.667≈6.7(m</a:t>
            </a:r>
            <a:r>
              <a:rPr lang="en-US" altLang="zh-CN" sz="3200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619672" y="3003798"/>
            <a:ext cx="77946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endParaRPr lang="zh-CN" altLang="en-US" sz="4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483768" y="3003798"/>
            <a:ext cx="528637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制作这些标志牌大约要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6.7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平方米的铝皮。</a:t>
            </a:r>
            <a:endParaRPr lang="zh-CN" altLang="en-US" sz="3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611560" y="43945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9" name="Picture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338" y="2914675"/>
            <a:ext cx="865880" cy="1961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2571750" y="3147814"/>
            <a:ext cx="5786437" cy="1357313"/>
          </a:xfrm>
          <a:prstGeom prst="wedgeRoundRectCallout">
            <a:avLst>
              <a:gd name="adj1" fmla="val -72477"/>
              <a:gd name="adj2" fmla="val -5218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直角三角形的两条直角边就是三角形的底和高。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sp>
        <p:nvSpPr>
          <p:cNvPr id="21" name="TextBox 21"/>
          <p:cNvSpPr txBox="1">
            <a:spLocks noChangeArrowheads="1"/>
          </p:cNvSpPr>
          <p:nvPr/>
        </p:nvSpPr>
        <p:spPr bwMode="auto">
          <a:xfrm>
            <a:off x="683568" y="1080488"/>
            <a:ext cx="7500938" cy="1570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一块直角三角形的绿地，两条直角变分别是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米和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米，这块绿地的面积是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)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平方米。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516216" y="1542450"/>
            <a:ext cx="216024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 autoUpdateAnimBg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876897"/>
            <a:ext cx="853626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17"/>
          <p:cNvSpPr>
            <a:spLocks noChangeArrowheads="1"/>
          </p:cNvSpPr>
          <p:nvPr/>
        </p:nvSpPr>
        <p:spPr bwMode="auto">
          <a:xfrm>
            <a:off x="735012" y="411510"/>
            <a:ext cx="7673975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做一块 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14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米，高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8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米的三角形广告牌，每平方米用油漆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0.7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千克，那么这块广告牌要用多少千克油漆？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1259632" y="1809038"/>
            <a:ext cx="6429375" cy="1000125"/>
          </a:xfrm>
          <a:prstGeom prst="wedgeRoundRectCallout">
            <a:avLst>
              <a:gd name="adj1" fmla="val -52296"/>
              <a:gd name="adj2" fmla="val 85569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先求三角形的面积，再计算要多少千克油漆。</a:t>
            </a:r>
            <a:endParaRPr lang="zh-CN" altLang="en-US" sz="3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146425" y="2876897"/>
            <a:ext cx="54260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14×8÷2×0.7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=112÷2×0.7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=56×0.7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=39.2(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5"/>
          <p:cNvSpPr>
            <a:spLocks noChangeArrowheads="1"/>
          </p:cNvSpPr>
          <p:nvPr/>
        </p:nvSpPr>
        <p:spPr bwMode="auto">
          <a:xfrm>
            <a:off x="2000250" y="4302472"/>
            <a:ext cx="110807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答：</a:t>
            </a:r>
            <a:endParaRPr lang="zh-CN" altLang="en-US" sz="360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14625" y="4377085"/>
            <a:ext cx="52863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这块广告牌要用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39.2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千克油漆。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utoUpdateAnimBg="0"/>
      <p:bldP spid="11" grpId="0" bldLvl="0" animBg="1" autoUpdateAnimBg="0"/>
      <p:bldP spid="13" grpId="0" build="p"/>
      <p:bldP spid="14" grpId="0" bldLvl="0" autoUpdateAnimBg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59487" y="1851670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对象 24"/>
          <p:cNvGraphicFramePr>
            <a:graphicFrameLocks noChangeAspect="1"/>
          </p:cNvGraphicFramePr>
          <p:nvPr/>
        </p:nvGraphicFramePr>
        <p:xfrm>
          <a:off x="1875086" y="239963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公式" r:id="rId2" imgW="2743200" imgH="5181600" progId="Equation.3">
                  <p:embed/>
                </p:oleObj>
              </mc:Choice>
              <mc:Fallback>
                <p:oleObj name="公式" r:id="rId2" imgW="2743200" imgH="5181600" progId="Equation.3">
                  <p:embed/>
                  <p:pic>
                    <p:nvPicPr>
                      <p:cNvPr id="0" name="对象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5086" y="239963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0"/>
          <p:cNvSpPr>
            <a:spLocks noChangeArrowheads="1"/>
          </p:cNvSpPr>
          <p:nvPr/>
        </p:nvSpPr>
        <p:spPr bwMode="auto">
          <a:xfrm>
            <a:off x="967036" y="677193"/>
            <a:ext cx="7000875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一块三角形地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底长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共收油菜籽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36000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千克。平均每平方米收油菜籽多少千克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10"/>
          <p:cNvSpPr>
            <a:spLocks noChangeArrowheads="1"/>
          </p:cNvSpPr>
          <p:nvPr/>
        </p:nvSpPr>
        <p:spPr bwMode="auto">
          <a:xfrm>
            <a:off x="989260" y="2205583"/>
            <a:ext cx="6956425" cy="206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36000÷(800×300÷2)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=36000÷120000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=0.3(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平均每平方米收油菜籽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0.3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千克。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21162" y="1779662"/>
            <a:ext cx="7101676" cy="3090535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827584" y="1139330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0194" y="2499742"/>
            <a:ext cx="6523612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4350" indent="-514350"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三角形的面积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÷2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三角形的面积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三角形的面积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847</Words>
  <Application>WPS 演示</Application>
  <PresentationFormat>全屏显示(16:9)</PresentationFormat>
  <Paragraphs>106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华文新魏</vt:lpstr>
      <vt:lpstr>等线</vt:lpstr>
      <vt:lpstr>Calibri</vt:lpstr>
      <vt:lpstr>微软雅黑</vt:lpstr>
      <vt:lpstr>Arial Unicode MS</vt:lpstr>
      <vt:lpstr>Office 主题</vt:lpstr>
      <vt:lpstr>2_自定义设计方案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127</cp:revision>
  <dcterms:created xsi:type="dcterms:W3CDTF">2018-09-11T05:46:00Z</dcterms:created>
  <dcterms:modified xsi:type="dcterms:W3CDTF">2023-08-28T08:57:09Z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48A1BDDDE94C461F8307764CAFAB9A5A_12</vt:lpwstr>
  </property>
</Properties>
</file>