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sldIdLst>
    <p:sldId id="256" r:id="rId4"/>
    <p:sldId id="259" r:id="rId5"/>
    <p:sldId id="280" r:id="rId6"/>
    <p:sldId id="310" r:id="rId7"/>
    <p:sldId id="305" r:id="rId8"/>
    <p:sldId id="307" r:id="rId9"/>
    <p:sldId id="308" r:id="rId10"/>
    <p:sldId id="265" r:id="rId11"/>
    <p:sldId id="300" r:id="rId12"/>
    <p:sldId id="285" r:id="rId13"/>
    <p:sldId id="268" r:id="rId14"/>
    <p:sldId id="297" r:id="rId15"/>
    <p:sldId id="302" r:id="rId16"/>
    <p:sldId id="301" r:id="rId17"/>
    <p:sldId id="283" r:id="rId18"/>
    <p:sldId id="284" r:id="rId19"/>
    <p:sldId id="304" r:id="rId20"/>
    <p:sldId id="311" r:id="rId21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EA996E"/>
    <a:srgbClr val="FDF8BB"/>
    <a:srgbClr val="4F81BD"/>
    <a:srgbClr val="0000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44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336" y="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png"/><Relationship Id="rId6" Type="http://schemas.openxmlformats.org/officeDocument/2006/relationships/slide" Target="../slides/slide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179512" y="92978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练习二十七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microsoft.com/office/2007/relationships/hdphoto" Target="../media/image19.wdp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png"/><Relationship Id="rId2" Type="http://schemas.openxmlformats.org/officeDocument/2006/relationships/image" Target="../media/image11.png"/><Relationship Id="rId1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slide" Target="slide7.xml"/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5.xml"/><Relationship Id="rId1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004488" y="295283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2195736" y="295283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73527" y="1435155"/>
            <a:ext cx="4386458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练习二十七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56301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1682192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总复习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3" action="ppaction://hlinksldjump"/>
          </p:cNvPr>
          <p:cNvSpPr/>
          <p:nvPr/>
        </p:nvSpPr>
        <p:spPr>
          <a:xfrm>
            <a:off x="5076056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899592" y="555526"/>
            <a:ext cx="754884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用简便方法计算下列各题。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8×4.6+8+4.4×8            6.96×9.9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　  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12.5×1.7+8.3×12.5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7527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899009" y="1604962"/>
            <a:ext cx="29963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=8×(4.6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4.4)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=8×10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=80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32040" y="1571715"/>
            <a:ext cx="29963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=6.96×(10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0.1)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=6.96×10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6.96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=62.64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67744" y="3286071"/>
            <a:ext cx="29963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=12.5×(1.7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8.3)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=12.5×10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=125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88224" y="2772044"/>
            <a:ext cx="1163159" cy="22318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067694"/>
            <a:ext cx="6392143" cy="266429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204799" y="2667598"/>
            <a:ext cx="344517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(30.5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24.5)×9.6÷2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=528÷2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=264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²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353513" y="3699169"/>
            <a:ext cx="472597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这块地可以产土豆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1716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8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648" y="70312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 Box 60"/>
          <p:cNvSpPr txBox="1">
            <a:spLocks noChangeArrowheads="1"/>
          </p:cNvSpPr>
          <p:nvPr/>
        </p:nvSpPr>
        <p:spPr bwMode="auto">
          <a:xfrm>
            <a:off x="1019648" y="641637"/>
            <a:ext cx="710567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一块梯形地，量得它的上底为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30.5m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，下底为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24.5m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，高是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9.6m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。如果每平方米产土豆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6.5kg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，这块地可以产土豆多少千克？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3059832" y="2195909"/>
                <a:ext cx="2304256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𝑺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sz="2400" b="1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𝒂</m:t>
                    </m:r>
                    <m:r>
                      <a:rPr lang="en-US" altLang="zh-CN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𝒃</m:t>
                    </m:r>
                    <m:r>
                      <a:rPr lang="en-US" altLang="zh-CN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𝒉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</a:rPr>
                  <a:t>÷2</a:t>
                </a:r>
                <a:endParaRPr lang="zh-CN" altLang="en-US" sz="2400" b="1" dirty="0">
                  <a:solidFill>
                    <a:srgbClr val="FF0000"/>
                  </a:solidFill>
                </a:endParaRPr>
              </a:p>
              <a:p>
                <a:endParaRPr lang="zh-CN" altLang="en-US" sz="2000" b="1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9832" y="2195909"/>
                <a:ext cx="2304256" cy="769441"/>
              </a:xfrm>
              <a:prstGeom prst="rect">
                <a:avLst/>
              </a:prstGeom>
              <a:blipFill rotWithShape="1">
                <a:blip r:embed="rId3"/>
                <a:stretch>
                  <a:fillRect l="-17" t="-10" r="11" b="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矩形 23"/>
          <p:cNvSpPr/>
          <p:nvPr/>
        </p:nvSpPr>
        <p:spPr>
          <a:xfrm>
            <a:off x="4082878" y="3406262"/>
            <a:ext cx="31341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6.5×264=1716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kg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9095" y="1635646"/>
            <a:ext cx="1920784" cy="14482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23" grpId="0"/>
      <p:bldP spid="17" grpId="0"/>
      <p:bldP spid="12" grpId="0"/>
      <p:bldP spid="2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648" y="70312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1115616" y="555526"/>
            <a:ext cx="6984776" cy="3148997"/>
            <a:chOff x="1115616" y="555526"/>
            <a:chExt cx="6984776" cy="31489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l="14571" t="53168" r="12572" b="22078"/>
            <a:stretch>
              <a:fillRect/>
            </a:stretch>
          </p:blipFill>
          <p:spPr>
            <a:xfrm>
              <a:off x="1547664" y="555526"/>
              <a:ext cx="6552728" cy="3148997"/>
            </a:xfrm>
            <a:prstGeom prst="snip2SameRect">
              <a:avLst>
                <a:gd name="adj1" fmla="val 23856"/>
                <a:gd name="adj2" fmla="val 0"/>
              </a:avLst>
            </a:prstGeom>
          </p:spPr>
        </p:pic>
        <p:sp>
          <p:nvSpPr>
            <p:cNvPr id="9" name="TextBox 1"/>
            <p:cNvSpPr txBox="1"/>
            <p:nvPr/>
          </p:nvSpPr>
          <p:spPr>
            <a:xfrm>
              <a:off x="1115616" y="630861"/>
              <a:ext cx="1584176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谁说错了？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652120" y="3779858"/>
            <a:ext cx="23042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8×4.6=37.8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 Box 60"/>
          <p:cNvSpPr txBox="1">
            <a:spLocks noChangeArrowheads="1"/>
          </p:cNvSpPr>
          <p:nvPr/>
        </p:nvSpPr>
        <p:spPr bwMode="auto">
          <a:xfrm>
            <a:off x="1202773" y="3779858"/>
            <a:ext cx="36383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循环小数首先是无限小数。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380" b="96350" l="9091" r="9440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27575" y="2613359"/>
            <a:ext cx="775997" cy="743438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380" b="96350" l="9091" r="9440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04357" y="2820199"/>
            <a:ext cx="775997" cy="7434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8763" y="3011702"/>
            <a:ext cx="3685645" cy="183191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05" y="1998864"/>
            <a:ext cx="3577029" cy="1864850"/>
          </a:xfrm>
          <a:prstGeom prst="rect">
            <a:avLst/>
          </a:prstGeom>
        </p:spPr>
      </p:pic>
      <p:pic>
        <p:nvPicPr>
          <p:cNvPr id="3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648" y="70312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5"/>
          <p:cNvSpPr txBox="1"/>
          <p:nvPr/>
        </p:nvSpPr>
        <p:spPr>
          <a:xfrm>
            <a:off x="1019648" y="555526"/>
            <a:ext cx="763284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大米每千克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王阿姨买了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48.5kg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大米，要付多少元？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李阿姨买大米付了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89.6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元，她买了多少千克大米？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80262" y="2302526"/>
            <a:ext cx="34803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48.5×3.2=155.2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（元）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88024" y="3698297"/>
            <a:ext cx="348685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她买了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千克大米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57275" y="3315364"/>
            <a:ext cx="34803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89.6÷3.2=28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（千克）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65336" y="2690832"/>
            <a:ext cx="271580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要付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155.2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 build="p"/>
      <p:bldP spid="7" grpId="0"/>
      <p:bldP spid="8" grpId="0" build="p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5"/>
          <p:cNvSpPr txBox="1"/>
          <p:nvPr/>
        </p:nvSpPr>
        <p:spPr>
          <a:xfrm>
            <a:off x="1031521" y="688481"/>
            <a:ext cx="763284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四面镇实行退耕还林，计划每个村植树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公顷。该镇在退耕还林中一共植树多少公顷？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648" y="70312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11593" t="33215" r="11890" b="47113"/>
          <a:stretch>
            <a:fillRect/>
          </a:stretch>
        </p:blipFill>
        <p:spPr>
          <a:xfrm>
            <a:off x="1378209" y="1923678"/>
            <a:ext cx="6534728" cy="237626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5195898" y="1454742"/>
            <a:ext cx="34803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2.5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0.3=2.8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（公顷）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38300" y="1519478"/>
            <a:ext cx="32102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2.8×12=33.6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（公顷）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Box 5"/>
          <p:cNvSpPr txBox="1"/>
          <p:nvPr/>
        </p:nvSpPr>
        <p:spPr>
          <a:xfrm>
            <a:off x="1877707" y="4204704"/>
            <a:ext cx="60352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答：该镇在退耕还林中一共植树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33.6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公顷。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 build="p"/>
      <p:bldP spid="18" grpId="0" build="p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955239" y="594687"/>
            <a:ext cx="1168489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连线。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648" y="70312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11982" b="62949"/>
          <a:stretch>
            <a:fillRect/>
          </a:stretch>
        </p:blipFill>
        <p:spPr>
          <a:xfrm>
            <a:off x="955239" y="1347614"/>
            <a:ext cx="7513734" cy="2664296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267744" y="2283718"/>
            <a:ext cx="3024336" cy="720080"/>
          </a:xfrm>
          <a:prstGeom prst="line">
            <a:avLst/>
          </a:prstGeom>
          <a:ln w="28575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779912" y="2139702"/>
            <a:ext cx="3024336" cy="864096"/>
          </a:xfrm>
          <a:prstGeom prst="line">
            <a:avLst/>
          </a:prstGeom>
          <a:ln w="28575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2627784" y="2248455"/>
            <a:ext cx="2464633" cy="772974"/>
          </a:xfrm>
          <a:prstGeom prst="line">
            <a:avLst/>
          </a:prstGeom>
          <a:ln w="28575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4139952" y="2230824"/>
            <a:ext cx="2464633" cy="772974"/>
          </a:xfrm>
          <a:prstGeom prst="line">
            <a:avLst/>
          </a:prstGeom>
          <a:ln w="28575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617562" y="598906"/>
            <a:ext cx="45305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50000"/>
              </a:spcBef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画出下面图形的一条对称轴。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636" y="69954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1347614"/>
            <a:ext cx="5832648" cy="2943326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2808000" y="1491630"/>
            <a:ext cx="0" cy="2448272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608004" y="1595141"/>
            <a:ext cx="0" cy="2448272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588224" y="1595141"/>
            <a:ext cx="0" cy="2448272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1651203" y="1931747"/>
            <a:ext cx="3839693" cy="2336852"/>
          </a:xfrm>
          <a:prstGeom prst="rect">
            <a:avLst/>
          </a:prstGeom>
          <a:noFill/>
          <a:ln w="63500">
            <a:gradFill flip="none" rotWithShape="1">
              <a:gsLst>
                <a:gs pos="0">
                  <a:srgbClr val="9A795F"/>
                </a:gs>
                <a:gs pos="74000">
                  <a:schemeClr val="accent4">
                    <a:lumMod val="45000"/>
                    <a:lumOff val="55000"/>
                  </a:schemeClr>
                </a:gs>
                <a:gs pos="83000">
                  <a:schemeClr val="accent4">
                    <a:lumMod val="45000"/>
                    <a:lumOff val="55000"/>
                  </a:schemeClr>
                </a:gs>
                <a:gs pos="100000">
                  <a:srgbClr val="BF9000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28" y="2561131"/>
            <a:ext cx="1105472" cy="2092883"/>
          </a:xfrm>
          <a:prstGeom prst="rect">
            <a:avLst/>
          </a:prstGeom>
        </p:spPr>
      </p:pic>
      <p:sp>
        <p:nvSpPr>
          <p:cNvPr id="45" name="矩形 44"/>
          <p:cNvSpPr/>
          <p:nvPr/>
        </p:nvSpPr>
        <p:spPr>
          <a:xfrm>
            <a:off x="736148" y="604763"/>
            <a:ext cx="73113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spcAft>
                <a:spcPts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大正方形的边长是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5cm,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小正方形的边长是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3cm,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求涂色三角形的面积。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648" y="70312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4128" y="1177323"/>
            <a:ext cx="2486807" cy="1508849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2029060" y="2042374"/>
            <a:ext cx="27151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(5+3)×5=40(cm²)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236296" y="1177323"/>
            <a:ext cx="936000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5400000">
            <a:off x="7904646" y="1435760"/>
            <a:ext cx="576000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1726675" y="2446051"/>
            <a:ext cx="3351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①：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5×5÷2=12.5(cm²)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26675" y="2840541"/>
            <a:ext cx="35881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②：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(5+3)×3÷2=12(cm²)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26675" y="3252130"/>
            <a:ext cx="37447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③：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3)×3÷2 =3(cm²)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631641" y="3629521"/>
            <a:ext cx="3839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12.5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3=12.5(cm²)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29700" y="1364113"/>
            <a:ext cx="492443" cy="3690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/>
              <a:t>①</a:t>
            </a:r>
            <a:endParaRPr lang="zh-CN" altLang="en-US" sz="2000" b="1" dirty="0"/>
          </a:p>
        </p:txBody>
      </p:sp>
      <p:sp>
        <p:nvSpPr>
          <p:cNvPr id="22" name="文本框 21"/>
          <p:cNvSpPr txBox="1"/>
          <p:nvPr/>
        </p:nvSpPr>
        <p:spPr>
          <a:xfrm>
            <a:off x="7029087" y="2163576"/>
            <a:ext cx="492443" cy="3690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/>
              <a:t>②</a:t>
            </a:r>
            <a:endParaRPr lang="zh-CN" altLang="en-US" sz="2000" b="1" dirty="0"/>
          </a:p>
        </p:txBody>
      </p:sp>
      <p:sp>
        <p:nvSpPr>
          <p:cNvPr id="23" name="文本框 22"/>
          <p:cNvSpPr txBox="1"/>
          <p:nvPr/>
        </p:nvSpPr>
        <p:spPr>
          <a:xfrm>
            <a:off x="7718492" y="1195914"/>
            <a:ext cx="492443" cy="3690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/>
              <a:t>③</a:t>
            </a:r>
            <a:endParaRPr lang="zh-CN" altLang="en-US" sz="20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5" grpId="0"/>
      <p:bldP spid="15" grpId="0" build="p"/>
      <p:bldP spid="18" grpId="0" build="p"/>
      <p:bldP spid="19" grpId="0" build="p"/>
      <p:bldP spid="20" grpId="0" build="p"/>
      <p:bldP spid="21" grpId="0" build="p"/>
      <p:bldP spid="5" grpId="0"/>
      <p:bldP spid="22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115616" y="627276"/>
            <a:ext cx="72008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50000"/>
              </a:spcBef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地到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地有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条不同的路可走，从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地到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地有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条不同的路可走。小兵从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地经过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地到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地有多少条不同的路可走？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636" y="69954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0" name="组合 39"/>
          <p:cNvGrpSpPr/>
          <p:nvPr/>
        </p:nvGrpSpPr>
        <p:grpSpPr>
          <a:xfrm>
            <a:off x="1583668" y="1744951"/>
            <a:ext cx="5976664" cy="2052177"/>
            <a:chOff x="1475656" y="1817169"/>
            <a:chExt cx="5976664" cy="2052177"/>
          </a:xfrm>
        </p:grpSpPr>
        <p:sp>
          <p:nvSpPr>
            <p:cNvPr id="4" name="Text Box 3"/>
            <p:cNvSpPr txBox="1">
              <a:spLocks noChangeArrowheads="1"/>
            </p:cNvSpPr>
            <p:nvPr/>
          </p:nvSpPr>
          <p:spPr bwMode="auto">
            <a:xfrm>
              <a:off x="1475656" y="2787774"/>
              <a:ext cx="57606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eaLnBrk="1" hangingPunct="1">
                <a:spcBef>
                  <a:spcPct val="50000"/>
                </a:spcBef>
                <a:defRPr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Text Box 3"/>
            <p:cNvSpPr txBox="1">
              <a:spLocks noChangeArrowheads="1"/>
            </p:cNvSpPr>
            <p:nvPr/>
          </p:nvSpPr>
          <p:spPr bwMode="auto">
            <a:xfrm>
              <a:off x="4283968" y="2787774"/>
              <a:ext cx="57606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eaLnBrk="1" hangingPunct="1">
                <a:spcBef>
                  <a:spcPct val="50000"/>
                </a:spcBef>
                <a:defRPr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B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Text Box 3"/>
            <p:cNvSpPr txBox="1">
              <a:spLocks noChangeArrowheads="1"/>
            </p:cNvSpPr>
            <p:nvPr/>
          </p:nvSpPr>
          <p:spPr bwMode="auto">
            <a:xfrm>
              <a:off x="6876256" y="2787774"/>
              <a:ext cx="57606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eaLnBrk="1" hangingPunct="1">
                <a:spcBef>
                  <a:spcPct val="50000"/>
                </a:spcBef>
                <a:defRPr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C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Text Box 3"/>
            <p:cNvSpPr txBox="1">
              <a:spLocks noChangeArrowheads="1"/>
            </p:cNvSpPr>
            <p:nvPr/>
          </p:nvSpPr>
          <p:spPr bwMode="auto">
            <a:xfrm>
              <a:off x="2383160" y="1910148"/>
              <a:ext cx="57606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eaLnBrk="1" hangingPunct="1">
                <a:spcBef>
                  <a:spcPct val="50000"/>
                </a:spcBef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①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Text Box 3"/>
            <p:cNvSpPr txBox="1">
              <a:spLocks noChangeArrowheads="1"/>
            </p:cNvSpPr>
            <p:nvPr/>
          </p:nvSpPr>
          <p:spPr bwMode="auto">
            <a:xfrm>
              <a:off x="2666509" y="3370594"/>
              <a:ext cx="57606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eaLnBrk="1" hangingPunct="1">
                <a:spcBef>
                  <a:spcPct val="50000"/>
                </a:spcBef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②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Text Box 3"/>
            <p:cNvSpPr txBox="1">
              <a:spLocks noChangeArrowheads="1"/>
            </p:cNvSpPr>
            <p:nvPr/>
          </p:nvSpPr>
          <p:spPr bwMode="auto">
            <a:xfrm>
              <a:off x="5490777" y="1817169"/>
              <a:ext cx="57606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eaLnBrk="1" hangingPunct="1">
                <a:spcBef>
                  <a:spcPct val="50000"/>
                </a:spcBef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③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Text Box 3"/>
            <p:cNvSpPr txBox="1">
              <a:spLocks noChangeArrowheads="1"/>
            </p:cNvSpPr>
            <p:nvPr/>
          </p:nvSpPr>
          <p:spPr bwMode="auto">
            <a:xfrm>
              <a:off x="5553108" y="2393117"/>
              <a:ext cx="57606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eaLnBrk="1" hangingPunct="1">
                <a:spcBef>
                  <a:spcPct val="50000"/>
                </a:spcBef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④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Text Box 3"/>
            <p:cNvSpPr txBox="1">
              <a:spLocks noChangeArrowheads="1"/>
            </p:cNvSpPr>
            <p:nvPr/>
          </p:nvSpPr>
          <p:spPr bwMode="auto">
            <a:xfrm>
              <a:off x="5713819" y="3407681"/>
              <a:ext cx="57606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eaLnBrk="1" hangingPunct="1">
                <a:spcBef>
                  <a:spcPct val="50000"/>
                </a:spcBef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⑤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 flipV="1">
              <a:off x="1630487" y="2211710"/>
              <a:ext cx="565249" cy="565941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/>
            <p:cNvSpPr/>
            <p:nvPr/>
          </p:nvSpPr>
          <p:spPr>
            <a:xfrm>
              <a:off x="1576263" y="2730065"/>
              <a:ext cx="115417" cy="115417"/>
            </a:xfrm>
            <a:prstGeom prst="ellipse">
              <a:avLst/>
            </a:prstGeom>
            <a:solidFill>
              <a:srgbClr val="00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4411361" y="2750485"/>
              <a:ext cx="115417" cy="115417"/>
            </a:xfrm>
            <a:prstGeom prst="ellipse">
              <a:avLst/>
            </a:prstGeom>
            <a:solidFill>
              <a:srgbClr val="00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6986227" y="2730890"/>
              <a:ext cx="115417" cy="115417"/>
            </a:xfrm>
            <a:prstGeom prst="ellipse">
              <a:avLst/>
            </a:prstGeom>
            <a:solidFill>
              <a:srgbClr val="00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/>
            <p:nvPr/>
          </p:nvCxnSpPr>
          <p:spPr>
            <a:xfrm flipV="1">
              <a:off x="2738299" y="1995864"/>
              <a:ext cx="565249" cy="565941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2190364" y="2225110"/>
              <a:ext cx="555956" cy="329454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>
              <a:endCxn id="16" idx="1"/>
            </p:cNvCxnSpPr>
            <p:nvPr/>
          </p:nvCxnSpPr>
          <p:spPr>
            <a:xfrm>
              <a:off x="3280862" y="1995864"/>
              <a:ext cx="1147401" cy="771523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4493423" y="2828791"/>
              <a:ext cx="2492804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>
              <a:endCxn id="17" idx="6"/>
            </p:cNvCxnSpPr>
            <p:nvPr/>
          </p:nvCxnSpPr>
          <p:spPr>
            <a:xfrm flipV="1">
              <a:off x="5585519" y="2788599"/>
              <a:ext cx="1516125" cy="791634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>
              <a:stCxn id="16" idx="4"/>
            </p:cNvCxnSpPr>
            <p:nvPr/>
          </p:nvCxnSpPr>
          <p:spPr>
            <a:xfrm>
              <a:off x="4469070" y="2865902"/>
              <a:ext cx="1124470" cy="707088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弧形 32"/>
            <p:cNvSpPr/>
            <p:nvPr/>
          </p:nvSpPr>
          <p:spPr>
            <a:xfrm flipV="1">
              <a:off x="1661771" y="2161447"/>
              <a:ext cx="2796700" cy="1274397"/>
            </a:xfrm>
            <a:prstGeom prst="arc">
              <a:avLst>
                <a:gd name="adj1" fmla="val 11032041"/>
                <a:gd name="adj2" fmla="val 0"/>
              </a:avLst>
            </a:prstGeom>
            <a:noFill/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34" name="弧形 33"/>
            <p:cNvSpPr/>
            <p:nvPr/>
          </p:nvSpPr>
          <p:spPr>
            <a:xfrm>
              <a:off x="4458471" y="2355675"/>
              <a:ext cx="2527756" cy="960221"/>
            </a:xfrm>
            <a:prstGeom prst="arc">
              <a:avLst>
                <a:gd name="adj1" fmla="val 11032041"/>
                <a:gd name="adj2" fmla="val 0"/>
              </a:avLst>
            </a:prstGeom>
            <a:noFill/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sp>
        <p:nvSpPr>
          <p:cNvPr id="41" name="Text Box 3"/>
          <p:cNvSpPr txBox="1">
            <a:spLocks noChangeArrowheads="1"/>
          </p:cNvSpPr>
          <p:nvPr/>
        </p:nvSpPr>
        <p:spPr bwMode="auto">
          <a:xfrm>
            <a:off x="1044470" y="3863430"/>
            <a:ext cx="576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 Box 3"/>
          <p:cNvSpPr txBox="1">
            <a:spLocks noChangeArrowheads="1"/>
          </p:cNvSpPr>
          <p:nvPr/>
        </p:nvSpPr>
        <p:spPr bwMode="auto">
          <a:xfrm>
            <a:off x="1469257" y="3863430"/>
            <a:ext cx="576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3"/>
          <p:cNvSpPr txBox="1">
            <a:spLocks noChangeArrowheads="1"/>
          </p:cNvSpPr>
          <p:nvPr/>
        </p:nvSpPr>
        <p:spPr bwMode="auto">
          <a:xfrm>
            <a:off x="2333353" y="3863430"/>
            <a:ext cx="576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3"/>
          <p:cNvSpPr txBox="1">
            <a:spLocks noChangeArrowheads="1"/>
          </p:cNvSpPr>
          <p:nvPr/>
        </p:nvSpPr>
        <p:spPr bwMode="auto">
          <a:xfrm>
            <a:off x="2758615" y="3842842"/>
            <a:ext cx="576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 Box 3"/>
          <p:cNvSpPr txBox="1">
            <a:spLocks noChangeArrowheads="1"/>
          </p:cNvSpPr>
          <p:nvPr/>
        </p:nvSpPr>
        <p:spPr bwMode="auto">
          <a:xfrm>
            <a:off x="3550467" y="3807963"/>
            <a:ext cx="576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 Box 3"/>
          <p:cNvSpPr txBox="1">
            <a:spLocks noChangeArrowheads="1"/>
          </p:cNvSpPr>
          <p:nvPr/>
        </p:nvSpPr>
        <p:spPr bwMode="auto">
          <a:xfrm>
            <a:off x="3994210" y="3807963"/>
            <a:ext cx="576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 Box 3"/>
          <p:cNvSpPr txBox="1">
            <a:spLocks noChangeArrowheads="1"/>
          </p:cNvSpPr>
          <p:nvPr/>
        </p:nvSpPr>
        <p:spPr bwMode="auto">
          <a:xfrm>
            <a:off x="4885985" y="3826876"/>
            <a:ext cx="576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 Box 3"/>
          <p:cNvSpPr txBox="1">
            <a:spLocks noChangeArrowheads="1"/>
          </p:cNvSpPr>
          <p:nvPr/>
        </p:nvSpPr>
        <p:spPr bwMode="auto">
          <a:xfrm>
            <a:off x="5241870" y="3834461"/>
            <a:ext cx="576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 Box 3"/>
          <p:cNvSpPr txBox="1">
            <a:spLocks noChangeArrowheads="1"/>
          </p:cNvSpPr>
          <p:nvPr/>
        </p:nvSpPr>
        <p:spPr bwMode="auto">
          <a:xfrm>
            <a:off x="6105451" y="3800357"/>
            <a:ext cx="576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 Box 3"/>
          <p:cNvSpPr txBox="1">
            <a:spLocks noChangeArrowheads="1"/>
          </p:cNvSpPr>
          <p:nvPr/>
        </p:nvSpPr>
        <p:spPr bwMode="auto">
          <a:xfrm>
            <a:off x="6465456" y="3826876"/>
            <a:ext cx="576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 Box 3"/>
          <p:cNvSpPr txBox="1">
            <a:spLocks noChangeArrowheads="1"/>
          </p:cNvSpPr>
          <p:nvPr/>
        </p:nvSpPr>
        <p:spPr bwMode="auto">
          <a:xfrm>
            <a:off x="7299863" y="3855272"/>
            <a:ext cx="576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 Box 3"/>
          <p:cNvSpPr txBox="1">
            <a:spLocks noChangeArrowheads="1"/>
          </p:cNvSpPr>
          <p:nvPr/>
        </p:nvSpPr>
        <p:spPr bwMode="auto">
          <a:xfrm>
            <a:off x="7725125" y="3863430"/>
            <a:ext cx="576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 Box 3"/>
          <p:cNvSpPr txBox="1">
            <a:spLocks noChangeArrowheads="1"/>
          </p:cNvSpPr>
          <p:nvPr/>
        </p:nvSpPr>
        <p:spPr bwMode="auto">
          <a:xfrm>
            <a:off x="3269947" y="4387308"/>
            <a:ext cx="16160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共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2083" y="439395"/>
            <a:ext cx="2266689" cy="561692"/>
            <a:chOff x="192083" y="439395"/>
            <a:chExt cx="2266689" cy="56169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9"/>
            </a:xfrm>
            <a:prstGeom prst="rect">
              <a:avLst/>
            </a:prstGeom>
          </p:spPr>
        </p:pic>
        <p:sp>
          <p:nvSpPr>
            <p:cNvPr id="21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复习旧知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3735528" y="1010198"/>
            <a:ext cx="1627369" cy="523220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小数乘法</a:t>
            </a:r>
            <a:endParaRPr lang="zh-CN" altLang="en-US" sz="28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左大括号 11"/>
          <p:cNvSpPr/>
          <p:nvPr/>
        </p:nvSpPr>
        <p:spPr>
          <a:xfrm rot="5400000">
            <a:off x="4415839" y="-650844"/>
            <a:ext cx="288033" cy="4728239"/>
          </a:xfrm>
          <a:prstGeom prst="leftBrace">
            <a:avLst>
              <a:gd name="adj1" fmla="val 71227"/>
              <a:gd name="adj2" fmla="val 49683"/>
            </a:avLst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 12">
            <a:hlinkClick r:id="rId2" action="ppaction://hlinksldjump"/>
          </p:cNvPr>
          <p:cNvSpPr/>
          <p:nvPr/>
        </p:nvSpPr>
        <p:spPr>
          <a:xfrm>
            <a:off x="1900058" y="1928974"/>
            <a:ext cx="591358" cy="161520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spc="-300" dirty="0">
                <a:latin typeface="楷体" panose="02010609060101010101" pitchFamily="49" charset="-122"/>
                <a:ea typeface="楷体" panose="02010609060101010101" pitchFamily="49" charset="-122"/>
              </a:rPr>
              <a:t>小数乘整数</a:t>
            </a:r>
            <a:endParaRPr lang="zh-CN" altLang="en-US" sz="2400" b="1" spc="-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3500637" y="1928974"/>
            <a:ext cx="559814" cy="161520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spc="-300" dirty="0">
                <a:latin typeface="楷体" panose="02010609060101010101" pitchFamily="49" charset="-122"/>
                <a:ea typeface="楷体" panose="02010609060101010101" pitchFamily="49" charset="-122"/>
              </a:rPr>
              <a:t>小数乘小数</a:t>
            </a:r>
            <a:endParaRPr lang="zh-CN" altLang="en-US" sz="2400" b="1" spc="-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 14">
            <a:hlinkClick r:id="rId4" action="ppaction://hlinksldjump"/>
          </p:cNvPr>
          <p:cNvSpPr/>
          <p:nvPr/>
        </p:nvSpPr>
        <p:spPr>
          <a:xfrm>
            <a:off x="5069672" y="1928974"/>
            <a:ext cx="586450" cy="161520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spc="-300" dirty="0">
                <a:latin typeface="楷体" panose="02010609060101010101" pitchFamily="49" charset="-122"/>
                <a:ea typeface="楷体" panose="02010609060101010101" pitchFamily="49" charset="-122"/>
              </a:rPr>
              <a:t>积的近似值</a:t>
            </a:r>
            <a:endParaRPr lang="zh-CN" altLang="en-US" sz="2400" b="1" spc="-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6665344" y="1928974"/>
            <a:ext cx="586450" cy="1323487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spc="-300" dirty="0">
                <a:latin typeface="楷体" panose="02010609060101010101" pitchFamily="49" charset="-122"/>
                <a:ea typeface="楷体" panose="02010609060101010101" pitchFamily="49" charset="-122"/>
              </a:rPr>
              <a:t>解决问题</a:t>
            </a:r>
            <a:endParaRPr lang="zh-CN" altLang="en-US" sz="2400" b="1" spc="-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3604457" y="716128"/>
            <a:ext cx="198804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图形的变换</a:t>
            </a:r>
            <a:endParaRPr lang="zh-CN" altLang="en-US" sz="28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左大括号 7"/>
          <p:cNvSpPr/>
          <p:nvPr/>
        </p:nvSpPr>
        <p:spPr>
          <a:xfrm rot="5400000">
            <a:off x="4415839" y="-650844"/>
            <a:ext cx="288033" cy="4728239"/>
          </a:xfrm>
          <a:prstGeom prst="leftBrace">
            <a:avLst>
              <a:gd name="adj1" fmla="val 71227"/>
              <a:gd name="adj2" fmla="val 49683"/>
            </a:avLst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8">
            <a:hlinkClick r:id="rId1" action="ppaction://hlinksldjump"/>
          </p:cNvPr>
          <p:cNvSpPr/>
          <p:nvPr/>
        </p:nvSpPr>
        <p:spPr>
          <a:xfrm>
            <a:off x="1900058" y="1928974"/>
            <a:ext cx="591358" cy="161520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spc="-300" dirty="0">
                <a:latin typeface="楷体" panose="02010609060101010101" pitchFamily="49" charset="-122"/>
                <a:ea typeface="楷体" panose="02010609060101010101" pitchFamily="49" charset="-122"/>
              </a:rPr>
              <a:t>图形的平移</a:t>
            </a:r>
            <a:endParaRPr lang="zh-CN" altLang="en-US" sz="2400" b="1" spc="-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3093071" y="1928974"/>
            <a:ext cx="559814" cy="161520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spc="-300" dirty="0">
                <a:latin typeface="楷体" panose="02010609060101010101" pitchFamily="49" charset="-122"/>
                <a:ea typeface="楷体" panose="02010609060101010101" pitchFamily="49" charset="-122"/>
              </a:rPr>
              <a:t>图形的旋转</a:t>
            </a:r>
            <a:endParaRPr lang="zh-CN" altLang="en-US" sz="2400" b="1" spc="-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4254540" y="1928974"/>
            <a:ext cx="586450" cy="161520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spc="-300" dirty="0">
                <a:latin typeface="楷体" panose="02010609060101010101" pitchFamily="49" charset="-122"/>
                <a:ea typeface="楷体" panose="02010609060101010101" pitchFamily="49" charset="-122"/>
              </a:rPr>
              <a:t>轴对称图形</a:t>
            </a:r>
            <a:endParaRPr lang="zh-CN" altLang="en-US" sz="2400" b="1" spc="-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5442645" y="1928974"/>
            <a:ext cx="586450" cy="1323487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spc="-300" dirty="0">
                <a:latin typeface="楷体" panose="02010609060101010101" pitchFamily="49" charset="-122"/>
                <a:ea typeface="楷体" panose="02010609060101010101" pitchFamily="49" charset="-122"/>
              </a:rPr>
              <a:t>设计图案</a:t>
            </a:r>
            <a:endParaRPr lang="zh-CN" altLang="en-US" sz="2400" b="1" spc="-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 12">
            <a:hlinkClick r:id="rId3" action="ppaction://hlinksldjump"/>
          </p:cNvPr>
          <p:cNvSpPr/>
          <p:nvPr/>
        </p:nvSpPr>
        <p:spPr>
          <a:xfrm>
            <a:off x="6630750" y="1928974"/>
            <a:ext cx="586450" cy="1323487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spc="-300" dirty="0">
                <a:latin typeface="楷体" panose="02010609060101010101" pitchFamily="49" charset="-122"/>
                <a:ea typeface="楷体" panose="02010609060101010101" pitchFamily="49" charset="-122"/>
              </a:rPr>
              <a:t>探索规律</a:t>
            </a:r>
            <a:endParaRPr lang="zh-CN" altLang="en-US" sz="2400" b="1" spc="-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696072" y="681029"/>
            <a:ext cx="162736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小数除法</a:t>
            </a:r>
            <a:endParaRPr lang="zh-CN" altLang="en-US" sz="28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左大括号 4"/>
          <p:cNvSpPr/>
          <p:nvPr/>
        </p:nvSpPr>
        <p:spPr>
          <a:xfrm rot="5400000">
            <a:off x="4445267" y="-944172"/>
            <a:ext cx="288033" cy="4728239"/>
          </a:xfrm>
          <a:prstGeom prst="leftBrace">
            <a:avLst>
              <a:gd name="adj1" fmla="val 71227"/>
              <a:gd name="adj2" fmla="val 49683"/>
            </a:avLst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929486" y="1635646"/>
            <a:ext cx="591358" cy="2503563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spc="-300" dirty="0">
                <a:latin typeface="楷体" panose="02010609060101010101" pitchFamily="49" charset="-122"/>
                <a:ea typeface="楷体" panose="02010609060101010101" pitchFamily="49" charset="-122"/>
              </a:rPr>
              <a:t>除数是整数的除法</a:t>
            </a:r>
            <a:endParaRPr lang="zh-CN" altLang="en-US" sz="2400" b="1" spc="-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3122499" y="1635646"/>
            <a:ext cx="559814" cy="2503563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spc="-300" dirty="0">
                <a:latin typeface="楷体" panose="02010609060101010101" pitchFamily="49" charset="-122"/>
                <a:ea typeface="楷体" panose="02010609060101010101" pitchFamily="49" charset="-122"/>
              </a:rPr>
              <a:t>除数是小数的除法</a:t>
            </a:r>
            <a:endParaRPr lang="zh-CN" altLang="en-US" sz="2400" b="1" spc="-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4283968" y="1635646"/>
            <a:ext cx="586450" cy="161520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spc="-300" dirty="0">
                <a:latin typeface="楷体" panose="02010609060101010101" pitchFamily="49" charset="-122"/>
                <a:ea typeface="楷体" panose="02010609060101010101" pitchFamily="49" charset="-122"/>
              </a:rPr>
              <a:t>商的近似值</a:t>
            </a:r>
            <a:endParaRPr lang="zh-CN" altLang="en-US" sz="2400" b="1" spc="-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5472073" y="1635646"/>
            <a:ext cx="586450" cy="1323487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spc="-300" dirty="0">
                <a:latin typeface="楷体" panose="02010609060101010101" pitchFamily="49" charset="-122"/>
                <a:ea typeface="楷体" panose="02010609060101010101" pitchFamily="49" charset="-122"/>
              </a:rPr>
              <a:t>循环小数</a:t>
            </a:r>
            <a:endParaRPr lang="zh-CN" altLang="en-US" sz="2400" b="1" spc="-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6660178" y="1635646"/>
            <a:ext cx="586450" cy="1323487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spc="-300" dirty="0">
                <a:latin typeface="楷体" panose="02010609060101010101" pitchFamily="49" charset="-122"/>
                <a:ea typeface="楷体" panose="02010609060101010101" pitchFamily="49" charset="-122"/>
              </a:rPr>
              <a:t>解决问题</a:t>
            </a:r>
            <a:endParaRPr lang="zh-CN" altLang="en-US" sz="2400" b="1" spc="-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animBg="1"/>
      <p:bldP spid="6" grpId="0" animBg="1"/>
      <p:bldP spid="7" grpId="0" animBg="1"/>
      <p:bldP spid="9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/>
          <p:cNvSpPr/>
          <p:nvPr/>
        </p:nvSpPr>
        <p:spPr>
          <a:xfrm>
            <a:off x="3397641" y="534730"/>
            <a:ext cx="234872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小数混合运算</a:t>
            </a:r>
            <a:endParaRPr lang="zh-CN" altLang="en-US" sz="28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63640" y="2176437"/>
            <a:ext cx="1295207" cy="128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2111244" y="1270380"/>
            <a:ext cx="3184669" cy="1259636"/>
            <a:chOff x="4627691" y="1067037"/>
            <a:chExt cx="3184669" cy="1259636"/>
          </a:xfrm>
        </p:grpSpPr>
        <p:sp>
          <p:nvSpPr>
            <p:cNvPr id="10" name="云形标注 9"/>
            <p:cNvSpPr/>
            <p:nvPr/>
          </p:nvSpPr>
          <p:spPr>
            <a:xfrm>
              <a:off x="4627691" y="1067037"/>
              <a:ext cx="3184669" cy="1259636"/>
            </a:xfrm>
            <a:prstGeom prst="cloudCallout">
              <a:avLst>
                <a:gd name="adj1" fmla="val -38769"/>
                <a:gd name="adj2" fmla="val 51275"/>
              </a:avLst>
            </a:prstGeom>
            <a:solidFill>
              <a:srgbClr val="FFC000">
                <a:alpha val="55000"/>
              </a:srgbClr>
            </a:solidFill>
            <a:ln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TextBox 4"/>
            <p:cNvSpPr txBox="1"/>
            <p:nvPr/>
          </p:nvSpPr>
          <p:spPr>
            <a:xfrm>
              <a:off x="4847251" y="1264020"/>
              <a:ext cx="29651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小数混合运算的运算顺序与整数相同。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562483" y="2671098"/>
            <a:ext cx="3184669" cy="1259636"/>
            <a:chOff x="4627691" y="1067037"/>
            <a:chExt cx="3184669" cy="1259636"/>
          </a:xfrm>
          <a:solidFill>
            <a:srgbClr val="EA996E"/>
          </a:solidFill>
        </p:grpSpPr>
        <p:sp>
          <p:nvSpPr>
            <p:cNvPr id="13" name="云形标注 12"/>
            <p:cNvSpPr/>
            <p:nvPr/>
          </p:nvSpPr>
          <p:spPr>
            <a:xfrm>
              <a:off x="4627691" y="1067037"/>
              <a:ext cx="3184669" cy="1259636"/>
            </a:xfrm>
            <a:prstGeom prst="cloudCallout">
              <a:avLst>
                <a:gd name="adj1" fmla="val 30263"/>
                <a:gd name="adj2" fmla="val 64403"/>
              </a:avLst>
            </a:prstGeom>
            <a:grpFill/>
            <a:ln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TextBox 4"/>
            <p:cNvSpPr txBox="1"/>
            <p:nvPr/>
          </p:nvSpPr>
          <p:spPr>
            <a:xfrm>
              <a:off x="4847251" y="1264020"/>
              <a:ext cx="29651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整数的运算定律对于小数同样适用。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74624" y="3216381"/>
            <a:ext cx="1584176" cy="16804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3066361" y="501117"/>
            <a:ext cx="307007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多边形面积的计算</a:t>
            </a:r>
            <a:endParaRPr lang="zh-CN" altLang="en-US" sz="28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左大括号 7"/>
          <p:cNvSpPr/>
          <p:nvPr/>
        </p:nvSpPr>
        <p:spPr>
          <a:xfrm rot="5400000">
            <a:off x="4302437" y="-1088188"/>
            <a:ext cx="288033" cy="4728239"/>
          </a:xfrm>
          <a:prstGeom prst="leftBrace">
            <a:avLst>
              <a:gd name="adj1" fmla="val 71227"/>
              <a:gd name="adj2" fmla="val 49683"/>
            </a:avLst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8">
            <a:hlinkClick r:id="rId1" action="ppaction://hlinksldjump"/>
          </p:cNvPr>
          <p:cNvSpPr/>
          <p:nvPr/>
        </p:nvSpPr>
        <p:spPr>
          <a:xfrm>
            <a:off x="1786656" y="1491630"/>
            <a:ext cx="591358" cy="2503563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spc="-300" dirty="0">
                <a:latin typeface="楷体" panose="02010609060101010101" pitchFamily="49" charset="-122"/>
                <a:ea typeface="楷体" panose="02010609060101010101" pitchFamily="49" charset="-122"/>
              </a:rPr>
              <a:t>平行四边形的面积</a:t>
            </a:r>
            <a:endParaRPr lang="zh-CN" altLang="en-US" sz="2400" b="1" spc="-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2781364" y="1491630"/>
            <a:ext cx="559814" cy="1919240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spc="-300" dirty="0">
                <a:latin typeface="楷体" panose="02010609060101010101" pitchFamily="49" charset="-122"/>
                <a:ea typeface="楷体" panose="02010609060101010101" pitchFamily="49" charset="-122"/>
              </a:rPr>
              <a:t>三角形的面积</a:t>
            </a:r>
            <a:endParaRPr lang="zh-CN" altLang="en-US" sz="2400" b="1" spc="-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3744528" y="1491630"/>
            <a:ext cx="586450" cy="161520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spc="-300" dirty="0">
                <a:latin typeface="楷体" panose="02010609060101010101" pitchFamily="49" charset="-122"/>
                <a:ea typeface="楷体" panose="02010609060101010101" pitchFamily="49" charset="-122"/>
              </a:rPr>
              <a:t>梯形的面积</a:t>
            </a:r>
            <a:endParaRPr lang="zh-CN" altLang="en-US" sz="2400" b="1" spc="-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4734328" y="1491630"/>
            <a:ext cx="586450" cy="2503563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spc="-300" dirty="0">
                <a:latin typeface="楷体" panose="02010609060101010101" pitchFamily="49" charset="-122"/>
                <a:ea typeface="楷体" panose="02010609060101010101" pitchFamily="49" charset="-122"/>
              </a:rPr>
              <a:t>不规则图形的面积</a:t>
            </a:r>
            <a:endParaRPr lang="zh-CN" altLang="en-US" sz="2400" b="1" spc="-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 12">
            <a:hlinkClick r:id="rId3" action="ppaction://hlinksldjump"/>
          </p:cNvPr>
          <p:cNvSpPr/>
          <p:nvPr/>
        </p:nvSpPr>
        <p:spPr>
          <a:xfrm>
            <a:off x="5724128" y="1491630"/>
            <a:ext cx="586450" cy="2804743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spc="-300" dirty="0">
                <a:latin typeface="楷体" panose="02010609060101010101" pitchFamily="49" charset="-122"/>
                <a:ea typeface="楷体" panose="02010609060101010101" pitchFamily="49" charset="-122"/>
              </a:rPr>
              <a:t>认识平方千米和公顷</a:t>
            </a:r>
            <a:endParaRPr lang="zh-CN" altLang="en-US" sz="2400" b="1" spc="-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6713929" y="1491630"/>
            <a:ext cx="586450" cy="1323487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spc="-300" dirty="0">
                <a:latin typeface="楷体" panose="02010609060101010101" pitchFamily="49" charset="-122"/>
                <a:ea typeface="楷体" panose="02010609060101010101" pitchFamily="49" charset="-122"/>
              </a:rPr>
              <a:t>解决问题</a:t>
            </a:r>
            <a:endParaRPr lang="zh-CN" altLang="en-US" sz="2400" b="1" spc="-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3793987" y="656248"/>
            <a:ext cx="162897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 w="0"/>
                <a:gradFill>
                  <a:gsLst>
                    <a:gs pos="0">
                      <a:srgbClr val="4BACC6">
                        <a:lumMod val="50000"/>
                      </a:srgbClr>
                    </a:gs>
                    <a:gs pos="50000">
                      <a:srgbClr val="4BACC6"/>
                    </a:gs>
                    <a:gs pos="100000">
                      <a:srgbClr val="4BACC6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可 能 性</a:t>
            </a:r>
            <a:endParaRPr kumimoji="0" lang="zh-CN" altLang="en-US" sz="2800" b="1" i="0" u="none" strike="noStrike" kern="1200" cap="none" spc="0" normalizeH="0" baseline="0" noProof="0" dirty="0">
              <a:ln w="0"/>
              <a:gradFill>
                <a:gsLst>
                  <a:gs pos="0">
                    <a:srgbClr val="4BACC6">
                      <a:lumMod val="50000"/>
                    </a:srgbClr>
                  </a:gs>
                  <a:gs pos="50000">
                    <a:srgbClr val="4BACC6"/>
                  </a:gs>
                  <a:gs pos="100000">
                    <a:srgbClr val="4BACC6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" name="左大括号 12"/>
          <p:cNvSpPr/>
          <p:nvPr/>
        </p:nvSpPr>
        <p:spPr>
          <a:xfrm rot="5400000">
            <a:off x="4415800" y="-1135868"/>
            <a:ext cx="288033" cy="5255647"/>
          </a:xfrm>
          <a:prstGeom prst="leftBrace">
            <a:avLst>
              <a:gd name="adj1" fmla="val 71227"/>
              <a:gd name="adj2" fmla="val 49683"/>
            </a:avLst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3">
            <a:hlinkClick r:id="rId1" action="ppaction://hlinksldjump"/>
          </p:cNvPr>
          <p:cNvSpPr/>
          <p:nvPr/>
        </p:nvSpPr>
        <p:spPr>
          <a:xfrm>
            <a:off x="1636314" y="1707654"/>
            <a:ext cx="591358" cy="2503563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spc="-300" dirty="0">
                <a:latin typeface="楷体" panose="02010609060101010101" pitchFamily="49" charset="-122"/>
                <a:ea typeface="楷体" panose="02010609060101010101" pitchFamily="49" charset="-122"/>
              </a:rPr>
              <a:t>确定性和不确定性</a:t>
            </a:r>
            <a:endParaRPr lang="zh-CN" altLang="en-US" sz="2400" b="1" spc="-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 14">
            <a:hlinkClick r:id="rId2" action="ppaction://hlinksldjump"/>
          </p:cNvPr>
          <p:cNvSpPr/>
          <p:nvPr/>
        </p:nvSpPr>
        <p:spPr>
          <a:xfrm>
            <a:off x="6907733" y="1703013"/>
            <a:ext cx="559814" cy="2503563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spc="-300" dirty="0">
                <a:latin typeface="楷体" panose="02010609060101010101" pitchFamily="49" charset="-122"/>
                <a:ea typeface="楷体" panose="02010609060101010101" pitchFamily="49" charset="-122"/>
              </a:rPr>
              <a:t>事件发生的可能性</a:t>
            </a:r>
            <a:endParaRPr lang="zh-CN" altLang="en-US" sz="2400" b="1" spc="-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92082" y="411510"/>
            <a:ext cx="2266690" cy="561692"/>
            <a:chOff x="192082" y="411510"/>
            <a:chExt cx="2266690" cy="561692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8"/>
            </a:xfrm>
            <a:prstGeom prst="rect">
              <a:avLst/>
            </a:prstGeom>
          </p:spPr>
        </p:pic>
        <p:sp>
          <p:nvSpPr>
            <p:cNvPr id="19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巩固练习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0231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 Box 60"/>
          <p:cNvSpPr txBox="1">
            <a:spLocks noChangeArrowheads="1"/>
          </p:cNvSpPr>
          <p:nvPr/>
        </p:nvSpPr>
        <p:spPr bwMode="auto">
          <a:xfrm>
            <a:off x="751044" y="1157645"/>
            <a:ext cx="7493364" cy="2662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填空题。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如果将</a:t>
            </a: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3.1785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保留两位小数，应是</a:t>
            </a: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   　</a:t>
            </a: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如果一个两位小数保留一位小数后是</a:t>
            </a: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1.3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，这个小数最小是</a:t>
            </a: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 )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，最大是</a:t>
            </a: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 )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循环小数</a:t>
            </a: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7.40606…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也可以写作</a:t>
            </a: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  )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，保留两位小数是</a:t>
            </a: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  )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60"/>
          <p:cNvSpPr txBox="1">
            <a:spLocks noChangeArrowheads="1"/>
          </p:cNvSpPr>
          <p:nvPr/>
        </p:nvSpPr>
        <p:spPr bwMode="auto">
          <a:xfrm>
            <a:off x="1259632" y="2488778"/>
            <a:ext cx="9361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1.25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60"/>
          <p:cNvSpPr txBox="1">
            <a:spLocks noChangeArrowheads="1"/>
          </p:cNvSpPr>
          <p:nvPr/>
        </p:nvSpPr>
        <p:spPr bwMode="auto">
          <a:xfrm>
            <a:off x="3561622" y="2504204"/>
            <a:ext cx="9361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1.34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60"/>
          <p:cNvSpPr txBox="1">
            <a:spLocks noChangeArrowheads="1"/>
          </p:cNvSpPr>
          <p:nvPr/>
        </p:nvSpPr>
        <p:spPr bwMode="auto">
          <a:xfrm>
            <a:off x="5652120" y="1707654"/>
            <a:ext cx="9361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3.18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 Box 60"/>
              <p:cNvSpPr txBox="1">
                <a:spLocks noChangeArrowheads="1"/>
              </p:cNvSpPr>
              <p:nvPr/>
            </p:nvSpPr>
            <p:spPr bwMode="auto">
              <a:xfrm>
                <a:off x="5220072" y="2989555"/>
                <a:ext cx="1080120" cy="4756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7.4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accPr>
                      <m:e>
                        <m: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𝟎</m:t>
                        </m:r>
                      </m:e>
                    </m:acc>
                    <m:acc>
                      <m:accPr>
                        <m:chr m:val="̇"/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accPr>
                      <m:e>
                        <m: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𝟔</m:t>
                        </m:r>
                      </m:e>
                    </m:acc>
                  </m:oMath>
                </a14:m>
                <a:endParaRPr lang="zh-CN" altLang="en-US" sz="2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2" name="Text Box 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220072" y="2989555"/>
                <a:ext cx="1080120" cy="475643"/>
              </a:xfrm>
              <a:prstGeom prst="rect">
                <a:avLst/>
              </a:prstGeom>
              <a:blipFill rotWithShape="1">
                <a:blip r:embed="rId3"/>
                <a:stretch>
                  <a:fillRect l="-34" t="-128" r="33" b="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 Box 60"/>
          <p:cNvSpPr txBox="1">
            <a:spLocks noChangeArrowheads="1"/>
          </p:cNvSpPr>
          <p:nvPr/>
        </p:nvSpPr>
        <p:spPr bwMode="auto">
          <a:xfrm>
            <a:off x="1655676" y="3344761"/>
            <a:ext cx="1080120" cy="475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7.41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13" grpId="0"/>
      <p:bldP spid="14" grpId="0"/>
      <p:bldP spid="21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722272" y="627534"/>
            <a:ext cx="8386231" cy="365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选择题。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把正确答案的序号填在括号里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一个漏水的水龙头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滴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小时可以收集到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3.6kg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滴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年可</a:t>
            </a:r>
            <a:endParaRPr lang="en-US" altLang="zh-CN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大约收集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水。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A.3600kg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 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B.32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吨      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C.13140kg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	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D.3.1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下列各式中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,(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2.1÷0.14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的商相等。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A.21÷1.4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	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B.21÷0.14   C.21÷0.014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  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D.2.1÷0.014</a:t>
            </a:r>
            <a:endParaRPr lang="en-US" altLang="zh-CN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把一个长方形木框拉成一个平行四边形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它的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不变。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面积　　	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周长    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周长和面积	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无法确定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648" y="70312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 Box 60"/>
          <p:cNvSpPr txBox="1">
            <a:spLocks noChangeArrowheads="1"/>
          </p:cNvSpPr>
          <p:nvPr/>
        </p:nvSpPr>
        <p:spPr bwMode="auto">
          <a:xfrm>
            <a:off x="2195736" y="1563638"/>
            <a:ext cx="4320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60"/>
          <p:cNvSpPr txBox="1">
            <a:spLocks noChangeArrowheads="1"/>
          </p:cNvSpPr>
          <p:nvPr/>
        </p:nvSpPr>
        <p:spPr bwMode="auto">
          <a:xfrm>
            <a:off x="2987824" y="2432288"/>
            <a:ext cx="4320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60"/>
          <p:cNvSpPr txBox="1">
            <a:spLocks noChangeArrowheads="1"/>
          </p:cNvSpPr>
          <p:nvPr/>
        </p:nvSpPr>
        <p:spPr bwMode="auto">
          <a:xfrm>
            <a:off x="6948264" y="3291830"/>
            <a:ext cx="4320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14" grpId="0"/>
      <p:bldP spid="15" grpId="0"/>
      <p:bldP spid="16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1413</Words>
  <Application>WPS 演示</Application>
  <PresentationFormat>全屏显示(16:9)</PresentationFormat>
  <Paragraphs>233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Wingdings</vt:lpstr>
      <vt:lpstr>黑体</vt:lpstr>
      <vt:lpstr>幼圆</vt:lpstr>
      <vt:lpstr>楷体</vt:lpstr>
      <vt:lpstr>楷体_GB2312</vt:lpstr>
      <vt:lpstr>Cambria Math</vt:lpstr>
      <vt:lpstr>Calibri</vt:lpstr>
      <vt:lpstr>微软雅黑</vt:lpstr>
      <vt:lpstr>Arial Unicode MS</vt:lpstr>
      <vt:lpstr>Times New Roman</vt:lpstr>
      <vt:lpstr>等线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129</cp:revision>
  <dcterms:created xsi:type="dcterms:W3CDTF">2018-09-11T05:46:00Z</dcterms:created>
  <dcterms:modified xsi:type="dcterms:W3CDTF">2023-08-28T08:50:48Z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81FEE95FB52B4CB9B01956057D868FBB_12</vt:lpwstr>
  </property>
  <property fmtid="{D5CDD505-2E9C-101B-9397-08002B2CF9AE}" pid="3" name="KSOProductBuildVer">
    <vt:lpwstr>2052-12.1.0.15120</vt:lpwstr>
  </property>
</Properties>
</file>