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5" r:id="rId4"/>
  </p:sldMasterIdLst>
  <p:notesMasterIdLst>
    <p:notesMasterId r:id="rId20"/>
  </p:notesMasterIdLst>
  <p:sldIdLst>
    <p:sldId id="384" r:id="rId5"/>
    <p:sldId id="385" r:id="rId6"/>
    <p:sldId id="368" r:id="rId7"/>
    <p:sldId id="386" r:id="rId8"/>
    <p:sldId id="371" r:id="rId9"/>
    <p:sldId id="372" r:id="rId10"/>
    <p:sldId id="373" r:id="rId11"/>
    <p:sldId id="369" r:id="rId12"/>
    <p:sldId id="348" r:id="rId13"/>
    <p:sldId id="365" r:id="rId14"/>
    <p:sldId id="366" r:id="rId15"/>
    <p:sldId id="367" r:id="rId16"/>
    <p:sldId id="374" r:id="rId17"/>
    <p:sldId id="376" r:id="rId18"/>
    <p:sldId id="271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" initials="y" lastIdx="1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96"/>
      </p:cViewPr>
      <p:guideLst>
        <p:guide orient="horz" pos="154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17" Type="http://schemas.openxmlformats.org/officeDocument/2006/relationships/slide" Target="../slides/slide1.xml"/><Relationship Id="rId16" Type="http://schemas.openxmlformats.org/officeDocument/2006/relationships/image" Target="../media/image1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8" Type="http://schemas.openxmlformats.org/officeDocument/2006/relationships/theme" Target="../theme/theme3.xml"/><Relationship Id="rId17" Type="http://schemas.openxmlformats.org/officeDocument/2006/relationships/slide" Target="../slides/slide1.xml"/><Relationship Id="rId16" Type="http://schemas.openxmlformats.org/officeDocument/2006/relationships/image" Target="../media/image1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练习八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练习八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noaction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练习八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noaction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8038958" y="4784846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9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2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32.x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25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5162" y="1435155"/>
            <a:ext cx="266319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练习八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2636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EM5PF(8LWP619PNNQ}WBHR"/>
          <p:cNvPicPr>
            <a:picLocks noChangeAspect="1"/>
          </p:cNvPicPr>
          <p:nvPr/>
        </p:nvPicPr>
        <p:blipFill>
          <a:blip r:embed="rId1"/>
          <a:srcRect t="20549"/>
          <a:stretch>
            <a:fillRect/>
          </a:stretch>
        </p:blipFill>
        <p:spPr>
          <a:xfrm>
            <a:off x="1344295" y="1830070"/>
            <a:ext cx="6018530" cy="1647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0745" y="867410"/>
            <a:ext cx="5868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画出下面图形的对称轴。</a:t>
            </a:r>
            <a:endParaRPr lang="zh-CN" altLang="en-US" sz="28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2637790" y="1998345"/>
            <a:ext cx="41275" cy="1311275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124075" y="2428240"/>
            <a:ext cx="863600" cy="431800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2267585" y="2355850"/>
            <a:ext cx="868680" cy="502920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815080" y="2567305"/>
            <a:ext cx="788035" cy="9525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139815" y="1933575"/>
            <a:ext cx="16510" cy="1430655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450840" y="2571750"/>
            <a:ext cx="1425575" cy="9525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697220" y="2128520"/>
            <a:ext cx="890905" cy="947420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687060" y="2139950"/>
            <a:ext cx="901065" cy="924560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O(LLCO369)MR}IT85S7D@CW"/>
          <p:cNvPicPr>
            <a:picLocks noChangeAspect="1"/>
          </p:cNvPicPr>
          <p:nvPr/>
        </p:nvPicPr>
        <p:blipFill>
          <a:blip r:embed="rId1"/>
          <a:srcRect t="16791"/>
          <a:stretch>
            <a:fillRect/>
          </a:stretch>
        </p:blipFill>
        <p:spPr>
          <a:xfrm>
            <a:off x="1735455" y="1578610"/>
            <a:ext cx="5993130" cy="17595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93215" y="688975"/>
            <a:ext cx="5190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画出下面图形的所有对称轴。</a:t>
            </a:r>
            <a:endParaRPr lang="zh-CN" altLang="en-US" sz="28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097405" y="2376170"/>
            <a:ext cx="1826895" cy="0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082415" y="2284095"/>
            <a:ext cx="2002155" cy="952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004435" y="1799590"/>
            <a:ext cx="13970" cy="98869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571615" y="1686560"/>
            <a:ext cx="16510" cy="110172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160135" y="2068195"/>
            <a:ext cx="788035" cy="533400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6300470" y="2139950"/>
            <a:ext cx="791845" cy="504190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069925" y="1897697"/>
            <a:ext cx="13970" cy="98869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~(D305C{$YBQ9_NKULIQ$C"/>
          <p:cNvPicPr>
            <a:picLocks noChangeAspect="1"/>
          </p:cNvPicPr>
          <p:nvPr/>
        </p:nvPicPr>
        <p:blipFill>
          <a:blip r:embed="rId1"/>
          <a:srcRect t="17557"/>
          <a:stretch>
            <a:fillRect/>
          </a:stretch>
        </p:blipFill>
        <p:spPr>
          <a:xfrm>
            <a:off x="1536700" y="1570990"/>
            <a:ext cx="6495415" cy="26403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59632" y="771550"/>
            <a:ext cx="6475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画出图形的另一半，使它们都成为轴对称图形。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1786890" y="1689735"/>
          <a:ext cx="5995670" cy="2402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2" imgW="5991225" imgH="2400300" progId="Paint.Picture">
                  <p:embed/>
                </p:oleObj>
              </mc:Choice>
              <mc:Fallback>
                <p:oleObj name="" r:id="rId2" imgW="5991225" imgH="240030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86890" y="1689735"/>
                        <a:ext cx="5995670" cy="2402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CJG(0@`QC1R(IPT0KWID5R"/>
          <p:cNvPicPr>
            <a:picLocks noChangeAspect="1"/>
          </p:cNvPicPr>
          <p:nvPr/>
        </p:nvPicPr>
        <p:blipFill>
          <a:blip r:embed="rId1"/>
          <a:srcRect l="10400" t="23366" r="19329"/>
          <a:stretch>
            <a:fillRect/>
          </a:stretch>
        </p:blipFill>
        <p:spPr>
          <a:xfrm>
            <a:off x="1099820" y="1714500"/>
            <a:ext cx="6785610" cy="2270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9820" y="647700"/>
            <a:ext cx="6856556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画出图形①向右平移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格后的图形，再画出它的另一半，使它成为轴对称图形。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4441190" y="2083435"/>
          <a:ext cx="610235" cy="1182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2" imgW="609600" imgH="1181100" progId="Paint.Picture">
                  <p:embed/>
                </p:oleObj>
              </mc:Choice>
              <mc:Fallback>
                <p:oleObj name="" r:id="rId2" imgW="609600" imgH="118110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41190" y="2083435"/>
                        <a:ext cx="610235" cy="1182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5051425" y="2083435"/>
          <a:ext cx="619760" cy="1191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" r:id="rId4" imgW="619125" imgH="1190625" progId="Paint.Picture">
                  <p:embed/>
                </p:oleObj>
              </mc:Choice>
              <mc:Fallback>
                <p:oleObj name="" r:id="rId4" imgW="619125" imgH="119062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51425" y="2083435"/>
                        <a:ext cx="619760" cy="1191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5049520" y="1819910"/>
            <a:ext cx="26670" cy="1688465"/>
          </a:xfrm>
          <a:prstGeom prst="line">
            <a:avLst/>
          </a:prstGeom>
          <a:ln w="28575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97305" y="2272665"/>
            <a:ext cx="65481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轴对称图形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沿一条直线对折后，两部分能完全重合，折痕所在直线叫做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对称轴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在轴对称图形中，有的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对称轴，有的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对称轴。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64285" y="2046605"/>
            <a:ext cx="66198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画对称轴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时，可以用对折的方法将图形对折后，画出对称轴；当图形不能对折时，根据图形的特点进行判断，画出对称轴。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画轴对称图形的方法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：先找出对称轴的位置，再根据对称轴找出对应点，最后把各点连起来，就得到一个轴对称图形。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对象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矩形 15366"/>
          <p:cNvSpPr/>
          <p:nvPr/>
        </p:nvSpPr>
        <p:spPr>
          <a:xfrm>
            <a:off x="4339829" y="2531269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4501754" y="2693194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5365" name="Picture 2" descr="蝴蝶对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1105535"/>
            <a:ext cx="4142105" cy="3183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2" descr="树叶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0450" y="1077595"/>
            <a:ext cx="3917950" cy="3239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对象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矩形 15366"/>
          <p:cNvSpPr/>
          <p:nvPr/>
        </p:nvSpPr>
        <p:spPr>
          <a:xfrm>
            <a:off x="4339829" y="2531269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4501754" y="2693194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pic>
        <p:nvPicPr>
          <p:cNvPr id="17410" name="Picture 2" descr="蜻蜓xiao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808990" y="758190"/>
            <a:ext cx="3692525" cy="2684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5960" y="588010"/>
            <a:ext cx="2367915" cy="3169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IMG_2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9975" y="3757295"/>
            <a:ext cx="887095" cy="1030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94" name="文本框 31793"/>
          <p:cNvSpPr txBox="1"/>
          <p:nvPr/>
        </p:nvSpPr>
        <p:spPr>
          <a:xfrm>
            <a:off x="1539240" y="3880485"/>
            <a:ext cx="4236720" cy="510135"/>
          </a:xfrm>
          <a:prstGeom prst="wedgeRoundRectCallout">
            <a:avLst>
              <a:gd name="adj1" fmla="val 61720"/>
              <a:gd name="adj2" fmla="val 35961"/>
              <a:gd name="adj3" fmla="val 16667"/>
            </a:avLst>
          </a:pr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这类图形有什么共同的特征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9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对象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138" y="2490788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矩形 15366"/>
          <p:cNvSpPr/>
          <p:nvPr/>
        </p:nvSpPr>
        <p:spPr>
          <a:xfrm>
            <a:off x="4339829" y="2531269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4501754" y="2693194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pic>
        <p:nvPicPr>
          <p:cNvPr id="15365" name="Picture 2" descr="蝴蝶对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365" y="667385"/>
            <a:ext cx="2109470" cy="162179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连接符 1"/>
          <p:cNvCxnSpPr/>
          <p:nvPr/>
        </p:nvCxnSpPr>
        <p:spPr>
          <a:xfrm>
            <a:off x="1686560" y="550545"/>
            <a:ext cx="5080" cy="1733550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6" name="Picture 2" descr="树叶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230" y="550545"/>
            <a:ext cx="2102485" cy="173863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4034790" y="550545"/>
            <a:ext cx="0" cy="1738630"/>
          </a:xfrm>
          <a:prstGeom prst="line">
            <a:avLst/>
          </a:prstGeom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蜻蜓xiao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270500" y="1096010"/>
            <a:ext cx="1604010" cy="119316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6072505" y="1096010"/>
            <a:ext cx="0" cy="1193165"/>
          </a:xfrm>
          <a:prstGeom prst="line">
            <a:avLst/>
          </a:prstGeom>
          <a:ln w="28575" cmpd="sng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2005" y="871220"/>
            <a:ext cx="1227455" cy="164338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7477125" y="853440"/>
            <a:ext cx="479425" cy="1646555"/>
          </a:xfrm>
          <a:prstGeom prst="line">
            <a:avLst/>
          </a:prstGeom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0" name="文本框 7169"/>
          <p:cNvSpPr txBox="1"/>
          <p:nvPr/>
        </p:nvSpPr>
        <p:spPr>
          <a:xfrm>
            <a:off x="759460" y="2499995"/>
            <a:ext cx="61150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如果一个图形沿着一条直线对折，两侧的图形能够完全重合，这个图形就是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轴对称图形。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993140" y="3505200"/>
            <a:ext cx="54648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折痕所在的这条直线叫做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对称轴。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0"/>
          <p:cNvSpPr/>
          <p:nvPr/>
        </p:nvSpPr>
        <p:spPr>
          <a:xfrm rot="10633019" flipV="1">
            <a:off x="1547813" y="1924050"/>
            <a:ext cx="5670947" cy="299085"/>
          </a:xfrm>
          <a:prstGeom prst="rect">
            <a:avLst/>
          </a:prstGeom>
          <a:noFill/>
          <a:ln w="31750">
            <a:noFill/>
          </a:ln>
        </p:spPr>
        <p:txBody>
          <a:bodyPr>
            <a:spAutoFit/>
          </a:bodyPr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0483" name="AutoShape 11"/>
          <p:cNvSpPr/>
          <p:nvPr/>
        </p:nvSpPr>
        <p:spPr>
          <a:xfrm>
            <a:off x="2141935" y="1762125"/>
            <a:ext cx="4913709" cy="286226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3294005" y="386405"/>
              </a:cxn>
              <a:cxn ang="0">
                <a:pos x="888107" y="1908175"/>
              </a:cxn>
              <a:cxn ang="0">
                <a:pos x="3294005" y="3816350"/>
              </a:cxn>
              <a:cxn ang="0">
                <a:pos x="5663505" y="1908175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31750" cap="flat" cmpd="sng">
            <a:solidFill>
              <a:srgbClr val="FF99CC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484" name="Line 12"/>
          <p:cNvSpPr/>
          <p:nvPr/>
        </p:nvSpPr>
        <p:spPr>
          <a:xfrm>
            <a:off x="4560570" y="1391285"/>
            <a:ext cx="76200" cy="347853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0485" name="Text Box 15"/>
          <p:cNvSpPr/>
          <p:nvPr/>
        </p:nvSpPr>
        <p:spPr>
          <a:xfrm>
            <a:off x="1071245" y="499190"/>
            <a:ext cx="6858000" cy="829945"/>
          </a:xfrm>
          <a:prstGeom prst="rect">
            <a:avLst/>
          </a:prstGeom>
          <a:noFill/>
          <a:ln w="31750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在轴对称图形中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                                                         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折痕所在的直线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就是这个图形的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对称轴。</a:t>
            </a:r>
            <a:endParaRPr lang="zh-CN" altLang="en-US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486" name="Text Box 19"/>
          <p:cNvSpPr/>
          <p:nvPr/>
        </p:nvSpPr>
        <p:spPr>
          <a:xfrm>
            <a:off x="4680347" y="2301478"/>
            <a:ext cx="411956" cy="829945"/>
          </a:xfrm>
          <a:prstGeom prst="rect">
            <a:avLst/>
          </a:prstGeom>
          <a:noFill/>
          <a:ln w="31750">
            <a:noFill/>
          </a:ln>
        </p:spPr>
        <p:txBody>
          <a:bodyPr>
            <a:spAutoFit/>
          </a:bodyPr>
          <a:lstStyle/>
          <a:p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对称轴</a:t>
            </a:r>
            <a:endParaRPr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1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2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/>
      <p:bldP spid="2048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/>
          <p:nvPr/>
        </p:nvSpPr>
        <p:spPr>
          <a:xfrm>
            <a:off x="1890713" y="1675210"/>
            <a:ext cx="1006079" cy="1184672"/>
          </a:xfrm>
          <a:prstGeom prst="triangle">
            <a:avLst>
              <a:gd name="adj" fmla="val 50000"/>
            </a:avLst>
          </a:prstGeom>
          <a:solidFill>
            <a:srgbClr val="FFFFFF">
              <a:alpha val="0"/>
            </a:srgbClr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2531" name="Line 3"/>
          <p:cNvSpPr/>
          <p:nvPr/>
        </p:nvSpPr>
        <p:spPr>
          <a:xfrm flipH="1">
            <a:off x="5114925" y="789385"/>
            <a:ext cx="698897" cy="910828"/>
          </a:xfrm>
          <a:prstGeom prst="line">
            <a:avLst/>
          </a:prstGeom>
          <a:ln w="9525">
            <a:noFill/>
          </a:ln>
        </p:spPr>
      </p:sp>
      <p:sp>
        <p:nvSpPr>
          <p:cNvPr id="22532" name="AutoShape 4"/>
          <p:cNvSpPr/>
          <p:nvPr/>
        </p:nvSpPr>
        <p:spPr>
          <a:xfrm>
            <a:off x="3932635" y="1759744"/>
            <a:ext cx="1187053" cy="1079897"/>
          </a:xfrm>
          <a:prstGeom prst="triangle">
            <a:avLst>
              <a:gd name="adj" fmla="val 50000"/>
            </a:avLst>
          </a:prstGeom>
          <a:solidFill>
            <a:srgbClr val="FFFFFF">
              <a:alpha val="0"/>
            </a:srgbClr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grpSp>
        <p:nvGrpSpPr>
          <p:cNvPr id="22533" name="Group 5"/>
          <p:cNvGrpSpPr>
            <a:grpSpLocks noChangeAspect="1"/>
          </p:cNvGrpSpPr>
          <p:nvPr/>
        </p:nvGrpSpPr>
        <p:grpSpPr>
          <a:xfrm>
            <a:off x="1143000" y="519113"/>
            <a:ext cx="6426994" cy="4083844"/>
            <a:chOff x="0" y="0"/>
            <a:chExt cx="5511" cy="3719"/>
          </a:xfrm>
        </p:grpSpPr>
        <p:pic>
          <p:nvPicPr>
            <p:cNvPr id="22553" name="Picture 6" descr="001035_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11" cy="1902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22554" name="Picture 7" descr="001035_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817"/>
              <a:ext cx="5511" cy="19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60" name="AutoShape 8"/>
          <p:cNvSpPr/>
          <p:nvPr/>
        </p:nvSpPr>
        <p:spPr>
          <a:xfrm>
            <a:off x="3609975" y="1408510"/>
            <a:ext cx="1404938" cy="113942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3561" name="AutoShape 9"/>
          <p:cNvSpPr/>
          <p:nvPr/>
        </p:nvSpPr>
        <p:spPr>
          <a:xfrm>
            <a:off x="1663304" y="1340644"/>
            <a:ext cx="1006078" cy="118467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grpSp>
        <p:nvGrpSpPr>
          <p:cNvPr id="22536" name="Group 10"/>
          <p:cNvGrpSpPr/>
          <p:nvPr/>
        </p:nvGrpSpPr>
        <p:grpSpPr>
          <a:xfrm>
            <a:off x="5734050" y="1781175"/>
            <a:ext cx="1727597" cy="756047"/>
            <a:chOff x="0" y="0"/>
            <a:chExt cx="1231" cy="657"/>
          </a:xfrm>
        </p:grpSpPr>
        <p:sp>
          <p:nvSpPr>
            <p:cNvPr id="22550" name="Line 11"/>
            <p:cNvSpPr/>
            <p:nvPr/>
          </p:nvSpPr>
          <p:spPr>
            <a:xfrm flipH="1">
              <a:off x="0" y="8"/>
              <a:ext cx="409" cy="649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51" name="Line 12">
              <a:hlinkClick r:id="" action="ppaction://noaction"/>
            </p:cNvPr>
            <p:cNvSpPr/>
            <p:nvPr/>
          </p:nvSpPr>
          <p:spPr>
            <a:xfrm flipH="1">
              <a:off x="0" y="657"/>
              <a:ext cx="1225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552" name="Line 13"/>
            <p:cNvSpPr/>
            <p:nvPr/>
          </p:nvSpPr>
          <p:spPr>
            <a:xfrm>
              <a:off x="409" y="0"/>
              <a:ext cx="822" cy="65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23566" name="Text Box 14"/>
          <p:cNvSpPr/>
          <p:nvPr/>
        </p:nvSpPr>
        <p:spPr>
          <a:xfrm>
            <a:off x="1385888" y="897731"/>
            <a:ext cx="183594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等腰三角形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7" name="Text Box 15"/>
          <p:cNvSpPr/>
          <p:nvPr/>
        </p:nvSpPr>
        <p:spPr>
          <a:xfrm>
            <a:off x="3777298" y="789146"/>
            <a:ext cx="19097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8" name="Text Box 16"/>
          <p:cNvSpPr/>
          <p:nvPr/>
        </p:nvSpPr>
        <p:spPr>
          <a:xfrm>
            <a:off x="1656160" y="2827735"/>
            <a:ext cx="91797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9" name="Text Box 17"/>
          <p:cNvSpPr/>
          <p:nvPr/>
        </p:nvSpPr>
        <p:spPr>
          <a:xfrm>
            <a:off x="3777853" y="2813447"/>
            <a:ext cx="113466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70" name="Line 18"/>
          <p:cNvSpPr/>
          <p:nvPr/>
        </p:nvSpPr>
        <p:spPr>
          <a:xfrm flipH="1" flipV="1">
            <a:off x="2170510" y="1223963"/>
            <a:ext cx="1190" cy="1563291"/>
          </a:xfrm>
          <a:prstGeom prst="line">
            <a:avLst/>
          </a:prstGeom>
          <a:ln w="28575" cap="flat" cmpd="sng">
            <a:solidFill>
              <a:srgbClr val="000099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3571" name="Line 19"/>
          <p:cNvSpPr/>
          <p:nvPr/>
        </p:nvSpPr>
        <p:spPr>
          <a:xfrm flipH="1" flipV="1">
            <a:off x="4300538" y="1202531"/>
            <a:ext cx="9525" cy="1479947"/>
          </a:xfrm>
          <a:prstGeom prst="line">
            <a:avLst/>
          </a:prstGeom>
          <a:ln w="28575" cap="flat" cmpd="sng">
            <a:solidFill>
              <a:srgbClr val="000099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3572" name="Line 20"/>
          <p:cNvSpPr/>
          <p:nvPr/>
        </p:nvSpPr>
        <p:spPr>
          <a:xfrm flipV="1">
            <a:off x="3437335" y="1890713"/>
            <a:ext cx="1389459" cy="727472"/>
          </a:xfrm>
          <a:prstGeom prst="line">
            <a:avLst/>
          </a:prstGeom>
          <a:ln w="28575" cap="flat" cmpd="sng">
            <a:solidFill>
              <a:srgbClr val="000099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3573" name="Line 21"/>
          <p:cNvSpPr/>
          <p:nvPr/>
        </p:nvSpPr>
        <p:spPr>
          <a:xfrm>
            <a:off x="3851672" y="1912144"/>
            <a:ext cx="1302544" cy="725091"/>
          </a:xfrm>
          <a:prstGeom prst="line">
            <a:avLst/>
          </a:prstGeom>
          <a:ln w="28575" cap="flat" cmpd="sng">
            <a:solidFill>
              <a:srgbClr val="000099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2545" name="AutoShape 22"/>
          <p:cNvSpPr/>
          <p:nvPr/>
        </p:nvSpPr>
        <p:spPr>
          <a:xfrm>
            <a:off x="1663304" y="1337072"/>
            <a:ext cx="1006078" cy="1184672"/>
          </a:xfrm>
          <a:prstGeom prst="triangle">
            <a:avLst>
              <a:gd name="adj" fmla="val 50000"/>
            </a:avLst>
          </a:prstGeom>
          <a:solidFill>
            <a:srgbClr val="FFFFFF">
              <a:alpha val="0"/>
            </a:srgbClr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2546" name="AutoShape 23"/>
          <p:cNvSpPr/>
          <p:nvPr/>
        </p:nvSpPr>
        <p:spPr>
          <a:xfrm>
            <a:off x="3607594" y="1408510"/>
            <a:ext cx="1404938" cy="1139428"/>
          </a:xfrm>
          <a:prstGeom prst="triangle">
            <a:avLst>
              <a:gd name="adj" fmla="val 50000"/>
            </a:avLst>
          </a:prstGeom>
          <a:solidFill>
            <a:srgbClr val="FFFFFF">
              <a:alpha val="0"/>
            </a:srgbClr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3576" name="Text Box 24"/>
          <p:cNvSpPr/>
          <p:nvPr/>
        </p:nvSpPr>
        <p:spPr>
          <a:xfrm>
            <a:off x="6893719" y="1653779"/>
            <a:ext cx="594122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×</a:t>
            </a:r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23577" name="Text Box 25"/>
          <p:cNvSpPr/>
          <p:nvPr/>
        </p:nvSpPr>
        <p:spPr>
          <a:xfrm>
            <a:off x="4950619" y="1653779"/>
            <a:ext cx="485775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√</a:t>
            </a:r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23578" name="Text Box 26"/>
          <p:cNvSpPr/>
          <p:nvPr/>
        </p:nvSpPr>
        <p:spPr>
          <a:xfrm>
            <a:off x="2574131" y="1653779"/>
            <a:ext cx="485775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√</a:t>
            </a:r>
            <a:endParaRPr lang="zh-CN" altLang="en-US" sz="135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bldLvl="0" animBg="1"/>
      <p:bldP spid="23561" grpId="0" bldLvl="0" animBg="1"/>
      <p:bldP spid="23566" grpId="0" bldLvl="0"/>
      <p:bldP spid="23567" grpId="0" bldLvl="0"/>
      <p:bldP spid="23568" grpId="0" bldLvl="0"/>
      <p:bldP spid="23569" grpId="0" bldLvl="0"/>
      <p:bldP spid="23576" grpId="0" bldLvl="0"/>
      <p:bldP spid="23577" grpId="0" bldLvl="0"/>
      <p:bldP spid="23578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/>
          <p:nvPr/>
        </p:nvSpPr>
        <p:spPr>
          <a:xfrm>
            <a:off x="4680347" y="1815704"/>
            <a:ext cx="1485900" cy="958453"/>
          </a:xfrm>
          <a:prstGeom prst="diamond">
            <a:avLst/>
          </a:prstGeom>
          <a:solidFill>
            <a:srgbClr val="FFFFFF">
              <a:alpha val="0"/>
            </a:srgbClr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pic>
        <p:nvPicPr>
          <p:cNvPr id="24579" name="Picture 3" descr="001035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3013" y="1281113"/>
            <a:ext cx="6649641" cy="2433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AutoShape 4"/>
          <p:cNvSpPr/>
          <p:nvPr/>
        </p:nvSpPr>
        <p:spPr>
          <a:xfrm>
            <a:off x="2033588" y="1854994"/>
            <a:ext cx="1924050" cy="684610"/>
          </a:xfrm>
          <a:prstGeom prst="parallelogram">
            <a:avLst>
              <a:gd name="adj" fmla="val 80032"/>
            </a:avLst>
          </a:prstGeom>
          <a:solidFill>
            <a:srgbClr val="FFFFFF">
              <a:alpha val="0"/>
            </a:srgbClr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5605" name="Text Box 5"/>
          <p:cNvSpPr/>
          <p:nvPr/>
        </p:nvSpPr>
        <p:spPr>
          <a:xfrm>
            <a:off x="5057775" y="1281271"/>
            <a:ext cx="102512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菱形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6" name="AutoShape 6"/>
          <p:cNvSpPr/>
          <p:nvPr/>
        </p:nvSpPr>
        <p:spPr>
          <a:xfrm>
            <a:off x="4680347" y="1815704"/>
            <a:ext cx="1485900" cy="958453"/>
          </a:xfrm>
          <a:prstGeom prst="diamond">
            <a:avLst/>
          </a:prstGeom>
          <a:solidFill>
            <a:srgbClr val="FF0000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5607" name="Line 7"/>
          <p:cNvSpPr/>
          <p:nvPr/>
        </p:nvSpPr>
        <p:spPr>
          <a:xfrm>
            <a:off x="5414963" y="1638300"/>
            <a:ext cx="16669" cy="1293019"/>
          </a:xfrm>
          <a:prstGeom prst="line">
            <a:avLst/>
          </a:prstGeom>
          <a:ln w="25400" cap="flat" cmpd="sng">
            <a:solidFill>
              <a:srgbClr val="000099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5608" name="Line 8"/>
          <p:cNvSpPr/>
          <p:nvPr/>
        </p:nvSpPr>
        <p:spPr>
          <a:xfrm flipH="1" flipV="1">
            <a:off x="4543425" y="2296716"/>
            <a:ext cx="1759744" cy="4763"/>
          </a:xfrm>
          <a:prstGeom prst="line">
            <a:avLst/>
          </a:prstGeom>
          <a:ln w="25400" cap="flat" cmpd="sng">
            <a:solidFill>
              <a:srgbClr val="000099"/>
            </a:solidFill>
            <a:prstDash val="dashDot"/>
            <a:bevel/>
            <a:headEnd type="none" w="med" len="med"/>
            <a:tailEnd type="none" w="med" len="med"/>
          </a:ln>
        </p:spPr>
      </p:sp>
      <p:sp>
        <p:nvSpPr>
          <p:cNvPr id="25609" name="Text Box 9"/>
          <p:cNvSpPr/>
          <p:nvPr/>
        </p:nvSpPr>
        <p:spPr>
          <a:xfrm>
            <a:off x="5057775" y="3004185"/>
            <a:ext cx="1245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6" name="AutoShape 10"/>
          <p:cNvSpPr/>
          <p:nvPr/>
        </p:nvSpPr>
        <p:spPr>
          <a:xfrm>
            <a:off x="4699397" y="1815704"/>
            <a:ext cx="1446609" cy="958453"/>
          </a:xfrm>
          <a:prstGeom prst="diamond">
            <a:avLst/>
          </a:prstGeom>
          <a:solidFill>
            <a:srgbClr val="FFFFFF">
              <a:alpha val="0"/>
            </a:srgbClr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sz="135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5611" name="Rectangle 11"/>
          <p:cNvSpPr/>
          <p:nvPr/>
        </p:nvSpPr>
        <p:spPr>
          <a:xfrm>
            <a:off x="5922169" y="2409825"/>
            <a:ext cx="594122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500" b="1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√</a:t>
            </a:r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25612" name="Text Box 12"/>
          <p:cNvSpPr/>
          <p:nvPr/>
        </p:nvSpPr>
        <p:spPr>
          <a:xfrm>
            <a:off x="2519363" y="2518172"/>
            <a:ext cx="594122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50" b="1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×</a:t>
            </a:r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475740" y="3796030"/>
            <a:ext cx="3847465" cy="791845"/>
          </a:xfrm>
          <a:prstGeom prst="wedgeRoundRectCallout">
            <a:avLst>
              <a:gd name="adj1" fmla="val 59902"/>
              <a:gd name="adj2" fmla="val -116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 algn="ctr">
            <a:solidFill>
              <a:srgbClr val="825830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有的轴对称图形有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条对称轴，有的不止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410" y="3882390"/>
            <a:ext cx="822960" cy="918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/>
      <p:bldP spid="25606" grpId="0" bldLvl="0" animBg="1"/>
      <p:bldP spid="25609" grpId="0" bldLvl="0"/>
      <p:bldP spid="25611" grpId="0" bldLvl="0"/>
      <p:bldP spid="25612" grpId="0" bldLvl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4560" y="596265"/>
            <a:ext cx="6311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利用轴对称的知识画一个正方形。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8690" y="1791335"/>
            <a:ext cx="3486150" cy="22383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>
            <a:off x="3368040" y="2010410"/>
            <a:ext cx="1063625" cy="112204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563620" y="2136140"/>
            <a:ext cx="75565" cy="75565"/>
          </a:xfrm>
          <a:prstGeom prst="ellipse">
            <a:avLst/>
          </a:prstGeom>
          <a:gradFill>
            <a:gsLst>
              <a:gs pos="0">
                <a:srgbClr val="FE4444">
                  <a:alpha val="100000"/>
                </a:srgbClr>
              </a:gs>
              <a:gs pos="100000">
                <a:srgbClr val="832B2B"/>
              </a:gs>
            </a:gsLst>
            <a:lin ang="5400000" scaled="0"/>
          </a:gradFill>
          <a:ln w="19050" algn="ctr">
            <a:solidFill>
              <a:srgbClr val="FF0000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601720" y="2211705"/>
            <a:ext cx="655320" cy="107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01720" y="2211705"/>
            <a:ext cx="0" cy="6819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圆角矩形标注 8"/>
          <p:cNvSpPr/>
          <p:nvPr/>
        </p:nvSpPr>
        <p:spPr>
          <a:xfrm>
            <a:off x="6743065" y="1021080"/>
            <a:ext cx="2077407" cy="699770"/>
          </a:xfrm>
          <a:prstGeom prst="wedgeRoundRectCallout">
            <a:avLst>
              <a:gd name="adj1" fmla="val -28683"/>
              <a:gd name="adj2" fmla="val 7867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 algn="ctr">
            <a:solidFill>
              <a:srgbClr val="825830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第一步：确定对称轴的位置。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956617" y="1984589"/>
            <a:ext cx="2287791" cy="904875"/>
          </a:xfrm>
          <a:prstGeom prst="wedgeRoundRectCallout">
            <a:avLst>
              <a:gd name="adj1" fmla="val 52422"/>
              <a:gd name="adj2" fmla="val 7161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第二步：根据对称轴，找到对应点。</a:t>
            </a:r>
            <a:endParaRPr lang="zh-CN" altLang="en-US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09n58PICPY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6300" y="4045684"/>
            <a:ext cx="1417955" cy="93091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6444208" y="3070860"/>
            <a:ext cx="2376264" cy="1090930"/>
          </a:xfrm>
          <a:prstGeom prst="wedgeRoundRectCallout">
            <a:avLst>
              <a:gd name="adj1" fmla="val -49636"/>
              <a:gd name="adj2" fmla="val 6059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第三步：把各点顺次连接起来，得到轴对称图形。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73735" y="973455"/>
            <a:ext cx="1302385" cy="505321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选一选。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735" y="1654810"/>
            <a:ext cx="68872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下列图形中：等腰三角形、圆、直角三角形、等腰梯形、长方形，其中一定是轴对称图形的有（    ）个。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A.2    B.3   C.4   D.5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下面不是轴对称图形的是（    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正方形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平行四边形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半圆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线段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62685" y="2395855"/>
            <a:ext cx="324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79340" y="3047365"/>
            <a:ext cx="324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DOC_GUID" val="{b50a5557-ccb3-474b-8d69-b8f515572df1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  <a:ln w="19050" algn="ctr">
          <a:solidFill>
            <a:srgbClr val="825830"/>
          </a:solidFill>
          <a:round/>
        </a:ln>
      </a:spPr>
      <a:bodyPr/>
      <a:lstStyle>
        <a:defPPr>
          <a:lnSpc>
            <a:spcPct val="100000"/>
          </a:lnSpc>
          <a:spcBef>
            <a:spcPct val="0"/>
          </a:spcBef>
          <a:buFont typeface="Arial" panose="020B0604020202020204" pitchFamily="34" charset="0"/>
          <a:buNone/>
          <a:defRPr lang="zh-CN" altLang="en-US" sz="1400" b="1">
            <a:solidFill>
              <a:srgbClr val="0000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  <a:ln w="19050" algn="ctr">
          <a:solidFill>
            <a:srgbClr val="825830"/>
          </a:solidFill>
          <a:round/>
        </a:ln>
      </a:spPr>
      <a:bodyPr/>
      <a:lstStyle>
        <a:defPPr>
          <a:lnSpc>
            <a:spcPct val="100000"/>
          </a:lnSpc>
          <a:spcBef>
            <a:spcPct val="0"/>
          </a:spcBef>
          <a:buFont typeface="Arial" panose="020B0604020202020204" pitchFamily="34" charset="0"/>
          <a:buNone/>
          <a:defRPr lang="zh-CN" altLang="en-US" sz="1400" b="1">
            <a:solidFill>
              <a:srgbClr val="0000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  <a:ln w="19050" algn="ctr">
          <a:solidFill>
            <a:srgbClr val="825830"/>
          </a:solidFill>
          <a:round/>
        </a:ln>
      </a:spPr>
      <a:bodyPr/>
      <a:lstStyle>
        <a:defPPr>
          <a:lnSpc>
            <a:spcPct val="100000"/>
          </a:lnSpc>
          <a:spcBef>
            <a:spcPct val="0"/>
          </a:spcBef>
          <a:buFont typeface="Arial" panose="020B0604020202020204" pitchFamily="34" charset="0"/>
          <a:buNone/>
          <a:defRPr lang="zh-CN" altLang="en-US" sz="1400" b="1">
            <a:solidFill>
              <a:srgbClr val="0000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1086</Words>
  <Application>WPS 演示</Application>
  <PresentationFormat>全屏显示(16:9)</PresentationFormat>
  <Paragraphs>107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楷体</vt:lpstr>
      <vt:lpstr>黑体</vt:lpstr>
      <vt:lpstr>幼圆</vt:lpstr>
      <vt:lpstr>Calibri</vt:lpstr>
      <vt:lpstr>华文隶书</vt:lpstr>
      <vt:lpstr>等线</vt:lpstr>
      <vt:lpstr>微软雅黑</vt:lpstr>
      <vt:lpstr>Arial Unicode MS</vt:lpstr>
      <vt:lpstr>Office 主题</vt:lpstr>
      <vt:lpstr>1_Office 主题</vt:lpstr>
      <vt:lpstr>2_Office 主题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80</cp:revision>
  <dcterms:created xsi:type="dcterms:W3CDTF">2018-09-11T05:46:00Z</dcterms:created>
  <dcterms:modified xsi:type="dcterms:W3CDTF">2023-08-28T08:47:56Z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388A85A1AB244ABDB7E233318F1E7E2A_12</vt:lpwstr>
  </property>
</Properties>
</file>