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handoutMasterIdLst>
    <p:handoutMasterId r:id="rId14"/>
  </p:handoutMasterIdLst>
  <p:sldIdLst>
    <p:sldId id="256" r:id="rId4"/>
    <p:sldId id="312" r:id="rId5"/>
    <p:sldId id="278" r:id="rId6"/>
    <p:sldId id="315" r:id="rId7"/>
    <p:sldId id="342" r:id="rId8"/>
    <p:sldId id="258" r:id="rId9"/>
    <p:sldId id="343" r:id="rId10"/>
    <p:sldId id="344" r:id="rId11"/>
    <p:sldId id="345" r:id="rId12"/>
    <p:sldId id="271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0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AC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95" d="100"/>
          <a:sy n="95" d="100"/>
        </p:scale>
        <p:origin x="84" y="486"/>
      </p:cViewPr>
      <p:guideLst>
        <p:guide orient="horz" pos="1750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FF7D-17FC-45F9-8463-EAD9AE7B7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F03-1000-49DF-85BF-9662501921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" Target="../slides/sl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41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平行四边形面积公式的简单应用 </a:t>
            </a:r>
            <a:endParaRPr lang="zh-CN" altLang="en-US" sz="1200" b="1" dirty="0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6142" y="1465352"/>
            <a:ext cx="8166338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/>
              <a:t>平行四边形面积公式的简单应用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" action="ppaction://hlinkshowjump?jump=nextslide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多边形面积的计算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4620" y="948690"/>
            <a:ext cx="8876030" cy="386270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611978" y="411247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668" y="1275100"/>
            <a:ext cx="806323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平行四边形的面积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514350" indent="-51435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平行四边形面积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47737" y="1131590"/>
            <a:ext cx="744068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zh-CN" sz="3600" b="1" dirty="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dirty="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口答。</a:t>
            </a:r>
            <a:endParaRPr lang="zh-CN" altLang="zh-CN" sz="3600" b="1" dirty="0">
              <a:solidFill>
                <a:srgbClr val="00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71340" y="2086510"/>
            <a:ext cx="714913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长方形的面积计算公式是什么？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CR\Desktop\5年级\p006-02-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15566"/>
            <a:ext cx="1368152" cy="1947779"/>
          </a:xfrm>
          <a:prstGeom prst="rect">
            <a:avLst/>
          </a:prstGeom>
          <a:noFill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31876" y="3365579"/>
            <a:ext cx="74930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的面积计算公式是什么？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5" name="Text Box 2"/>
          <p:cNvSpPr txBox="1">
            <a:spLocks noChangeArrowheads="1"/>
          </p:cNvSpPr>
          <p:nvPr/>
        </p:nvSpPr>
        <p:spPr bwMode="auto">
          <a:xfrm>
            <a:off x="611560" y="915566"/>
            <a:ext cx="52451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endParaRPr lang="zh-CN" altLang="zh-CN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96" name="Group 4"/>
          <p:cNvGraphicFramePr>
            <a:graphicFrameLocks noGrp="1"/>
          </p:cNvGraphicFramePr>
          <p:nvPr/>
        </p:nvGraphicFramePr>
        <p:xfrm>
          <a:off x="896937" y="1691872"/>
          <a:ext cx="7072312" cy="2276476"/>
        </p:xfrm>
        <a:graphic>
          <a:graphicData uri="http://schemas.openxmlformats.org/drawingml/2006/table">
            <a:tbl>
              <a:tblPr/>
              <a:tblGrid>
                <a:gridCol w="504825"/>
                <a:gridCol w="501650"/>
                <a:gridCol w="517525"/>
                <a:gridCol w="471487"/>
                <a:gridCol w="517525"/>
                <a:gridCol w="501650"/>
                <a:gridCol w="522288"/>
                <a:gridCol w="512762"/>
                <a:gridCol w="487363"/>
                <a:gridCol w="487362"/>
                <a:gridCol w="533400"/>
                <a:gridCol w="504825"/>
                <a:gridCol w="504825"/>
                <a:gridCol w="504825"/>
              </a:tblGrid>
              <a:tr h="635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" name="Text Box 191"/>
          <p:cNvSpPr txBox="1">
            <a:spLocks noChangeArrowheads="1"/>
          </p:cNvSpPr>
          <p:nvPr/>
        </p:nvSpPr>
        <p:spPr bwMode="auto">
          <a:xfrm>
            <a:off x="2230438" y="739775"/>
            <a:ext cx="657225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endParaRPr lang="zh-CN" altLang="zh-CN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8" name="Text Box 192"/>
          <p:cNvSpPr txBox="1">
            <a:spLocks noChangeArrowheads="1"/>
          </p:cNvSpPr>
          <p:nvPr/>
        </p:nvSpPr>
        <p:spPr bwMode="auto">
          <a:xfrm>
            <a:off x="2230438" y="666750"/>
            <a:ext cx="666273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endParaRPr lang="zh-CN" altLang="zh-CN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9" name="Text Box 193"/>
          <p:cNvSpPr txBox="1">
            <a:spLocks noChangeArrowheads="1"/>
          </p:cNvSpPr>
          <p:nvPr/>
        </p:nvSpPr>
        <p:spPr bwMode="auto">
          <a:xfrm>
            <a:off x="2408238" y="739775"/>
            <a:ext cx="518001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endParaRPr lang="zh-CN" altLang="zh-CN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0" name="Text Box 194"/>
          <p:cNvSpPr txBox="1">
            <a:spLocks noChangeArrowheads="1"/>
          </p:cNvSpPr>
          <p:nvPr/>
        </p:nvSpPr>
        <p:spPr bwMode="auto">
          <a:xfrm>
            <a:off x="764468" y="924659"/>
            <a:ext cx="761506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方格图中平行四边形的面积分别是多少？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1" name="Group 195"/>
          <p:cNvGrpSpPr/>
          <p:nvPr/>
        </p:nvGrpSpPr>
        <p:grpSpPr bwMode="auto">
          <a:xfrm>
            <a:off x="4427095" y="2322110"/>
            <a:ext cx="3537268" cy="1611312"/>
            <a:chOff x="2918" y="1933"/>
            <a:chExt cx="1890" cy="1015"/>
          </a:xfrm>
        </p:grpSpPr>
        <p:grpSp>
          <p:nvGrpSpPr>
            <p:cNvPr id="302" name="Group 196"/>
            <p:cNvGrpSpPr/>
            <p:nvPr/>
          </p:nvGrpSpPr>
          <p:grpSpPr bwMode="auto">
            <a:xfrm>
              <a:off x="2918" y="1933"/>
              <a:ext cx="1890" cy="1015"/>
              <a:chOff x="2918" y="1933"/>
              <a:chExt cx="1890" cy="1015"/>
            </a:xfrm>
          </p:grpSpPr>
          <p:sp>
            <p:nvSpPr>
              <p:cNvPr id="304" name="Text Box 197"/>
              <p:cNvSpPr txBox="1">
                <a:spLocks noChangeArrowheads="1"/>
              </p:cNvSpPr>
              <p:nvPr/>
            </p:nvSpPr>
            <p:spPr bwMode="auto">
              <a:xfrm>
                <a:off x="3472" y="2583"/>
                <a:ext cx="618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2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Text Box 198"/>
              <p:cNvSpPr txBox="1">
                <a:spLocks noChangeArrowheads="1"/>
              </p:cNvSpPr>
              <p:nvPr/>
            </p:nvSpPr>
            <p:spPr bwMode="auto">
              <a:xfrm>
                <a:off x="3305" y="2103"/>
                <a:ext cx="476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6" name="Group 199"/>
              <p:cNvGrpSpPr/>
              <p:nvPr/>
            </p:nvGrpSpPr>
            <p:grpSpPr bwMode="auto">
              <a:xfrm>
                <a:off x="2918" y="1933"/>
                <a:ext cx="1890" cy="681"/>
                <a:chOff x="2918" y="1933"/>
                <a:chExt cx="1890" cy="681"/>
              </a:xfrm>
            </p:grpSpPr>
            <p:sp>
              <p:nvSpPr>
                <p:cNvPr id="307" name="Line 200"/>
                <p:cNvSpPr>
                  <a:spLocks noChangeShapeType="1"/>
                </p:cNvSpPr>
                <p:nvPr/>
              </p:nvSpPr>
              <p:spPr bwMode="auto">
                <a:xfrm>
                  <a:off x="3220" y="1933"/>
                  <a:ext cx="1588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8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923" y="1933"/>
                  <a:ext cx="287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9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4536" y="1933"/>
                  <a:ext cx="272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0" name="Line 203"/>
                <p:cNvSpPr>
                  <a:spLocks noChangeShapeType="1"/>
                </p:cNvSpPr>
                <p:nvPr/>
              </p:nvSpPr>
              <p:spPr bwMode="auto">
                <a:xfrm>
                  <a:off x="2918" y="2609"/>
                  <a:ext cx="1616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" name="Line 204"/>
                <p:cNvSpPr>
                  <a:spLocks noChangeShapeType="1"/>
                </p:cNvSpPr>
                <p:nvPr/>
              </p:nvSpPr>
              <p:spPr bwMode="auto">
                <a:xfrm>
                  <a:off x="3197" y="1933"/>
                  <a:ext cx="1" cy="68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2" name="Rectangle 205"/>
                <p:cNvSpPr>
                  <a:spLocks noChangeArrowheads="1"/>
                </p:cNvSpPr>
                <p:nvPr/>
              </p:nvSpPr>
              <p:spPr bwMode="auto">
                <a:xfrm>
                  <a:off x="3204" y="2500"/>
                  <a:ext cx="114" cy="11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03" name="Text Box 206"/>
            <p:cNvSpPr txBox="1">
              <a:spLocks noChangeArrowheads="1"/>
            </p:cNvSpPr>
            <p:nvPr/>
          </p:nvSpPr>
          <p:spPr bwMode="auto">
            <a:xfrm>
              <a:off x="3872" y="2018"/>
              <a:ext cx="446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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</p:grpSp>
      <p:grpSp>
        <p:nvGrpSpPr>
          <p:cNvPr id="313" name="Group 207"/>
          <p:cNvGrpSpPr/>
          <p:nvPr/>
        </p:nvGrpSpPr>
        <p:grpSpPr bwMode="auto">
          <a:xfrm>
            <a:off x="1885949" y="1691873"/>
            <a:ext cx="1531938" cy="2335213"/>
            <a:chOff x="1292" y="1536"/>
            <a:chExt cx="965" cy="1471"/>
          </a:xfrm>
        </p:grpSpPr>
        <p:sp>
          <p:nvSpPr>
            <p:cNvPr id="314" name="Text Box 208"/>
            <p:cNvSpPr txBox="1">
              <a:spLocks noChangeArrowheads="1"/>
            </p:cNvSpPr>
            <p:nvPr/>
          </p:nvSpPr>
          <p:spPr bwMode="auto">
            <a:xfrm>
              <a:off x="1831" y="1536"/>
              <a:ext cx="300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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grpSp>
          <p:nvGrpSpPr>
            <p:cNvPr id="315" name="Group 209"/>
            <p:cNvGrpSpPr/>
            <p:nvPr/>
          </p:nvGrpSpPr>
          <p:grpSpPr bwMode="auto">
            <a:xfrm>
              <a:off x="1292" y="1536"/>
              <a:ext cx="965" cy="1471"/>
              <a:chOff x="1292" y="1536"/>
              <a:chExt cx="965" cy="1471"/>
            </a:xfrm>
          </p:grpSpPr>
          <p:sp>
            <p:nvSpPr>
              <p:cNvPr id="316" name="Text Box 210"/>
              <p:cNvSpPr txBox="1">
                <a:spLocks noChangeArrowheads="1"/>
              </p:cNvSpPr>
              <p:nvPr/>
            </p:nvSpPr>
            <p:spPr bwMode="auto">
              <a:xfrm>
                <a:off x="1419" y="2600"/>
                <a:ext cx="464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6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6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" name="Text Box 211"/>
              <p:cNvSpPr txBox="1">
                <a:spLocks noChangeArrowheads="1"/>
              </p:cNvSpPr>
              <p:nvPr/>
            </p:nvSpPr>
            <p:spPr bwMode="auto">
              <a:xfrm>
                <a:off x="1690" y="1905"/>
                <a:ext cx="371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8" name="Group 212"/>
              <p:cNvGrpSpPr/>
              <p:nvPr/>
            </p:nvGrpSpPr>
            <p:grpSpPr bwMode="auto">
              <a:xfrm>
                <a:off x="1292" y="1536"/>
                <a:ext cx="965" cy="1078"/>
                <a:chOff x="1292" y="1536"/>
                <a:chExt cx="965" cy="1078"/>
              </a:xfrm>
            </p:grpSpPr>
            <p:sp>
              <p:nvSpPr>
                <p:cNvPr id="319" name="Line 213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624" cy="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0" name="Line 214"/>
                <p:cNvSpPr>
                  <a:spLocks noChangeShapeType="1"/>
                </p:cNvSpPr>
                <p:nvPr/>
              </p:nvSpPr>
              <p:spPr bwMode="auto">
                <a:xfrm>
                  <a:off x="1292" y="2614"/>
                  <a:ext cx="62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1" name="Line 215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0" cy="107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2" name="Rectangle 216"/>
                <p:cNvSpPr>
                  <a:spLocks noChangeArrowheads="1"/>
                </p:cNvSpPr>
                <p:nvPr/>
              </p:nvSpPr>
              <p:spPr bwMode="auto">
                <a:xfrm>
                  <a:off x="1633" y="2472"/>
                  <a:ext cx="141" cy="142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3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1321" y="1536"/>
                  <a:ext cx="312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4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1916" y="1536"/>
                  <a:ext cx="340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325" name="Text Box 219"/>
          <p:cNvSpPr txBox="1">
            <a:spLocks noChangeArrowheads="1"/>
          </p:cNvSpPr>
          <p:nvPr/>
        </p:nvSpPr>
        <p:spPr bwMode="auto">
          <a:xfrm>
            <a:off x="896937" y="4269864"/>
            <a:ext cx="669131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(每个方格表示1平方厘米)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219"/>
          <p:cNvSpPr txBox="1">
            <a:spLocks noChangeArrowheads="1"/>
          </p:cNvSpPr>
          <p:nvPr/>
        </p:nvSpPr>
        <p:spPr bwMode="auto">
          <a:xfrm>
            <a:off x="827584" y="2933601"/>
            <a:ext cx="669131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(每个方格表示1平方厘米)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219"/>
          <p:cNvSpPr txBox="1">
            <a:spLocks noChangeArrowheads="1"/>
          </p:cNvSpPr>
          <p:nvPr/>
        </p:nvSpPr>
        <p:spPr bwMode="auto">
          <a:xfrm>
            <a:off x="991889" y="3633255"/>
            <a:ext cx="6691313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图①：底是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厘米，高是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=2×3=6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8" name="Group 4"/>
          <p:cNvGraphicFramePr>
            <a:graphicFrameLocks noGrp="1"/>
          </p:cNvGraphicFramePr>
          <p:nvPr/>
        </p:nvGraphicFramePr>
        <p:xfrm>
          <a:off x="827584" y="542246"/>
          <a:ext cx="7072312" cy="2276476"/>
        </p:xfrm>
        <a:graphic>
          <a:graphicData uri="http://schemas.openxmlformats.org/drawingml/2006/table">
            <a:tbl>
              <a:tblPr/>
              <a:tblGrid>
                <a:gridCol w="504825"/>
                <a:gridCol w="501650"/>
                <a:gridCol w="517525"/>
                <a:gridCol w="471487"/>
                <a:gridCol w="517525"/>
                <a:gridCol w="501650"/>
                <a:gridCol w="522288"/>
                <a:gridCol w="512762"/>
                <a:gridCol w="487363"/>
                <a:gridCol w="487362"/>
                <a:gridCol w="533400"/>
                <a:gridCol w="504825"/>
                <a:gridCol w="504825"/>
                <a:gridCol w="504825"/>
              </a:tblGrid>
              <a:tr h="635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9" name="Group 195"/>
          <p:cNvGrpSpPr/>
          <p:nvPr/>
        </p:nvGrpSpPr>
        <p:grpSpPr bwMode="auto">
          <a:xfrm>
            <a:off x="4357742" y="1172484"/>
            <a:ext cx="3537268" cy="1611312"/>
            <a:chOff x="2918" y="1933"/>
            <a:chExt cx="1890" cy="1015"/>
          </a:xfrm>
        </p:grpSpPr>
        <p:grpSp>
          <p:nvGrpSpPr>
            <p:cNvPr id="40" name="Group 196"/>
            <p:cNvGrpSpPr/>
            <p:nvPr/>
          </p:nvGrpSpPr>
          <p:grpSpPr bwMode="auto">
            <a:xfrm>
              <a:off x="2918" y="1933"/>
              <a:ext cx="1890" cy="1015"/>
              <a:chOff x="2918" y="1933"/>
              <a:chExt cx="1890" cy="1015"/>
            </a:xfrm>
          </p:grpSpPr>
          <p:sp>
            <p:nvSpPr>
              <p:cNvPr id="42" name="Text Box 197"/>
              <p:cNvSpPr txBox="1">
                <a:spLocks noChangeArrowheads="1"/>
              </p:cNvSpPr>
              <p:nvPr/>
            </p:nvSpPr>
            <p:spPr bwMode="auto">
              <a:xfrm>
                <a:off x="3472" y="2583"/>
                <a:ext cx="618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2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198"/>
              <p:cNvSpPr txBox="1">
                <a:spLocks noChangeArrowheads="1"/>
              </p:cNvSpPr>
              <p:nvPr/>
            </p:nvSpPr>
            <p:spPr bwMode="auto">
              <a:xfrm>
                <a:off x="3305" y="2103"/>
                <a:ext cx="476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4" name="Group 199"/>
              <p:cNvGrpSpPr/>
              <p:nvPr/>
            </p:nvGrpSpPr>
            <p:grpSpPr bwMode="auto">
              <a:xfrm>
                <a:off x="2918" y="1933"/>
                <a:ext cx="1890" cy="681"/>
                <a:chOff x="2918" y="1933"/>
                <a:chExt cx="1890" cy="681"/>
              </a:xfrm>
            </p:grpSpPr>
            <p:sp>
              <p:nvSpPr>
                <p:cNvPr id="45" name="Line 200"/>
                <p:cNvSpPr>
                  <a:spLocks noChangeShapeType="1"/>
                </p:cNvSpPr>
                <p:nvPr/>
              </p:nvSpPr>
              <p:spPr bwMode="auto">
                <a:xfrm>
                  <a:off x="3220" y="1933"/>
                  <a:ext cx="1588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923" y="1933"/>
                  <a:ext cx="287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4536" y="1933"/>
                  <a:ext cx="272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Line 203"/>
                <p:cNvSpPr>
                  <a:spLocks noChangeShapeType="1"/>
                </p:cNvSpPr>
                <p:nvPr/>
              </p:nvSpPr>
              <p:spPr bwMode="auto">
                <a:xfrm>
                  <a:off x="2918" y="2609"/>
                  <a:ext cx="1616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Line 204"/>
                <p:cNvSpPr>
                  <a:spLocks noChangeShapeType="1"/>
                </p:cNvSpPr>
                <p:nvPr/>
              </p:nvSpPr>
              <p:spPr bwMode="auto">
                <a:xfrm>
                  <a:off x="3197" y="1933"/>
                  <a:ext cx="1" cy="68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Rectangle 205"/>
                <p:cNvSpPr>
                  <a:spLocks noChangeArrowheads="1"/>
                </p:cNvSpPr>
                <p:nvPr/>
              </p:nvSpPr>
              <p:spPr bwMode="auto">
                <a:xfrm>
                  <a:off x="3204" y="2500"/>
                  <a:ext cx="114" cy="11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1" name="Text Box 206"/>
            <p:cNvSpPr txBox="1">
              <a:spLocks noChangeArrowheads="1"/>
            </p:cNvSpPr>
            <p:nvPr/>
          </p:nvSpPr>
          <p:spPr bwMode="auto">
            <a:xfrm>
              <a:off x="3872" y="2018"/>
              <a:ext cx="446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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</p:grpSp>
      <p:grpSp>
        <p:nvGrpSpPr>
          <p:cNvPr id="51" name="Group 207"/>
          <p:cNvGrpSpPr/>
          <p:nvPr/>
        </p:nvGrpSpPr>
        <p:grpSpPr bwMode="auto">
          <a:xfrm>
            <a:off x="1816596" y="542247"/>
            <a:ext cx="1531938" cy="2335213"/>
            <a:chOff x="1292" y="1536"/>
            <a:chExt cx="965" cy="1471"/>
          </a:xfrm>
        </p:grpSpPr>
        <p:sp>
          <p:nvSpPr>
            <p:cNvPr id="52" name="Text Box 208"/>
            <p:cNvSpPr txBox="1">
              <a:spLocks noChangeArrowheads="1"/>
            </p:cNvSpPr>
            <p:nvPr/>
          </p:nvSpPr>
          <p:spPr bwMode="auto">
            <a:xfrm>
              <a:off x="1831" y="1536"/>
              <a:ext cx="300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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grpSp>
          <p:nvGrpSpPr>
            <p:cNvPr id="53" name="Group 209"/>
            <p:cNvGrpSpPr/>
            <p:nvPr/>
          </p:nvGrpSpPr>
          <p:grpSpPr bwMode="auto">
            <a:xfrm>
              <a:off x="1292" y="1536"/>
              <a:ext cx="965" cy="1471"/>
              <a:chOff x="1292" y="1536"/>
              <a:chExt cx="965" cy="1471"/>
            </a:xfrm>
          </p:grpSpPr>
          <p:sp>
            <p:nvSpPr>
              <p:cNvPr id="54" name="Text Box 210"/>
              <p:cNvSpPr txBox="1">
                <a:spLocks noChangeArrowheads="1"/>
              </p:cNvSpPr>
              <p:nvPr/>
            </p:nvSpPr>
            <p:spPr bwMode="auto">
              <a:xfrm>
                <a:off x="1419" y="2600"/>
                <a:ext cx="464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6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6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 Box 211"/>
              <p:cNvSpPr txBox="1">
                <a:spLocks noChangeArrowheads="1"/>
              </p:cNvSpPr>
              <p:nvPr/>
            </p:nvSpPr>
            <p:spPr bwMode="auto">
              <a:xfrm>
                <a:off x="1690" y="1905"/>
                <a:ext cx="371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6" name="Group 212"/>
              <p:cNvGrpSpPr/>
              <p:nvPr/>
            </p:nvGrpSpPr>
            <p:grpSpPr bwMode="auto">
              <a:xfrm>
                <a:off x="1292" y="1536"/>
                <a:ext cx="965" cy="1078"/>
                <a:chOff x="1292" y="1536"/>
                <a:chExt cx="965" cy="1078"/>
              </a:xfrm>
            </p:grpSpPr>
            <p:sp>
              <p:nvSpPr>
                <p:cNvPr id="57" name="Line 213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624" cy="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Line 214"/>
                <p:cNvSpPr>
                  <a:spLocks noChangeShapeType="1"/>
                </p:cNvSpPr>
                <p:nvPr/>
              </p:nvSpPr>
              <p:spPr bwMode="auto">
                <a:xfrm>
                  <a:off x="1292" y="2614"/>
                  <a:ext cx="62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Line 215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0" cy="107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0" name="Rectangle 216"/>
                <p:cNvSpPr>
                  <a:spLocks noChangeArrowheads="1"/>
                </p:cNvSpPr>
                <p:nvPr/>
              </p:nvSpPr>
              <p:spPr bwMode="auto">
                <a:xfrm>
                  <a:off x="1633" y="2472"/>
                  <a:ext cx="141" cy="142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1321" y="1536"/>
                  <a:ext cx="312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1916" y="1536"/>
                  <a:ext cx="340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219"/>
          <p:cNvSpPr txBox="1">
            <a:spLocks noChangeArrowheads="1"/>
          </p:cNvSpPr>
          <p:nvPr/>
        </p:nvSpPr>
        <p:spPr bwMode="auto">
          <a:xfrm>
            <a:off x="827584" y="2933601"/>
            <a:ext cx="669131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(每个方格表示1平方厘米)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219"/>
          <p:cNvSpPr txBox="1">
            <a:spLocks noChangeArrowheads="1"/>
          </p:cNvSpPr>
          <p:nvPr/>
        </p:nvSpPr>
        <p:spPr bwMode="auto">
          <a:xfrm>
            <a:off x="991889" y="3633255"/>
            <a:ext cx="6691313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图②：底是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厘米，高是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=6×2=12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8" name="Group 4"/>
          <p:cNvGraphicFramePr>
            <a:graphicFrameLocks noGrp="1"/>
          </p:cNvGraphicFramePr>
          <p:nvPr/>
        </p:nvGraphicFramePr>
        <p:xfrm>
          <a:off x="827584" y="542246"/>
          <a:ext cx="7072312" cy="2276476"/>
        </p:xfrm>
        <a:graphic>
          <a:graphicData uri="http://schemas.openxmlformats.org/drawingml/2006/table">
            <a:tbl>
              <a:tblPr/>
              <a:tblGrid>
                <a:gridCol w="504825"/>
                <a:gridCol w="501650"/>
                <a:gridCol w="517525"/>
                <a:gridCol w="471487"/>
                <a:gridCol w="517525"/>
                <a:gridCol w="501650"/>
                <a:gridCol w="522288"/>
                <a:gridCol w="512762"/>
                <a:gridCol w="487363"/>
                <a:gridCol w="487362"/>
                <a:gridCol w="533400"/>
                <a:gridCol w="504825"/>
                <a:gridCol w="504825"/>
                <a:gridCol w="504825"/>
              </a:tblGrid>
              <a:tr h="635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9" name="Group 195"/>
          <p:cNvGrpSpPr/>
          <p:nvPr/>
        </p:nvGrpSpPr>
        <p:grpSpPr bwMode="auto">
          <a:xfrm>
            <a:off x="4357742" y="1172484"/>
            <a:ext cx="3537268" cy="1611312"/>
            <a:chOff x="2918" y="1933"/>
            <a:chExt cx="1890" cy="1015"/>
          </a:xfrm>
        </p:grpSpPr>
        <p:grpSp>
          <p:nvGrpSpPr>
            <p:cNvPr id="40" name="Group 196"/>
            <p:cNvGrpSpPr/>
            <p:nvPr/>
          </p:nvGrpSpPr>
          <p:grpSpPr bwMode="auto">
            <a:xfrm>
              <a:off x="2918" y="1933"/>
              <a:ext cx="1890" cy="1015"/>
              <a:chOff x="2918" y="1933"/>
              <a:chExt cx="1890" cy="1015"/>
            </a:xfrm>
          </p:grpSpPr>
          <p:sp>
            <p:nvSpPr>
              <p:cNvPr id="42" name="Text Box 197"/>
              <p:cNvSpPr txBox="1">
                <a:spLocks noChangeArrowheads="1"/>
              </p:cNvSpPr>
              <p:nvPr/>
            </p:nvSpPr>
            <p:spPr bwMode="auto">
              <a:xfrm>
                <a:off x="3472" y="2583"/>
                <a:ext cx="618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2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198"/>
              <p:cNvSpPr txBox="1">
                <a:spLocks noChangeArrowheads="1"/>
              </p:cNvSpPr>
              <p:nvPr/>
            </p:nvSpPr>
            <p:spPr bwMode="auto">
              <a:xfrm>
                <a:off x="3305" y="2103"/>
                <a:ext cx="476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4" name="Group 199"/>
              <p:cNvGrpSpPr/>
              <p:nvPr/>
            </p:nvGrpSpPr>
            <p:grpSpPr bwMode="auto">
              <a:xfrm>
                <a:off x="2918" y="1933"/>
                <a:ext cx="1890" cy="681"/>
                <a:chOff x="2918" y="1933"/>
                <a:chExt cx="1890" cy="681"/>
              </a:xfrm>
            </p:grpSpPr>
            <p:sp>
              <p:nvSpPr>
                <p:cNvPr id="45" name="Line 200"/>
                <p:cNvSpPr>
                  <a:spLocks noChangeShapeType="1"/>
                </p:cNvSpPr>
                <p:nvPr/>
              </p:nvSpPr>
              <p:spPr bwMode="auto">
                <a:xfrm>
                  <a:off x="3220" y="1933"/>
                  <a:ext cx="1588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923" y="1933"/>
                  <a:ext cx="287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4536" y="1933"/>
                  <a:ext cx="272" cy="66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Line 203"/>
                <p:cNvSpPr>
                  <a:spLocks noChangeShapeType="1"/>
                </p:cNvSpPr>
                <p:nvPr/>
              </p:nvSpPr>
              <p:spPr bwMode="auto">
                <a:xfrm>
                  <a:off x="2918" y="2609"/>
                  <a:ext cx="1616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Line 204"/>
                <p:cNvSpPr>
                  <a:spLocks noChangeShapeType="1"/>
                </p:cNvSpPr>
                <p:nvPr/>
              </p:nvSpPr>
              <p:spPr bwMode="auto">
                <a:xfrm>
                  <a:off x="3197" y="1933"/>
                  <a:ext cx="1" cy="68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Rectangle 205"/>
                <p:cNvSpPr>
                  <a:spLocks noChangeArrowheads="1"/>
                </p:cNvSpPr>
                <p:nvPr/>
              </p:nvSpPr>
              <p:spPr bwMode="auto">
                <a:xfrm>
                  <a:off x="3204" y="2500"/>
                  <a:ext cx="114" cy="11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1" name="Text Box 206"/>
            <p:cNvSpPr txBox="1">
              <a:spLocks noChangeArrowheads="1"/>
            </p:cNvSpPr>
            <p:nvPr/>
          </p:nvSpPr>
          <p:spPr bwMode="auto">
            <a:xfrm>
              <a:off x="3872" y="2018"/>
              <a:ext cx="446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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</p:grpSp>
      <p:grpSp>
        <p:nvGrpSpPr>
          <p:cNvPr id="51" name="Group 207"/>
          <p:cNvGrpSpPr/>
          <p:nvPr/>
        </p:nvGrpSpPr>
        <p:grpSpPr bwMode="auto">
          <a:xfrm>
            <a:off x="1816596" y="542247"/>
            <a:ext cx="1531938" cy="2335213"/>
            <a:chOff x="1292" y="1536"/>
            <a:chExt cx="965" cy="1471"/>
          </a:xfrm>
        </p:grpSpPr>
        <p:sp>
          <p:nvSpPr>
            <p:cNvPr id="52" name="Text Box 208"/>
            <p:cNvSpPr txBox="1">
              <a:spLocks noChangeArrowheads="1"/>
            </p:cNvSpPr>
            <p:nvPr/>
          </p:nvSpPr>
          <p:spPr bwMode="auto">
            <a:xfrm>
              <a:off x="1831" y="1536"/>
              <a:ext cx="300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zh-CN" sz="3600">
                  <a:solidFill>
                    <a:srgbClr val="00006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</a:t>
              </a:r>
              <a:endParaRPr lang="zh-CN" altLang="zh-CN" sz="360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grpSp>
          <p:nvGrpSpPr>
            <p:cNvPr id="53" name="Group 209"/>
            <p:cNvGrpSpPr/>
            <p:nvPr/>
          </p:nvGrpSpPr>
          <p:grpSpPr bwMode="auto">
            <a:xfrm>
              <a:off x="1292" y="1536"/>
              <a:ext cx="965" cy="1471"/>
              <a:chOff x="1292" y="1536"/>
              <a:chExt cx="965" cy="1471"/>
            </a:xfrm>
          </p:grpSpPr>
          <p:sp>
            <p:nvSpPr>
              <p:cNvPr id="54" name="Text Box 210"/>
              <p:cNvSpPr txBox="1">
                <a:spLocks noChangeArrowheads="1"/>
              </p:cNvSpPr>
              <p:nvPr/>
            </p:nvSpPr>
            <p:spPr bwMode="auto">
              <a:xfrm>
                <a:off x="1419" y="2600"/>
                <a:ext cx="464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6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</a:t>
                </a:r>
                <a:endParaRPr lang="zh-CN" altLang="zh-CN" sz="36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 Box 211"/>
              <p:cNvSpPr txBox="1">
                <a:spLocks noChangeArrowheads="1"/>
              </p:cNvSpPr>
              <p:nvPr/>
            </p:nvSpPr>
            <p:spPr bwMode="auto">
              <a:xfrm>
                <a:off x="1690" y="1905"/>
                <a:ext cx="371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zh-CN" altLang="zh-CN" sz="32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endParaRPr lang="zh-CN" altLang="zh-CN" sz="32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6" name="Group 212"/>
              <p:cNvGrpSpPr/>
              <p:nvPr/>
            </p:nvGrpSpPr>
            <p:grpSpPr bwMode="auto">
              <a:xfrm>
                <a:off x="1292" y="1536"/>
                <a:ext cx="965" cy="1078"/>
                <a:chOff x="1292" y="1536"/>
                <a:chExt cx="965" cy="1078"/>
              </a:xfrm>
            </p:grpSpPr>
            <p:sp>
              <p:nvSpPr>
                <p:cNvPr id="57" name="Line 213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624" cy="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Line 214"/>
                <p:cNvSpPr>
                  <a:spLocks noChangeShapeType="1"/>
                </p:cNvSpPr>
                <p:nvPr/>
              </p:nvSpPr>
              <p:spPr bwMode="auto">
                <a:xfrm>
                  <a:off x="1292" y="2614"/>
                  <a:ext cx="62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Line 215"/>
                <p:cNvSpPr>
                  <a:spLocks noChangeShapeType="1"/>
                </p:cNvSpPr>
                <p:nvPr/>
              </p:nvSpPr>
              <p:spPr bwMode="auto">
                <a:xfrm>
                  <a:off x="1633" y="1536"/>
                  <a:ext cx="0" cy="107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0" name="Rectangle 216"/>
                <p:cNvSpPr>
                  <a:spLocks noChangeArrowheads="1"/>
                </p:cNvSpPr>
                <p:nvPr/>
              </p:nvSpPr>
              <p:spPr bwMode="auto">
                <a:xfrm>
                  <a:off x="1633" y="2472"/>
                  <a:ext cx="141" cy="142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1321" y="1536"/>
                  <a:ext cx="312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1916" y="1536"/>
                  <a:ext cx="340" cy="1078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755576" y="948410"/>
            <a:ext cx="487345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计算下面平行四边形的面积。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971600" y="1637684"/>
            <a:ext cx="108715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36"/>
              <p:cNvSpPr txBox="1">
                <a:spLocks noChangeArrowheads="1"/>
              </p:cNvSpPr>
              <p:nvPr/>
            </p:nvSpPr>
            <p:spPr bwMode="auto">
              <a:xfrm>
                <a:off x="2688888" y="4096472"/>
                <a:ext cx="3240439" cy="532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73050" indent="-2730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14×10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140(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  <m:t>d</m:t>
                        </m:r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  <m:t>𝒎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88888" y="4096472"/>
                <a:ext cx="3240439" cy="532966"/>
              </a:xfrm>
              <a:prstGeom prst="rect">
                <a:avLst/>
              </a:prstGeom>
              <a:blipFill rotWithShape="1">
                <a:blip r:embed="rId2"/>
                <a:stretch>
                  <a:fillRect l="-9" t="-16" r="-1655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组合 12"/>
          <p:cNvGrpSpPr/>
          <p:nvPr/>
        </p:nvGrpSpPr>
        <p:grpSpPr bwMode="auto">
          <a:xfrm>
            <a:off x="2698579" y="2095045"/>
            <a:ext cx="2374900" cy="1606463"/>
            <a:chOff x="4943851" y="4062758"/>
            <a:chExt cx="2375064" cy="1606113"/>
          </a:xfrm>
        </p:grpSpPr>
        <p:grpSp>
          <p:nvGrpSpPr>
            <p:cNvPr id="19" name="组合 10"/>
            <p:cNvGrpSpPr/>
            <p:nvPr/>
          </p:nvGrpSpPr>
          <p:grpSpPr bwMode="auto">
            <a:xfrm>
              <a:off x="4943851" y="4062758"/>
              <a:ext cx="2375064" cy="1246909"/>
              <a:chOff x="4943851" y="4062758"/>
              <a:chExt cx="2375064" cy="1246909"/>
            </a:xfrm>
          </p:grpSpPr>
          <p:sp>
            <p:nvSpPr>
              <p:cNvPr id="22" name="平行四边形 21"/>
              <p:cNvSpPr/>
              <p:nvPr/>
            </p:nvSpPr>
            <p:spPr>
              <a:xfrm flipV="1">
                <a:off x="4943851" y="4062758"/>
                <a:ext cx="2375064" cy="1247503"/>
              </a:xfrm>
              <a:prstGeom prst="parallelogram">
                <a:avLst>
                  <a:gd name="adj" fmla="val 52619"/>
                </a:avLst>
              </a:prstGeom>
              <a:solidFill>
                <a:schemeClr val="bg1">
                  <a:lumMod val="75000"/>
                </a:schemeClr>
              </a:solidFill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flipV="1">
                <a:off x="5616997" y="4062758"/>
                <a:ext cx="0" cy="1247503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616997" y="4178620"/>
                <a:ext cx="115896" cy="0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5732893" y="4062758"/>
                <a:ext cx="0" cy="115862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" name="矩形 11"/>
            <p:cNvSpPr>
              <a:spLocks noChangeArrowheads="1"/>
            </p:cNvSpPr>
            <p:nvPr/>
          </p:nvSpPr>
          <p:spPr bwMode="auto">
            <a:xfrm>
              <a:off x="6055504" y="5268848"/>
              <a:ext cx="797068" cy="400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14dm</a:t>
              </a:r>
              <a:endParaRPr lang="zh-CN" altLang="en-US" sz="1600" dirty="0"/>
            </a:p>
          </p:txBody>
        </p:sp>
        <p:sp>
          <p:nvSpPr>
            <p:cNvPr id="21" name="矩形 16"/>
            <p:cNvSpPr>
              <a:spLocks noChangeArrowheads="1"/>
            </p:cNvSpPr>
            <p:nvPr/>
          </p:nvSpPr>
          <p:spPr bwMode="auto">
            <a:xfrm rot="16200000">
              <a:off x="5403860" y="4477350"/>
              <a:ext cx="796839" cy="40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10dm</a:t>
              </a:r>
              <a:endParaRPr lang="zh-CN" altLang="en-US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83568" y="555526"/>
            <a:ext cx="487345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计算下面平行四边形的面积。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899592" y="1244800"/>
            <a:ext cx="108715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36"/>
              <p:cNvSpPr txBox="1">
                <a:spLocks noChangeArrowheads="1"/>
              </p:cNvSpPr>
              <p:nvPr/>
            </p:nvSpPr>
            <p:spPr bwMode="auto">
              <a:xfrm>
                <a:off x="2692755" y="3939902"/>
                <a:ext cx="3222805" cy="532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73050" indent="-2730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16×20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320(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  <m:t>𝒄𝒎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2755" y="3939902"/>
                <a:ext cx="3222805" cy="532966"/>
              </a:xfrm>
              <a:prstGeom prst="rect">
                <a:avLst/>
              </a:prstGeom>
              <a:blipFill rotWithShape="1">
                <a:blip r:embed="rId1"/>
                <a:stretch>
                  <a:fillRect l="-11" t="-68" r="-1658" b="10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755" y="1882475"/>
            <a:ext cx="313055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59027" y="555526"/>
            <a:ext cx="7873413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个长方形的木条框，拉住它的两个对角，使它变成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个平行四边形（如图所示）。想一想：面积变化了吗？再做一做实验，看看你的想法对吗。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3075" y="2673612"/>
            <a:ext cx="2880320" cy="187220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1223075" y="2843304"/>
            <a:ext cx="3312368" cy="1702014"/>
          </a:xfrm>
          <a:prstGeom prst="parallelogram">
            <a:avLst>
              <a:gd name="adj" fmla="val 24032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5076056" y="3219822"/>
            <a:ext cx="31683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底不变，高变矮了，面积变小了。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83568" y="555526"/>
            <a:ext cx="7344816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已知一个平行四边形的面积是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平方米，底是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米。它的髙是多少米？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2265459" y="2750976"/>
            <a:ext cx="23198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56÷8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1619672" y="3514154"/>
            <a:ext cx="3251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答：它的高是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6154439" y="2047257"/>
            <a:ext cx="1885950" cy="1666875"/>
            <a:chOff x="6023387" y="2785933"/>
            <a:chExt cx="1885950" cy="166752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387" y="2785933"/>
              <a:ext cx="1885950" cy="1282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5"/>
            <p:cNvSpPr>
              <a:spLocks noChangeArrowheads="1"/>
            </p:cNvSpPr>
            <p:nvPr/>
          </p:nvSpPr>
          <p:spPr bwMode="auto">
            <a:xfrm>
              <a:off x="6524570" y="4053343"/>
              <a:ext cx="5261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8m</a:t>
              </a:r>
              <a:endParaRPr lang="zh-CN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</Words>
  <Application>WPS 演示</Application>
  <PresentationFormat>全屏显示(16:9)</PresentationFormat>
  <Paragraphs>118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幼圆</vt:lpstr>
      <vt:lpstr>Times New Roman</vt:lpstr>
      <vt:lpstr>楷体</vt:lpstr>
      <vt:lpstr>Calibri</vt:lpstr>
      <vt:lpstr>Cambria Math</vt:lpstr>
      <vt:lpstr>Cambria Math</vt:lpstr>
      <vt:lpstr>等线</vt:lpstr>
      <vt:lpstr>微软雅黑</vt:lpstr>
      <vt:lpstr>Arial Unicode MS</vt:lpstr>
      <vt:lpstr>BatangChe</vt:lpstr>
      <vt:lpstr>Segoe Print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112</cp:revision>
  <dcterms:created xsi:type="dcterms:W3CDTF">2018-09-11T05:46:00Z</dcterms:created>
  <dcterms:modified xsi:type="dcterms:W3CDTF">2023-08-28T08:55:07Z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B785574168AC413189B497461A37162B_12</vt:lpwstr>
  </property>
</Properties>
</file>