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78" r:id="rId5"/>
    <p:sldId id="301" r:id="rId6"/>
    <p:sldId id="338" r:id="rId7"/>
    <p:sldId id="280" r:id="rId8"/>
    <p:sldId id="340" r:id="rId9"/>
    <p:sldId id="302" r:id="rId10"/>
    <p:sldId id="259" r:id="rId11"/>
    <p:sldId id="260" r:id="rId12"/>
    <p:sldId id="322" r:id="rId13"/>
    <p:sldId id="323" r:id="rId14"/>
    <p:sldId id="279" r:id="rId15"/>
    <p:sldId id="265" r:id="rId16"/>
    <p:sldId id="266" r:id="rId17"/>
    <p:sldId id="353" r:id="rId18"/>
    <p:sldId id="354" r:id="rId19"/>
    <p:sldId id="318" r:id="rId20"/>
    <p:sldId id="339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24" y="84"/>
      </p:cViewPr>
      <p:guideLst>
        <p:guide orient="horz" pos="16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商的近似值（1）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3727" y="1435155"/>
            <a:ext cx="5306060" cy="89916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sz="5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商的近似值（1）</a:t>
            </a:r>
            <a:endParaRPr sz="5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课前导入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/>
          <p:nvPr/>
        </p:nvSpPr>
        <p:spPr>
          <a:xfrm>
            <a:off x="720725" y="838200"/>
            <a:ext cx="7380288" cy="13684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小王</a:t>
            </a:r>
            <a:r>
              <a:rPr lang="en-US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步共走</a:t>
            </a:r>
            <a:r>
              <a:rPr lang="en-US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2.19m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，平均每步长大约是多少米？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2016760" y="2355726"/>
            <a:ext cx="4413250" cy="6927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2.19÷6≈0.37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497648" y="3485198"/>
            <a:ext cx="5826760" cy="6927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答：平均每步大约是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0.37 m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  <p:bldP spid="6151" grpId="0"/>
      <p:bldP spid="61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 Box 9"/>
          <p:cNvSpPr txBox="1"/>
          <p:nvPr/>
        </p:nvSpPr>
        <p:spPr>
          <a:xfrm>
            <a:off x="650875" y="645160"/>
            <a:ext cx="7195820" cy="1294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郭老师</a:t>
            </a:r>
            <a:r>
              <a:rPr lang="en-US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步共走</a:t>
            </a:r>
            <a:r>
              <a:rPr lang="en-US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5.72m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，平均每步大约是多少米？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2021281" y="2335345"/>
            <a:ext cx="4313555" cy="6927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5.72÷8≈0.72 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1465580" y="3734435"/>
            <a:ext cx="5826760" cy="6927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答：平均每步大约是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0.72 m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528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+mn-ea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+mn-ea"/>
              </a:endParaRPr>
            </a:p>
          </p:txBody>
        </p:sp>
      </p:grpSp>
      <p:graphicFrame>
        <p:nvGraphicFramePr>
          <p:cNvPr id="31882" name="Group 138"/>
          <p:cNvGraphicFramePr>
            <a:graphicFrameLocks noGrp="1"/>
          </p:cNvGraphicFramePr>
          <p:nvPr>
            <p:ph idx="1"/>
          </p:nvPr>
        </p:nvGraphicFramePr>
        <p:xfrm>
          <a:off x="572770" y="1679575"/>
          <a:ext cx="6624638" cy="2246313"/>
        </p:xfrm>
        <a:graphic>
          <a:graphicData uri="http://schemas.openxmlformats.org/drawingml/2006/table">
            <a:tbl>
              <a:tblPr/>
              <a:tblGrid>
                <a:gridCol w="2089150"/>
                <a:gridCol w="1511300"/>
                <a:gridCol w="1512888"/>
                <a:gridCol w="1511300"/>
              </a:tblGrid>
              <a:tr h="947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保留一位小数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保留两位小数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保留三位小数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  <a:tr h="6653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30÷13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  <a:tr h="633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45.5÷37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</a:tbl>
          </a:graphicData>
        </a:graphic>
      </p:graphicFrame>
      <p:sp>
        <p:nvSpPr>
          <p:cNvPr id="341016" name="Text Box 24"/>
          <p:cNvSpPr txBox="1"/>
          <p:nvPr/>
        </p:nvSpPr>
        <p:spPr>
          <a:xfrm>
            <a:off x="951230" y="1157605"/>
            <a:ext cx="449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请按要求填写合适结果。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69" name="Text Box 25"/>
          <p:cNvSpPr txBox="1"/>
          <p:nvPr/>
        </p:nvSpPr>
        <p:spPr>
          <a:xfrm>
            <a:off x="2063750" y="4075748"/>
            <a:ext cx="4464050" cy="58356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30÷13=2.3076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70" name="Text Box 26"/>
          <p:cNvSpPr txBox="1"/>
          <p:nvPr/>
        </p:nvSpPr>
        <p:spPr>
          <a:xfrm>
            <a:off x="2063750" y="4574223"/>
            <a:ext cx="4608513" cy="58356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45.5÷37=1.2297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71" name="Text Box 27"/>
          <p:cNvSpPr txBox="1"/>
          <p:nvPr/>
        </p:nvSpPr>
        <p:spPr>
          <a:xfrm>
            <a:off x="2977833" y="2746693"/>
            <a:ext cx="762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2.3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72" name="Text Box 28"/>
          <p:cNvSpPr txBox="1"/>
          <p:nvPr/>
        </p:nvSpPr>
        <p:spPr>
          <a:xfrm>
            <a:off x="4461193" y="274669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2.31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73" name="Text Box 29"/>
          <p:cNvSpPr txBox="1"/>
          <p:nvPr/>
        </p:nvSpPr>
        <p:spPr>
          <a:xfrm>
            <a:off x="5953443" y="274669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2.308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74" name="Text Box 30"/>
          <p:cNvSpPr txBox="1"/>
          <p:nvPr/>
        </p:nvSpPr>
        <p:spPr>
          <a:xfrm>
            <a:off x="5953443" y="3406775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1.230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75" name="Text Box 31"/>
          <p:cNvSpPr txBox="1"/>
          <p:nvPr/>
        </p:nvSpPr>
        <p:spPr>
          <a:xfrm>
            <a:off x="4461193" y="3406775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1.23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76" name="Text Box 32"/>
          <p:cNvSpPr txBox="1"/>
          <p:nvPr/>
        </p:nvSpPr>
        <p:spPr>
          <a:xfrm>
            <a:off x="2978150" y="3406775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1.2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1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2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1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9" grpId="0"/>
      <p:bldP spid="31770" grpId="0"/>
      <p:bldP spid="31771" grpId="0"/>
      <p:bldP spid="31772" grpId="0"/>
      <p:bldP spid="31773" grpId="0"/>
      <p:bldP spid="31774" grpId="0"/>
      <p:bldP spid="31775" grpId="0"/>
      <p:bldP spid="317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773113" y="1304925"/>
            <a:ext cx="781816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2.4÷7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　           （保留一位小数）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773430" y="2278698"/>
            <a:ext cx="802655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1.57÷3.9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（保留两位小数）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773113" y="3422015"/>
            <a:ext cx="802655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1.382÷7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（保留三位小数）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44445" y="1304925"/>
            <a:ext cx="1708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75856" y="2267277"/>
            <a:ext cx="17081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0.40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03848" y="3367027"/>
            <a:ext cx="1708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0.197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16" grpId="0"/>
      <p:bldP spid="17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Text Box 2"/>
          <p:cNvSpPr txBox="1"/>
          <p:nvPr/>
        </p:nvSpPr>
        <p:spPr>
          <a:xfrm>
            <a:off x="677544" y="591820"/>
            <a:ext cx="828694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一种裙子每件用布</a:t>
            </a:r>
            <a:r>
              <a:rPr lang="en-US" alt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2.2m,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李阿姨店里有</a:t>
            </a:r>
            <a:r>
              <a:rPr lang="en-US" alt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10m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这种布，可以做几件这样的裙子</a:t>
            </a:r>
            <a:r>
              <a:rPr lang="en-US" alt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（保留整数）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772" name="Rectangle 4"/>
          <p:cNvSpPr/>
          <p:nvPr/>
        </p:nvSpPr>
        <p:spPr>
          <a:xfrm>
            <a:off x="1547242" y="2461736"/>
            <a:ext cx="6769100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10÷2.2=4.5454</a:t>
            </a:r>
            <a:r>
              <a:rPr lang="en-US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（件）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795" name="Text Box 27"/>
          <p:cNvSpPr txBox="1"/>
          <p:nvPr/>
        </p:nvSpPr>
        <p:spPr>
          <a:xfrm>
            <a:off x="3707904" y="3500353"/>
            <a:ext cx="1223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４件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6" name="Text Box 28"/>
          <p:cNvSpPr txBox="1"/>
          <p:nvPr/>
        </p:nvSpPr>
        <p:spPr>
          <a:xfrm>
            <a:off x="2195736" y="4129472"/>
            <a:ext cx="5472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答：可以做这样的裙子４件。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　　　　　　　　　　　　　　　　　　　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95" grpId="0"/>
      <p:bldP spid="327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700" y="627534"/>
            <a:ext cx="7086600" cy="1102360"/>
          </a:xfrm>
        </p:spPr>
        <p:txBody>
          <a:bodyPr/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一块边长为14.4m的正方形菜地，每平方米收蔬菜15.2kg，这块菜地能收蔬菜多少千克？(得数保留整数)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427734"/>
            <a:ext cx="6400800" cy="1314450"/>
          </a:xfrm>
        </p:spPr>
        <p:txBody>
          <a:bodyPr/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14.4×14.4×15.2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=207.36×15.2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≈3152(千克)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答：这块菜地能收蔬菜3152千克。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569754"/>
            <a:ext cx="7772400" cy="1102519"/>
          </a:xfrm>
        </p:spPr>
        <p:txBody>
          <a:bodyPr/>
          <a:lstStyle/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五年级有班费24.2元，同学们卖废品又得到16.4元。同学们想用这些钱买7元一本的《少年科技》书，能买几本？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2169684"/>
            <a:ext cx="3417570" cy="2603088"/>
          </a:xfrm>
        </p:spPr>
        <p:txBody>
          <a:bodyPr/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（24.2+16.4)÷7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=40.6÷7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=5.8(本）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≈5(本）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答：能买5本。 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431483" y="1539240"/>
            <a:ext cx="8280400" cy="28486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求商的近似值的一般方法，计算商时，要比需要保留的小数位数多除一位，然后再用“四舍五入”法求商。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生活中的问题要结合实际看应保留几位小数。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" y="1127760"/>
            <a:ext cx="8774430" cy="36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5090" name="Rectangle 4"/>
          <p:cNvSpPr/>
          <p:nvPr/>
        </p:nvSpPr>
        <p:spPr>
          <a:xfrm>
            <a:off x="712153" y="1742440"/>
            <a:ext cx="7460247" cy="1518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你知道什么是“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四舍六入法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”吗？课后请你查一查资料弄懂它。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13" y="1378394"/>
            <a:ext cx="7776864" cy="2836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838965"/>
            <a:ext cx="882898" cy="12652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91298" y="1009219"/>
            <a:ext cx="570250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你还记得求积的近似值的方法吗？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/>
          <p:nvPr/>
        </p:nvSpPr>
        <p:spPr>
          <a:xfrm>
            <a:off x="538329" y="2104220"/>
            <a:ext cx="8072437" cy="2398871"/>
          </a:xfrm>
          <a:prstGeom prst="roundRect">
            <a:avLst>
              <a:gd name="adj" fmla="val 12106"/>
            </a:avLst>
          </a:prstGeom>
          <a:noFill/>
          <a:ln w="28575">
            <a:solidFill>
              <a:srgbClr val="0000FF"/>
            </a:solidFill>
            <a:prstDash val="dash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联系生活实际求积的近似值时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先弄清保留的小数位数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再看需要保留的小数位数的下一位上的数字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最后“四舍”或“五入”。</a:t>
            </a:r>
            <a:endParaRPr lang="en-US" altLang="zh-CN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取近似值时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末尾的“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0”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起到占位作用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是不能去掉的。</a:t>
            </a:r>
            <a:endParaRPr lang="zh-CN" altLang="en-US" sz="28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683568" y="584518"/>
            <a:ext cx="5961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880908" y="1320483"/>
            <a:ext cx="2149475" cy="1100137"/>
            <a:chOff x="740" y="3263"/>
            <a:chExt cx="726" cy="675"/>
          </a:xfrm>
        </p:grpSpPr>
        <p:sp>
          <p:nvSpPr>
            <p:cNvPr id="20488" name="Text Box 7"/>
            <p:cNvSpPr txBox="1"/>
            <p:nvPr/>
          </p:nvSpPr>
          <p:spPr>
            <a:xfrm>
              <a:off x="751" y="3263"/>
              <a:ext cx="715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23.4÷6=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　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489" name="Text Box 8"/>
            <p:cNvSpPr txBox="1"/>
            <p:nvPr/>
          </p:nvSpPr>
          <p:spPr>
            <a:xfrm>
              <a:off x="740" y="3616"/>
              <a:ext cx="59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</a:rPr>
                <a:t>3.39÷3=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4398808" y="1320459"/>
            <a:ext cx="2117408" cy="1051133"/>
            <a:chOff x="2218" y="1397"/>
            <a:chExt cx="494" cy="492"/>
          </a:xfrm>
        </p:grpSpPr>
        <p:sp>
          <p:nvSpPr>
            <p:cNvPr id="20491" name="Text Box 10"/>
            <p:cNvSpPr txBox="1"/>
            <p:nvPr/>
          </p:nvSpPr>
          <p:spPr>
            <a:xfrm>
              <a:off x="2218" y="1397"/>
              <a:ext cx="49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2.55÷5=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　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492" name="Text Box 11"/>
            <p:cNvSpPr txBox="1"/>
            <p:nvPr/>
          </p:nvSpPr>
          <p:spPr>
            <a:xfrm>
              <a:off x="2218" y="1643"/>
              <a:ext cx="494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</a:rPr>
                <a:t>1.4÷7=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66544" y="3235008"/>
            <a:ext cx="66161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按照除数是整数的除法法则计算。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9695" y="1320800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3.9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0605" y="132016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0.51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9695" y="1924685"/>
            <a:ext cx="1103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1.13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12485" y="1845310"/>
            <a:ext cx="990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0.2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2" grpId="0"/>
      <p:bldP spid="2" grpId="1"/>
      <p:bldP spid="5" grpId="0"/>
      <p:bldP spid="5" grpId="1"/>
      <p:bldP spid="6" grpId="0"/>
      <p:bldP spid="6" grpId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矩形 17"/>
          <p:cNvSpPr/>
          <p:nvPr/>
        </p:nvSpPr>
        <p:spPr>
          <a:xfrm>
            <a:off x="505460" y="709930"/>
            <a:ext cx="8388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0.95×0.95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得数保留两位小数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)</a:t>
            </a:r>
            <a:endParaRPr lang="en-US" alt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24648" y="2668223"/>
          <a:ext cx="1357320" cy="2214578"/>
        </p:xfrm>
        <a:graphic>
          <a:graphicData uri="http://schemas.openxmlformats.org/drawingml/2006/table">
            <a:tbl>
              <a:tblPr/>
              <a:tblGrid>
                <a:gridCol w="271464"/>
                <a:gridCol w="271464"/>
                <a:gridCol w="271464"/>
                <a:gridCol w="271145"/>
                <a:gridCol w="271783"/>
              </a:tblGrid>
              <a:tr h="46496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0.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9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496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×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0.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9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840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en-US" sz="2000" b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7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9840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8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96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0.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9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0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en-US" sz="2000" b="0" kern="1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en-US" sz="2000" b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77093" y="3332322"/>
            <a:ext cx="4000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0.95×0.95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0.90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1624648" y="1427163"/>
            <a:ext cx="6286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按照小数乘法计算出结果，结果末尾的零不能去掉。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/>
      <p:bldP spid="11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483" y="689928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algn="l">
              <a:buFont typeface="Wingdings" panose="05000000000000000000" pitchFamily="2" charset="2"/>
              <a:buChar char="n"/>
            </a:pPr>
            <a:r>
              <a:rPr lang="en-US" altLang="zh-CN" sz="2800" b="1" dirty="0">
                <a:solidFill>
                  <a:srgbClr val="FE840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E840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生活中的“大约”</a:t>
            </a:r>
            <a:r>
              <a:rPr lang="en-US" altLang="zh-CN" sz="2800" b="1" dirty="0">
                <a:solidFill>
                  <a:srgbClr val="FE840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E840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感受。</a:t>
            </a:r>
            <a:endParaRPr lang="zh-CN" altLang="en-US" sz="2800" b="1" dirty="0">
              <a:solidFill>
                <a:srgbClr val="FE840A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0" name="Rectangle 2"/>
          <p:cNvSpPr>
            <a:spLocks noGrp="1"/>
          </p:cNvSpPr>
          <p:nvPr/>
        </p:nvSpPr>
        <p:spPr>
          <a:xfrm>
            <a:off x="1028700" y="4439920"/>
            <a:ext cx="2879725" cy="4730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  <a:spcBef>
                <a:spcPct val="500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比赛时，每步</a:t>
            </a:r>
            <a:r>
              <a:rPr lang="zh-CN" altLang="en-US" sz="1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大约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2m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4536440" y="4439920"/>
            <a:ext cx="3816350" cy="413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婴儿学走路时，每步</a:t>
            </a:r>
            <a:r>
              <a:rPr lang="zh-CN" altLang="en-US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0.1m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32805" name="Picture 13" descr="300001062059133100815802270_9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88" y="1509078"/>
            <a:ext cx="3486150" cy="277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2806" name="Picture 15" descr="cc2010110115545117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398" y="1526540"/>
            <a:ext cx="3168650" cy="276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/>
        </p:nvSpPr>
        <p:spPr>
          <a:xfrm>
            <a:off x="2279579" y="3836408"/>
            <a:ext cx="5040560" cy="4730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  <a:spcBef>
                <a:spcPct val="50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平均每步长大约是多少米？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p055-0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815" y="986790"/>
            <a:ext cx="7969885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2099693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4"/>
          <p:cNvSpPr/>
          <p:nvPr/>
        </p:nvSpPr>
        <p:spPr>
          <a:xfrm>
            <a:off x="1105875" y="2447200"/>
            <a:ext cx="4071937" cy="646801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列竖式计算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2.97÷8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Text Box 8"/>
          <p:cNvSpPr txBox="1"/>
          <p:nvPr/>
        </p:nvSpPr>
        <p:spPr>
          <a:xfrm>
            <a:off x="5429319" y="1557933"/>
            <a:ext cx="5994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8"/>
          <p:cNvSpPr txBox="1"/>
          <p:nvPr/>
        </p:nvSpPr>
        <p:spPr>
          <a:xfrm>
            <a:off x="6603434" y="3471823"/>
            <a:ext cx="21450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5 6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23"/>
          <p:cNvSpPr txBox="1"/>
          <p:nvPr/>
        </p:nvSpPr>
        <p:spPr>
          <a:xfrm>
            <a:off x="7178109" y="4194453"/>
            <a:ext cx="1056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1 0</a:t>
            </a:r>
            <a:endParaRPr lang="en-US" altLang="zh-CN" sz="44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Group 6"/>
          <p:cNvGrpSpPr/>
          <p:nvPr/>
        </p:nvGrpSpPr>
        <p:grpSpPr>
          <a:xfrm>
            <a:off x="5739834" y="1611908"/>
            <a:ext cx="2159000" cy="648970"/>
            <a:chOff x="1429" y="618"/>
            <a:chExt cx="1860" cy="409"/>
          </a:xfrm>
        </p:grpSpPr>
        <p:sp>
          <p:nvSpPr>
            <p:cNvPr id="22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Rectangle 7"/>
          <p:cNvSpPr/>
          <p:nvPr/>
        </p:nvSpPr>
        <p:spPr>
          <a:xfrm>
            <a:off x="6028759" y="1641753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2.9 7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9"/>
          <p:cNvSpPr txBox="1"/>
          <p:nvPr/>
        </p:nvSpPr>
        <p:spPr>
          <a:xfrm>
            <a:off x="6063684" y="873403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0"/>
          <p:cNvSpPr txBox="1"/>
          <p:nvPr/>
        </p:nvSpPr>
        <p:spPr>
          <a:xfrm>
            <a:off x="6099879" y="2213253"/>
            <a:ext cx="13843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2 4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Line 12"/>
          <p:cNvSpPr/>
          <p:nvPr/>
        </p:nvSpPr>
        <p:spPr>
          <a:xfrm>
            <a:off x="6057334" y="2904133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Text Box 14"/>
          <p:cNvSpPr txBox="1"/>
          <p:nvPr/>
        </p:nvSpPr>
        <p:spPr>
          <a:xfrm>
            <a:off x="6638359" y="2904133"/>
            <a:ext cx="14992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5 7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Oval 15"/>
          <p:cNvSpPr/>
          <p:nvPr/>
        </p:nvSpPr>
        <p:spPr>
          <a:xfrm>
            <a:off x="6537394" y="1330603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44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6"/>
          <p:cNvSpPr txBox="1"/>
          <p:nvPr/>
        </p:nvSpPr>
        <p:spPr>
          <a:xfrm>
            <a:off x="6603434" y="849908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19"/>
          <p:cNvSpPr/>
          <p:nvPr/>
        </p:nvSpPr>
        <p:spPr>
          <a:xfrm>
            <a:off x="6063684" y="4194453"/>
            <a:ext cx="1806575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Text Box 16"/>
          <p:cNvSpPr txBox="1"/>
          <p:nvPr/>
        </p:nvSpPr>
        <p:spPr>
          <a:xfrm>
            <a:off x="7178109" y="843558"/>
            <a:ext cx="12236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7 1 </a:t>
            </a:r>
            <a:endParaRPr lang="en-US" altLang="zh-CN" sz="4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-36512" y="668048"/>
            <a:ext cx="302433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【解题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9" grpId="0"/>
      <p:bldP spid="51" grpId="0"/>
      <p:bldP spid="25" grpId="0"/>
      <p:bldP spid="26" grpId="0"/>
      <p:bldP spid="29" grpId="0"/>
      <p:bldP spid="30" grpId="0" bldLvl="0" animBg="1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660" y="2512060"/>
            <a:ext cx="1976755" cy="19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26"/>
          <p:cNvSpPr txBox="1"/>
          <p:nvPr/>
        </p:nvSpPr>
        <p:spPr>
          <a:xfrm>
            <a:off x="664845" y="1171575"/>
            <a:ext cx="65474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因为求每步大约长多少米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不需要非常精确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保留到厘米就行了</a:t>
            </a:r>
            <a:r>
              <a:rPr lang="en-US" altLang="zh-CN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所以我们就将结果用“四舍五入”法保留两位小数</a:t>
            </a:r>
            <a:r>
              <a:rPr lang="zh-CN" altLang="en-US" sz="28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5300" y="1048247"/>
            <a:ext cx="882898" cy="1265255"/>
          </a:xfrm>
          <a:prstGeom prst="rect">
            <a:avLst/>
          </a:prstGeom>
        </p:spPr>
      </p:pic>
      <p:sp>
        <p:nvSpPr>
          <p:cNvPr id="16" name="AutoShape 27"/>
          <p:cNvSpPr/>
          <p:nvPr/>
        </p:nvSpPr>
        <p:spPr>
          <a:xfrm>
            <a:off x="317818" y="575628"/>
            <a:ext cx="3770312" cy="79057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解决问题：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0541" y="2010221"/>
            <a:ext cx="67865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2.97÷8≈0.37(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043" y="3067050"/>
            <a:ext cx="13096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87195" y="3122613"/>
            <a:ext cx="521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平均每步大约长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0.37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9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WPS 演示</Application>
  <PresentationFormat>全屏显示(16:9)</PresentationFormat>
  <Paragraphs>220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幼圆</vt:lpstr>
      <vt:lpstr>华文新魏</vt:lpstr>
      <vt:lpstr>Times New Roman</vt:lpstr>
      <vt:lpstr>微软雅黑</vt:lpstr>
      <vt:lpstr>Calibri</vt:lpstr>
      <vt:lpstr>Arial Unicode MS</vt:lpstr>
      <vt:lpstr>楷体_GB2312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 生活中的“大约”——感受。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一块边长为14.4m的正方形菜地，每平方米收蔬菜15.2kg，这块菜地能收蔬菜多少千克？(得数保留整数) </vt:lpstr>
      <vt:lpstr>   五年级有班费24.2元，同学们卖废品又得到16.4元。同学们想用这些钱买7元一本的《少年科技》书，能买几本？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90</cp:revision>
  <dcterms:created xsi:type="dcterms:W3CDTF">2018-09-11T05:46:00Z</dcterms:created>
  <dcterms:modified xsi:type="dcterms:W3CDTF">2023-08-28T08:52:00Z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801D4A0E5BD845D9A767A761FE572D32_12</vt:lpwstr>
  </property>
</Properties>
</file>