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sldIdLst>
    <p:sldId id="256" r:id="rId4"/>
    <p:sldId id="259" r:id="rId5"/>
    <p:sldId id="280" r:id="rId6"/>
    <p:sldId id="281" r:id="rId7"/>
    <p:sldId id="265" r:id="rId8"/>
    <p:sldId id="283" r:id="rId9"/>
    <p:sldId id="295" r:id="rId10"/>
    <p:sldId id="296" r:id="rId11"/>
    <p:sldId id="297" r:id="rId12"/>
    <p:sldId id="284" r:id="rId13"/>
    <p:sldId id="285" r:id="rId14"/>
    <p:sldId id="286" r:id="rId15"/>
    <p:sldId id="287" r:id="rId16"/>
    <p:sldId id="288" r:id="rId17"/>
    <p:sldId id="289" r:id="rId18"/>
    <p:sldId id="290" r:id="rId19"/>
    <p:sldId id="271" r:id="rId20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1" userDrawn="1">
          <p15:clr>
            <a:srgbClr val="A4A3A4"/>
          </p15:clr>
        </p15:guide>
        <p15:guide id="2" pos="28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43" autoAdjust="0"/>
    <p:restoredTop sz="99852" autoAdjust="0"/>
  </p:normalViewPr>
  <p:slideViewPr>
    <p:cSldViewPr showGuides="1">
      <p:cViewPr varScale="1">
        <p:scale>
          <a:sx n="118" d="100"/>
          <a:sy n="118" d="100"/>
        </p:scale>
        <p:origin x="102" y="84"/>
      </p:cViewPr>
      <p:guideLst>
        <p:guide orient="horz" pos="1641"/>
        <p:guide pos="285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4.png"/><Relationship Id="rId7" Type="http://schemas.openxmlformats.org/officeDocument/2006/relationships/slide" Target="../slides/slide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179705" y="92710"/>
            <a:ext cx="99568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练习十一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slide" Target="slide4.xml"/><Relationship Id="rId4" Type="http://schemas.openxmlformats.org/officeDocument/2006/relationships/slide" Target="slide1.xml"/><Relationship Id="rId3" Type="http://schemas.openxmlformats.org/officeDocument/2006/relationships/slide" Target="slide17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jpeg"/><Relationship Id="rId1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6.png"/><Relationship Id="rId2" Type="http://schemas.openxmlformats.org/officeDocument/2006/relationships/image" Target="../media/image14.jpeg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4.jpeg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004488" y="295283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2195736" y="295283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714157" y="1435155"/>
            <a:ext cx="3505200" cy="1083945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练习十一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56301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7932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小数除法</a:t>
            </a:r>
            <a:endParaRPr lang="en-US" altLang="zh-CN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076056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78" y="411510"/>
            <a:ext cx="1344035" cy="1074317"/>
          </a:xfrm>
          <a:prstGeom prst="rect">
            <a:avLst/>
          </a:prstGeom>
        </p:spPr>
      </p:pic>
      <p:sp>
        <p:nvSpPr>
          <p:cNvPr id="230403" name="Text Box 7"/>
          <p:cNvSpPr txBox="1"/>
          <p:nvPr/>
        </p:nvSpPr>
        <p:spPr>
          <a:xfrm>
            <a:off x="1619672" y="626088"/>
            <a:ext cx="525621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在括号里填适当的数。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30404" name="Text Box 8"/>
          <p:cNvSpPr txBox="1"/>
          <p:nvPr/>
        </p:nvSpPr>
        <p:spPr>
          <a:xfrm>
            <a:off x="2481263" y="1412240"/>
            <a:ext cx="5183187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×17=4.76          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36×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=57.6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25×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=7              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36.4÷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=14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273" name="Text Box 9"/>
          <p:cNvSpPr txBox="1"/>
          <p:nvPr/>
        </p:nvSpPr>
        <p:spPr>
          <a:xfrm>
            <a:off x="3074161" y="1606366"/>
            <a:ext cx="13858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0.28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274" name="Text Box 10"/>
          <p:cNvSpPr txBox="1"/>
          <p:nvPr/>
        </p:nvSpPr>
        <p:spPr>
          <a:xfrm>
            <a:off x="3879850" y="2322462"/>
            <a:ext cx="13843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1.6  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  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275" name="Text Box 11"/>
          <p:cNvSpPr txBox="1"/>
          <p:nvPr/>
        </p:nvSpPr>
        <p:spPr>
          <a:xfrm>
            <a:off x="3907891" y="3082538"/>
            <a:ext cx="13843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0.28 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276" name="Text Box 12"/>
          <p:cNvSpPr txBox="1"/>
          <p:nvPr/>
        </p:nvSpPr>
        <p:spPr>
          <a:xfrm>
            <a:off x="4380617" y="3782709"/>
            <a:ext cx="13843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2.6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3" grpId="0" bldLvl="0"/>
      <p:bldP spid="11274" grpId="0" bldLvl="0"/>
      <p:bldP spid="11275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441" y="160105"/>
            <a:ext cx="1656184" cy="1323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99226" y="3843212"/>
            <a:ext cx="816956" cy="600746"/>
          </a:xfrm>
          <a:prstGeom prst="rect">
            <a:avLst/>
          </a:prstGeom>
        </p:spPr>
      </p:pic>
      <p:sp>
        <p:nvSpPr>
          <p:cNvPr id="231428" name="Text Box 6"/>
          <p:cNvSpPr txBox="1"/>
          <p:nvPr/>
        </p:nvSpPr>
        <p:spPr>
          <a:xfrm>
            <a:off x="5027930" y="1782445"/>
            <a:ext cx="3352800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>
                <a:latin typeface="Times New Roman" panose="02020603050405020304" pitchFamily="18" charset="0"/>
              </a:rPr>
              <a:t>       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231429" name="Text Box 7"/>
          <p:cNvSpPr txBox="1"/>
          <p:nvPr/>
        </p:nvSpPr>
        <p:spPr>
          <a:xfrm>
            <a:off x="1619672" y="629920"/>
            <a:ext cx="67691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平均每天吃多少千克竹子？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7" name="Text Box 9"/>
          <p:cNvSpPr txBox="1"/>
          <p:nvPr/>
        </p:nvSpPr>
        <p:spPr>
          <a:xfrm>
            <a:off x="1953895" y="3750310"/>
            <a:ext cx="5545138" cy="1250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5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259÷14=18.5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kg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5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答：平均每天吃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18.5kg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竹子。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31431" name="Picture 11" descr="小数五年级上册_页面_049"/>
          <p:cNvPicPr>
            <a:picLocks noChangeAspect="1"/>
          </p:cNvPicPr>
          <p:nvPr/>
        </p:nvPicPr>
        <p:blipFill>
          <a:blip r:embed="rId3"/>
          <a:srcRect l="42149" t="19997" r="10294" b="63840"/>
          <a:stretch>
            <a:fillRect/>
          </a:stretch>
        </p:blipFill>
        <p:spPr>
          <a:xfrm>
            <a:off x="1498918" y="1196975"/>
            <a:ext cx="5761037" cy="2749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7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26936"/>
            <a:ext cx="1512168" cy="1208710"/>
          </a:xfrm>
          <a:prstGeom prst="rect">
            <a:avLst/>
          </a:prstGeom>
        </p:spPr>
      </p:pic>
      <p:sp>
        <p:nvSpPr>
          <p:cNvPr id="232452" name="Text Box 6"/>
          <p:cNvSpPr txBox="1"/>
          <p:nvPr/>
        </p:nvSpPr>
        <p:spPr>
          <a:xfrm>
            <a:off x="5076825" y="2279650"/>
            <a:ext cx="3352800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Times New Roman" panose="02020603050405020304" pitchFamily="18" charset="0"/>
              </a:rPr>
              <a:t>       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232453" name="Text Box 7"/>
          <p:cNvSpPr txBox="1"/>
          <p:nvPr/>
        </p:nvSpPr>
        <p:spPr>
          <a:xfrm>
            <a:off x="971233" y="858520"/>
            <a:ext cx="7127875" cy="2011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小明从学校到少年宫，如果每时走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4.5km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小时可以到达，现在每时走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3km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，要多少时才能到达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32454" name="Text Box 8"/>
          <p:cNvSpPr txBox="1"/>
          <p:nvPr/>
        </p:nvSpPr>
        <p:spPr>
          <a:xfrm>
            <a:off x="2439988" y="3943350"/>
            <a:ext cx="32845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13321" name="Text Box 9"/>
          <p:cNvSpPr txBox="1"/>
          <p:nvPr/>
        </p:nvSpPr>
        <p:spPr>
          <a:xfrm>
            <a:off x="1393190" y="3003233"/>
            <a:ext cx="6172200" cy="16973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45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4.5×0.6=2.7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km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45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2.7÷3=0.9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（时）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45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时才能到达。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5" name="Text Box 6"/>
          <p:cNvSpPr txBox="1"/>
          <p:nvPr/>
        </p:nvSpPr>
        <p:spPr>
          <a:xfrm>
            <a:off x="4215765" y="1523365"/>
            <a:ext cx="3352800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Times New Roman" panose="02020603050405020304" pitchFamily="18" charset="0"/>
              </a:rPr>
              <a:t>       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233476" name="Text Box 7"/>
          <p:cNvSpPr txBox="1"/>
          <p:nvPr/>
        </p:nvSpPr>
        <p:spPr>
          <a:xfrm>
            <a:off x="686753" y="517842"/>
            <a:ext cx="7845563" cy="2011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张叔叔上午卖出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盏节能灯，下午卖出了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盏节能灯，共卖了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元。平均每盏节能灯多少元？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344" name="Text Box 8"/>
          <p:cNvSpPr txBox="1"/>
          <p:nvPr/>
        </p:nvSpPr>
        <p:spPr>
          <a:xfrm>
            <a:off x="686753" y="2427734"/>
            <a:ext cx="6119812" cy="2499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45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5+3=8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（盏）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45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100÷8=12.5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（元）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45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答：平均每盏节能灯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12.5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4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340721"/>
            <a:ext cx="1800200" cy="1438941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3267075" y="592761"/>
            <a:ext cx="3176905" cy="648335"/>
          </a:xfrm>
          <a:prstGeom prst="wedgeRoundRectCallout">
            <a:avLst>
              <a:gd name="adj1" fmla="val 52207"/>
              <a:gd name="adj2" fmla="val -6578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哪种笔记本最贵？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4501" name="Picture 8" descr="小数五年级上册_页面_04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721" t="45387" r="10294" b="26933"/>
          <a:stretch>
            <a:fillRect/>
          </a:stretch>
        </p:blipFill>
        <p:spPr>
          <a:xfrm>
            <a:off x="1170305" y="1419622"/>
            <a:ext cx="7131685" cy="34651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1378507"/>
            <a:ext cx="2663940" cy="2129347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>
            <a:off x="757555" y="1522632"/>
            <a:ext cx="2663190" cy="864235"/>
          </a:xfrm>
          <a:prstGeom prst="wedgeRoundRectCallout">
            <a:avLst>
              <a:gd name="adj1" fmla="val 61473"/>
              <a:gd name="adj2" fmla="val 13998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红色笔记本：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10.4÷4=2.6 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（元）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3275965" y="465992"/>
            <a:ext cx="2446655" cy="1056640"/>
          </a:xfrm>
          <a:prstGeom prst="wedgeRoundRectCallout">
            <a:avLst>
              <a:gd name="adj1" fmla="val -5155"/>
              <a:gd name="adj2" fmla="val 68011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5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蓝色笔记本：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13.5÷5=2.7 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（元）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6156325" y="946687"/>
            <a:ext cx="2376805" cy="864235"/>
          </a:xfrm>
          <a:prstGeom prst="wedgeRoundRectCallout">
            <a:avLst>
              <a:gd name="adj1" fmla="val -78152"/>
              <a:gd name="adj2" fmla="val 70216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白色笔记本：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5.6÷2=2.8 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（元）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521" y="3399842"/>
            <a:ext cx="1531466" cy="122413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792492" y="3348567"/>
            <a:ext cx="3096344" cy="758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5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2.7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43808" y="3973165"/>
            <a:ext cx="3744416" cy="758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5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答：白色笔记本最贵。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4" grpId="0" bldLvl="0" animBg="1"/>
      <p:bldP spid="15" grpId="0" bldLvl="0" animBg="1"/>
      <p:bldP spid="7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077" y="1067847"/>
            <a:ext cx="1621553" cy="1296144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>
            <a:off x="827584" y="699542"/>
            <a:ext cx="5976183" cy="2227580"/>
          </a:xfrm>
          <a:prstGeom prst="wedgeRoundRectCallout">
            <a:avLst>
              <a:gd name="adj1" fmla="val 54754"/>
              <a:gd name="adj2" fmla="val -18520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45000"/>
              </a:lnSpc>
              <a:buFont typeface="Arial" panose="020B0604020202020204" pitchFamily="34" charset="0"/>
              <a:buNone/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小明做一道除法计算题时，把除数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看作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，算出的商是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0.4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，正确的商应该是多少？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7416" name="Text Box 8"/>
          <p:cNvSpPr txBox="1"/>
          <p:nvPr/>
        </p:nvSpPr>
        <p:spPr>
          <a:xfrm>
            <a:off x="2699792" y="3029937"/>
            <a:ext cx="2924175" cy="1630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9×0.4=3.6</a:t>
            </a:r>
            <a:endParaRPr lang="en-US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3.6÷6=0.6</a:t>
            </a:r>
            <a:endParaRPr lang="en-US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4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7416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776864" cy="283620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3608" y="2289495"/>
            <a:ext cx="7056784" cy="203835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除数是整数的小数除法，除到个位不能除尽，需要在商的末尾点小数点后，在被除数的末尾添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0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继续除。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12193" y="411510"/>
            <a:ext cx="2246579" cy="561692"/>
            <a:chOff x="212193" y="411510"/>
            <a:chExt cx="2246579" cy="56169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193" y="492071"/>
              <a:ext cx="366860" cy="456339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课堂小结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2083" y="353874"/>
            <a:ext cx="2266689" cy="561692"/>
            <a:chOff x="192083" y="439395"/>
            <a:chExt cx="2266689" cy="56169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9"/>
            </a:xfrm>
            <a:prstGeom prst="rect">
              <a:avLst/>
            </a:prstGeom>
          </p:spPr>
        </p:pic>
        <p:sp>
          <p:nvSpPr>
            <p:cNvPr id="21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复习旧知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5" name="圆角矩形 4"/>
          <p:cNvSpPr/>
          <p:nvPr/>
        </p:nvSpPr>
        <p:spPr>
          <a:xfrm>
            <a:off x="395536" y="983025"/>
            <a:ext cx="8392200" cy="180474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lIns="0" rIns="0">
            <a:spAutoFit/>
          </a:bodyPr>
          <a:lstStyle/>
          <a:p>
            <a:r>
              <a:rPr lang="zh-CN" altLang="en-US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小数除法的计算</a:t>
            </a:r>
            <a:endParaRPr lang="en-US" altLang="zh-CN" sz="20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en-US" altLang="zh-CN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</a:t>
            </a:r>
            <a:r>
              <a:rPr lang="zh-CN" altLang="en-US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先从被除数的高位除起，除数是几位数，就看被除数的前几位； 如果不够除，就多看一位，除到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被除数</a:t>
            </a:r>
            <a:r>
              <a:rPr lang="zh-CN" altLang="en-US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的哪一位，商就写在那一位的上面。如果哪一位上不够商</a:t>
            </a:r>
            <a:r>
              <a:rPr lang="en-US" altLang="zh-CN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，要补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0”</a:t>
            </a:r>
            <a:r>
              <a:rPr lang="zh-CN" altLang="en-US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占位。</a:t>
            </a:r>
            <a:endParaRPr lang="en-US" altLang="zh-CN" sz="20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</a:t>
            </a:r>
            <a:r>
              <a:rPr lang="zh-CN" altLang="en-US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余数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必须</a:t>
            </a:r>
            <a:r>
              <a:rPr lang="zh-CN" altLang="en-US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比除数小。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668" y="2132527"/>
            <a:ext cx="1511812" cy="1208426"/>
          </a:xfrm>
          <a:prstGeom prst="rect">
            <a:avLst/>
          </a:prstGeom>
        </p:spPr>
      </p:pic>
      <p:sp>
        <p:nvSpPr>
          <p:cNvPr id="9" name="Text Box 8"/>
          <p:cNvSpPr txBox="1"/>
          <p:nvPr/>
        </p:nvSpPr>
        <p:spPr>
          <a:xfrm>
            <a:off x="395536" y="2787774"/>
            <a:ext cx="596106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计算下面各题。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Group 16"/>
          <p:cNvGrpSpPr/>
          <p:nvPr/>
        </p:nvGrpSpPr>
        <p:grpSpPr>
          <a:xfrm>
            <a:off x="1588095" y="3336701"/>
            <a:ext cx="2010751" cy="1100137"/>
            <a:chOff x="740" y="3263"/>
            <a:chExt cx="679" cy="675"/>
          </a:xfrm>
        </p:grpSpPr>
        <p:sp>
          <p:nvSpPr>
            <p:cNvPr id="20488" name="Text Box 7"/>
            <p:cNvSpPr txBox="1"/>
            <p:nvPr/>
          </p:nvSpPr>
          <p:spPr>
            <a:xfrm>
              <a:off x="751" y="3263"/>
              <a:ext cx="668" cy="3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23.4÷6=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　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489" name="Text Box 8"/>
            <p:cNvSpPr txBox="1"/>
            <p:nvPr/>
          </p:nvSpPr>
          <p:spPr>
            <a:xfrm>
              <a:off x="740" y="3616"/>
              <a:ext cx="546" cy="3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3.39÷3=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Group 20"/>
          <p:cNvGrpSpPr/>
          <p:nvPr/>
        </p:nvGrpSpPr>
        <p:grpSpPr>
          <a:xfrm>
            <a:off x="4526557" y="3332891"/>
            <a:ext cx="2143125" cy="1143000"/>
            <a:chOff x="2256" y="2083"/>
            <a:chExt cx="500" cy="535"/>
          </a:xfrm>
        </p:grpSpPr>
        <p:sp>
          <p:nvSpPr>
            <p:cNvPr id="20491" name="Text Box 10"/>
            <p:cNvSpPr txBox="1"/>
            <p:nvPr/>
          </p:nvSpPr>
          <p:spPr>
            <a:xfrm>
              <a:off x="2256" y="2083"/>
              <a:ext cx="461" cy="2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25.5÷5=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　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492" name="Text Box 11"/>
            <p:cNvSpPr txBox="1"/>
            <p:nvPr/>
          </p:nvSpPr>
          <p:spPr>
            <a:xfrm>
              <a:off x="2262" y="2372"/>
              <a:ext cx="494" cy="24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>
              <a:spAutoFit/>
            </a:bodyPr>
            <a:lstStyle/>
            <a:p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140÷7=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TextBox 16"/>
          <p:cNvSpPr txBox="1"/>
          <p:nvPr/>
        </p:nvSpPr>
        <p:spPr>
          <a:xfrm>
            <a:off x="1644798" y="4415631"/>
            <a:ext cx="59515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按照除数是一位数的除法法则计算。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43857" y="3337018"/>
            <a:ext cx="723275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3.9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01974" y="3364841"/>
            <a:ext cx="723275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5.1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42257" y="3944713"/>
            <a:ext cx="915635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1.13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19771" y="3982920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/>
      <p:bldP spid="14" grpId="0"/>
      <p:bldP spid="3" grpId="0"/>
      <p:bldP spid="6" grpId="0"/>
      <p:bldP spid="7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云形标注 24"/>
          <p:cNvSpPr/>
          <p:nvPr/>
        </p:nvSpPr>
        <p:spPr>
          <a:xfrm>
            <a:off x="5006340" y="1229995"/>
            <a:ext cx="3963670" cy="1900555"/>
          </a:xfrm>
          <a:prstGeom prst="cloudCallout">
            <a:avLst>
              <a:gd name="adj1" fmla="val 27265"/>
              <a:gd name="adj2" fmla="val 64553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除到哪一位不够除时，要在商的那一位商</a:t>
            </a:r>
            <a:r>
              <a:rPr lang="en-US" altLang="zh-CN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0</a:t>
            </a:r>
            <a:r>
              <a: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占位，然后继续除。</a:t>
            </a:r>
            <a:endParaRPr lang="zh-CN" altLang="en-US" sz="24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62"/>
          <a:stretch>
            <a:fillRect/>
          </a:stretch>
        </p:blipFill>
        <p:spPr>
          <a:xfrm flipH="1">
            <a:off x="7425998" y="3091613"/>
            <a:ext cx="1610498" cy="1677548"/>
          </a:xfrm>
          <a:prstGeom prst="rect">
            <a:avLst/>
          </a:prstGeom>
        </p:spPr>
      </p:pic>
      <p:grpSp>
        <p:nvGrpSpPr>
          <p:cNvPr id="10" name="Group 6"/>
          <p:cNvGrpSpPr/>
          <p:nvPr/>
        </p:nvGrpSpPr>
        <p:grpSpPr>
          <a:xfrm>
            <a:off x="1897256" y="1322070"/>
            <a:ext cx="2159000" cy="648970"/>
            <a:chOff x="1429" y="618"/>
            <a:chExt cx="1860" cy="409"/>
          </a:xfrm>
        </p:grpSpPr>
        <p:sp>
          <p:nvSpPr>
            <p:cNvPr id="11" name="Line 4"/>
            <p:cNvSpPr/>
            <p:nvPr/>
          </p:nvSpPr>
          <p:spPr>
            <a:xfrm>
              <a:off x="1702" y="618"/>
              <a:ext cx="1587" cy="0"/>
            </a:xfrm>
            <a:prstGeom prst="line">
              <a:avLst/>
            </a:prstGeom>
            <a:ln w="635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" name="Arc 5"/>
            <p:cNvSpPr/>
            <p:nvPr/>
          </p:nvSpPr>
          <p:spPr>
            <a:xfrm rot="9276134" flipH="1">
              <a:off x="1429" y="709"/>
              <a:ext cx="363" cy="31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635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Rectangle 7"/>
          <p:cNvSpPr/>
          <p:nvPr/>
        </p:nvSpPr>
        <p:spPr>
          <a:xfrm>
            <a:off x="2186181" y="1351915"/>
            <a:ext cx="182689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9.5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8"/>
          <p:cNvSpPr txBox="1"/>
          <p:nvPr/>
        </p:nvSpPr>
        <p:spPr>
          <a:xfrm>
            <a:off x="1284481" y="1290320"/>
            <a:ext cx="1044575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9"/>
          <p:cNvSpPr txBox="1"/>
          <p:nvPr/>
        </p:nvSpPr>
        <p:spPr>
          <a:xfrm>
            <a:off x="2186181" y="589915"/>
            <a:ext cx="5746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44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10"/>
          <p:cNvSpPr txBox="1"/>
          <p:nvPr/>
        </p:nvSpPr>
        <p:spPr>
          <a:xfrm>
            <a:off x="2257301" y="1923415"/>
            <a:ext cx="13843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7 5</a:t>
            </a:r>
            <a:endParaRPr lang="en-US" altLang="zh-CN" sz="44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Line 12"/>
          <p:cNvSpPr/>
          <p:nvPr/>
        </p:nvSpPr>
        <p:spPr>
          <a:xfrm>
            <a:off x="2214756" y="2614295"/>
            <a:ext cx="1841500" cy="0"/>
          </a:xfrm>
          <a:prstGeom prst="line">
            <a:avLst/>
          </a:prstGeom>
          <a:ln w="635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" name="Text Box 14"/>
          <p:cNvSpPr txBox="1"/>
          <p:nvPr/>
        </p:nvSpPr>
        <p:spPr>
          <a:xfrm>
            <a:off x="2214121" y="2609215"/>
            <a:ext cx="149923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2 0 </a:t>
            </a:r>
            <a:endParaRPr lang="en-US" altLang="zh-CN" sz="44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Oval 15"/>
          <p:cNvSpPr/>
          <p:nvPr/>
        </p:nvSpPr>
        <p:spPr>
          <a:xfrm>
            <a:off x="2694816" y="1040765"/>
            <a:ext cx="144780" cy="144780"/>
          </a:xfrm>
          <a:prstGeom prst="ellipse">
            <a:avLst/>
          </a:prstGeom>
          <a:solidFill>
            <a:srgbClr val="FF3300"/>
          </a:solidFill>
          <a:ln w="9525">
            <a:noFill/>
          </a:ln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zh-CN" dirty="0">
              <a:solidFill>
                <a:srgbClr val="00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16"/>
          <p:cNvSpPr txBox="1"/>
          <p:nvPr/>
        </p:nvSpPr>
        <p:spPr>
          <a:xfrm>
            <a:off x="2760856" y="560070"/>
            <a:ext cx="5746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</a:t>
            </a:r>
            <a:endParaRPr lang="en-US" altLang="zh-CN" sz="44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18"/>
          <p:cNvSpPr txBox="1"/>
          <p:nvPr/>
        </p:nvSpPr>
        <p:spPr>
          <a:xfrm>
            <a:off x="2221106" y="3185795"/>
            <a:ext cx="213487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2 0 0</a:t>
            </a:r>
            <a:endParaRPr lang="en-US" altLang="zh-CN" sz="44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Line 19"/>
          <p:cNvSpPr/>
          <p:nvPr/>
        </p:nvSpPr>
        <p:spPr>
          <a:xfrm>
            <a:off x="2221106" y="3904615"/>
            <a:ext cx="1806575" cy="0"/>
          </a:xfrm>
          <a:prstGeom prst="line">
            <a:avLst/>
          </a:prstGeom>
          <a:ln w="635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6" name="Text Box 23"/>
          <p:cNvSpPr txBox="1"/>
          <p:nvPr/>
        </p:nvSpPr>
        <p:spPr>
          <a:xfrm>
            <a:off x="3241551" y="4049395"/>
            <a:ext cx="5746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440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16"/>
          <p:cNvSpPr txBox="1"/>
          <p:nvPr/>
        </p:nvSpPr>
        <p:spPr>
          <a:xfrm>
            <a:off x="3164081" y="553720"/>
            <a:ext cx="5746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 </a:t>
            </a:r>
            <a:endParaRPr lang="en-US" altLang="zh-CN" sz="44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16"/>
          <p:cNvSpPr txBox="1"/>
          <p:nvPr/>
        </p:nvSpPr>
        <p:spPr>
          <a:xfrm>
            <a:off x="3331369" y="2619695"/>
            <a:ext cx="5746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 </a:t>
            </a:r>
            <a:endParaRPr lang="en-US" altLang="zh-CN" sz="44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15" grpId="0"/>
      <p:bldP spid="16" grpId="0"/>
      <p:bldP spid="18" grpId="0"/>
      <p:bldP spid="20" grpId="0" animBg="1"/>
      <p:bldP spid="21" grpId="0"/>
      <p:bldP spid="22" grpId="0"/>
      <p:bldP spid="26" grpId="0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3F6"/>
              </a:clrFrom>
              <a:clrTo>
                <a:srgbClr val="FEF3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3778" y="221697"/>
            <a:ext cx="792088" cy="902846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192082" y="411510"/>
            <a:ext cx="2266690" cy="561692"/>
            <a:chOff x="192082" y="411510"/>
            <a:chExt cx="2266690" cy="561692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8"/>
            </a:xfrm>
            <a:prstGeom prst="rect">
              <a:avLst/>
            </a:prstGeom>
          </p:spPr>
        </p:pic>
        <p:sp>
          <p:nvSpPr>
            <p:cNvPr id="24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巩固练习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9" name="图片 8" descr="p048-01-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622" y="1876048"/>
            <a:ext cx="7964756" cy="1919838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11560" y="1124543"/>
            <a:ext cx="7920880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三峡大坝正常蓄水位为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175m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，采用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级船闸保证船舶顺利通行。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627784" y="3748973"/>
            <a:ext cx="323024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2.6÷5=0.52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（时）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19672" y="4285781"/>
            <a:ext cx="559800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答：过每级船闸平均用了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0.52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时。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8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TextBox 2"/>
          <p:cNvSpPr txBox="1"/>
          <p:nvPr/>
        </p:nvSpPr>
        <p:spPr>
          <a:xfrm>
            <a:off x="1113155" y="635953"/>
            <a:ext cx="378618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数学医院。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19139" name="Picture 5" descr="小数五年级上册_页面_04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644" t="75697" r="10747" b="8148"/>
          <a:stretch>
            <a:fillRect/>
          </a:stretch>
        </p:blipFill>
        <p:spPr>
          <a:xfrm>
            <a:off x="395536" y="1707654"/>
            <a:ext cx="7632700" cy="2233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600449" y="3660279"/>
            <a:ext cx="1716087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×</a:t>
            </a:r>
            <a:endParaRPr lang="en-US" altLang="zh-CN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07099" y="3660279"/>
            <a:ext cx="1716087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√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53361" y="3660279"/>
            <a:ext cx="1717675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×</a:t>
            </a:r>
            <a:endParaRPr lang="en-US" altLang="zh-CN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1162" y="195486"/>
            <a:ext cx="1439499" cy="1150624"/>
          </a:xfrm>
          <a:prstGeom prst="rect">
            <a:avLst/>
          </a:prstGeom>
        </p:spPr>
      </p:pic>
      <p:sp>
        <p:nvSpPr>
          <p:cNvPr id="220162" name="TextBox 1"/>
          <p:cNvSpPr txBox="1"/>
          <p:nvPr/>
        </p:nvSpPr>
        <p:spPr>
          <a:xfrm>
            <a:off x="511810" y="277575"/>
            <a:ext cx="7888288" cy="45243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3.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算一算，连一连。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31.2÷13        1.92÷12   </a:t>
            </a:r>
            <a:endParaRPr lang="en-US" altLang="zh-CN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  <a:p>
            <a:pPr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    27.9÷31         7.2÷8     </a:t>
            </a:r>
            <a:endParaRPr lang="en-US" altLang="zh-CN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  <a:p>
            <a:pPr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    1.44÷9           16.8÷7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699817" y="2080667"/>
            <a:ext cx="1592263" cy="226695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636317" y="3089166"/>
            <a:ext cx="1584325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412479" y="2042567"/>
            <a:ext cx="1663700" cy="244475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52222"/>
            <a:ext cx="1439499" cy="1150624"/>
          </a:xfrm>
          <a:prstGeom prst="rect">
            <a:avLst/>
          </a:prstGeom>
        </p:spPr>
      </p:pic>
      <p:sp>
        <p:nvSpPr>
          <p:cNvPr id="221186" name="TextBox 2"/>
          <p:cNvSpPr txBox="1"/>
          <p:nvPr/>
        </p:nvSpPr>
        <p:spPr>
          <a:xfrm>
            <a:off x="725174" y="917073"/>
            <a:ext cx="7951282" cy="1191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在向阳中学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4×100m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接力赛中，勇勇等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个同学跑完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400m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共用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52.8s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，平均每个同学跑了多少秒？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59632" y="2749550"/>
            <a:ext cx="591343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52.8÷4=13.2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（秒）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51720" y="3363838"/>
            <a:ext cx="44862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答：平均每个同学跑了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13.2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秒。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74" y="1275690"/>
            <a:ext cx="2981325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8030" y="128585"/>
            <a:ext cx="1439499" cy="115062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2374" y="1275690"/>
            <a:ext cx="2981325" cy="3429000"/>
          </a:xfrm>
          <a:prstGeom prst="rect">
            <a:avLst/>
          </a:prstGeom>
        </p:spPr>
      </p:pic>
      <p:sp>
        <p:nvSpPr>
          <p:cNvPr id="223234" name="Text Box 32"/>
          <p:cNvSpPr txBox="1"/>
          <p:nvPr/>
        </p:nvSpPr>
        <p:spPr>
          <a:xfrm>
            <a:off x="2621542" y="4072146"/>
            <a:ext cx="741363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3235" name="Text Box 28"/>
          <p:cNvSpPr txBox="1"/>
          <p:nvPr/>
        </p:nvSpPr>
        <p:spPr>
          <a:xfrm>
            <a:off x="1757942" y="4000708"/>
            <a:ext cx="9366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3238" name="Text Box 6"/>
          <p:cNvSpPr txBox="1"/>
          <p:nvPr/>
        </p:nvSpPr>
        <p:spPr>
          <a:xfrm>
            <a:off x="1388055" y="1275606"/>
            <a:ext cx="6346825" cy="783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500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</a:rPr>
              <a:t>39.2÷7=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</a:rPr>
              <a:t>                         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</a:rPr>
              <a:t>7.44÷6=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08" name="Text Box 12"/>
          <p:cNvSpPr txBox="1"/>
          <p:nvPr/>
        </p:nvSpPr>
        <p:spPr>
          <a:xfrm>
            <a:off x="6935097" y="1462097"/>
            <a:ext cx="1512888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1.24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09" name="Text Box 13"/>
          <p:cNvSpPr txBox="1"/>
          <p:nvPr/>
        </p:nvSpPr>
        <p:spPr>
          <a:xfrm>
            <a:off x="2483747" y="1462097"/>
            <a:ext cx="1017588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5.6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33" name="Group 37"/>
          <p:cNvGrpSpPr/>
          <p:nvPr/>
        </p:nvGrpSpPr>
        <p:grpSpPr>
          <a:xfrm>
            <a:off x="4938340" y="1827738"/>
            <a:ext cx="3594100" cy="2755900"/>
            <a:chOff x="3107" y="1389"/>
            <a:chExt cx="2264" cy="1736"/>
          </a:xfrm>
        </p:grpSpPr>
        <p:sp>
          <p:nvSpPr>
            <p:cNvPr id="223248" name="Text Box 18"/>
            <p:cNvSpPr txBox="1"/>
            <p:nvPr/>
          </p:nvSpPr>
          <p:spPr>
            <a:xfrm>
              <a:off x="3107" y="1389"/>
              <a:ext cx="2264" cy="1736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85000"/>
                </a:lnSpc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</a:rPr>
                <a:t>        </a:t>
              </a:r>
              <a:r>
                <a:rPr lang="en-US" altLang="zh-CN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1.24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85000"/>
                </a:lnSpc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6  7.44                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85000"/>
                </a:lnSpc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6                                                  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85000"/>
                </a:lnSpc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1 4 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85000"/>
                </a:lnSpc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1 2  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85000"/>
                </a:lnSpc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   24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85000"/>
                </a:lnSpc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   24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85000"/>
                </a:lnSpc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     0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23249" name="Line 19"/>
            <p:cNvSpPr/>
            <p:nvPr/>
          </p:nvSpPr>
          <p:spPr>
            <a:xfrm>
              <a:off x="4068" y="2491"/>
              <a:ext cx="545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3250" name="Line 20"/>
            <p:cNvSpPr/>
            <p:nvPr/>
          </p:nvSpPr>
          <p:spPr>
            <a:xfrm>
              <a:off x="4068" y="2856"/>
              <a:ext cx="589" cy="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pic>
          <p:nvPicPr>
            <p:cNvPr id="223251" name="图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14" y="1682"/>
              <a:ext cx="650" cy="28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3252" name="Line 21"/>
            <p:cNvSpPr/>
            <p:nvPr/>
          </p:nvSpPr>
          <p:spPr>
            <a:xfrm>
              <a:off x="4019" y="2061"/>
              <a:ext cx="545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132" name="Group 36"/>
          <p:cNvGrpSpPr/>
          <p:nvPr/>
        </p:nvGrpSpPr>
        <p:grpSpPr>
          <a:xfrm>
            <a:off x="366022" y="1809006"/>
            <a:ext cx="3594100" cy="2525713"/>
            <a:chOff x="410" y="1984"/>
            <a:chExt cx="2264" cy="1591"/>
          </a:xfrm>
        </p:grpSpPr>
        <p:sp>
          <p:nvSpPr>
            <p:cNvPr id="223244" name="Text Box 25"/>
            <p:cNvSpPr txBox="1"/>
            <p:nvPr/>
          </p:nvSpPr>
          <p:spPr>
            <a:xfrm>
              <a:off x="410" y="1984"/>
              <a:ext cx="2264" cy="1591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</a:rPr>
                <a:t>          </a:t>
              </a:r>
              <a:r>
                <a:rPr lang="en-US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5.6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7  39.2                  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35                                                   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4 2 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4 2  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 0  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23245" name="Line 26"/>
            <p:cNvSpPr/>
            <p:nvPr/>
          </p:nvSpPr>
          <p:spPr>
            <a:xfrm>
              <a:off x="1405" y="3288"/>
              <a:ext cx="680" cy="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3246" name="Line 33"/>
            <p:cNvSpPr/>
            <p:nvPr/>
          </p:nvSpPr>
          <p:spPr>
            <a:xfrm>
              <a:off x="1247" y="2780"/>
              <a:ext cx="680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pic>
          <p:nvPicPr>
            <p:cNvPr id="223247" name="图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01" y="2277"/>
              <a:ext cx="771" cy="28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" name="矩形 4"/>
          <p:cNvSpPr/>
          <p:nvPr/>
        </p:nvSpPr>
        <p:spPr>
          <a:xfrm>
            <a:off x="578649" y="411510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列竖式计算。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8" grpId="0" bldLvl="0"/>
      <p:bldP spid="4109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752" y="1202457"/>
            <a:ext cx="2981325" cy="3429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432" y="1202457"/>
            <a:ext cx="2981325" cy="3429000"/>
          </a:xfrm>
          <a:prstGeom prst="rect">
            <a:avLst/>
          </a:prstGeom>
        </p:spPr>
      </p:pic>
      <p:sp>
        <p:nvSpPr>
          <p:cNvPr id="229380" name="Text Box 7"/>
          <p:cNvSpPr txBox="1"/>
          <p:nvPr/>
        </p:nvSpPr>
        <p:spPr>
          <a:xfrm>
            <a:off x="529590" y="1202690"/>
            <a:ext cx="79930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35÷14 =                              1÷8=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4132" name="Group 36"/>
          <p:cNvGrpSpPr/>
          <p:nvPr/>
        </p:nvGrpSpPr>
        <p:grpSpPr>
          <a:xfrm>
            <a:off x="233680" y="1702221"/>
            <a:ext cx="3594100" cy="2525713"/>
            <a:chOff x="410" y="1984"/>
            <a:chExt cx="2264" cy="1591"/>
          </a:xfrm>
        </p:grpSpPr>
        <p:sp>
          <p:nvSpPr>
            <p:cNvPr id="223244" name="Text Box 25"/>
            <p:cNvSpPr txBox="1"/>
            <p:nvPr/>
          </p:nvSpPr>
          <p:spPr>
            <a:xfrm>
              <a:off x="410" y="1984"/>
              <a:ext cx="2264" cy="1591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</a:rPr>
                <a:t>          </a:t>
              </a:r>
              <a:r>
                <a:rPr lang="en-US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2.5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14  35                 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28                                                   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70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70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 0  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23245" name="Line 26"/>
            <p:cNvSpPr/>
            <p:nvPr/>
          </p:nvSpPr>
          <p:spPr>
            <a:xfrm>
              <a:off x="1405" y="3288"/>
              <a:ext cx="680" cy="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3246" name="Line 33"/>
            <p:cNvSpPr/>
            <p:nvPr/>
          </p:nvSpPr>
          <p:spPr>
            <a:xfrm>
              <a:off x="1247" y="2780"/>
              <a:ext cx="680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pic>
          <p:nvPicPr>
            <p:cNvPr id="223247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1" y="2277"/>
              <a:ext cx="771" cy="28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8235" name="Group 43"/>
          <p:cNvGrpSpPr/>
          <p:nvPr/>
        </p:nvGrpSpPr>
        <p:grpSpPr>
          <a:xfrm>
            <a:off x="3827779" y="1713230"/>
            <a:ext cx="3768225" cy="2918227"/>
            <a:chOff x="4925" y="1733"/>
            <a:chExt cx="2264" cy="2329"/>
          </a:xfrm>
        </p:grpSpPr>
        <p:sp>
          <p:nvSpPr>
            <p:cNvPr id="229386" name="Text Box 38"/>
            <p:cNvSpPr txBox="1"/>
            <p:nvPr/>
          </p:nvSpPr>
          <p:spPr>
            <a:xfrm>
              <a:off x="4925" y="1733"/>
              <a:ext cx="2264" cy="2329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</a:rPr>
                <a:t>              </a:t>
              </a: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0.125</a:t>
              </a:r>
              <a:endPara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      8  1.0                  </a:t>
              </a:r>
              <a:endPara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             8                                                   </a:t>
              </a:r>
              <a:endPara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              2 0 </a:t>
              </a:r>
              <a:endPara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              1 6  </a:t>
              </a:r>
              <a:endPara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                 40  </a:t>
              </a:r>
              <a:endPara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                 40</a:t>
              </a:r>
              <a:endPara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                     0</a:t>
              </a:r>
              <a:endPara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endPara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29387" name="Line 39"/>
            <p:cNvSpPr/>
            <p:nvPr/>
          </p:nvSpPr>
          <p:spPr>
            <a:xfrm>
              <a:off x="5902" y="2935"/>
              <a:ext cx="680" cy="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9388" name="Line 40"/>
            <p:cNvSpPr/>
            <p:nvPr/>
          </p:nvSpPr>
          <p:spPr>
            <a:xfrm flipH="1" flipV="1">
              <a:off x="5900" y="2546"/>
              <a:ext cx="682" cy="9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pic>
          <p:nvPicPr>
            <p:cNvPr id="229389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91" y="2111"/>
              <a:ext cx="377" cy="28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9390" name="Line 42"/>
            <p:cNvSpPr/>
            <p:nvPr/>
          </p:nvSpPr>
          <p:spPr>
            <a:xfrm>
              <a:off x="5902" y="3434"/>
              <a:ext cx="680" cy="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8201" name="Text Box 9"/>
          <p:cNvSpPr txBox="1"/>
          <p:nvPr/>
        </p:nvSpPr>
        <p:spPr>
          <a:xfrm>
            <a:off x="2042160" y="1347614"/>
            <a:ext cx="1204913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02" name="Text Box 10"/>
          <p:cNvSpPr txBox="1"/>
          <p:nvPr/>
        </p:nvSpPr>
        <p:spPr>
          <a:xfrm>
            <a:off x="6156008" y="1347614"/>
            <a:ext cx="1873250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0.125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8030" y="128585"/>
            <a:ext cx="1439499" cy="1150624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78649" y="411510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列竖式计算。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1" grpId="0" bldLvl="0"/>
      <p:bldP spid="8202" grpId="0" bldLvl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2224</Words>
  <Application>WPS 演示</Application>
  <PresentationFormat>全屏显示(16:9)</PresentationFormat>
  <Paragraphs>202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Arial</vt:lpstr>
      <vt:lpstr>宋体</vt:lpstr>
      <vt:lpstr>Wingdings</vt:lpstr>
      <vt:lpstr>楷体</vt:lpstr>
      <vt:lpstr>黑体</vt:lpstr>
      <vt:lpstr>幼圆</vt:lpstr>
      <vt:lpstr>Comic Sans MS</vt:lpstr>
      <vt:lpstr>微软雅黑</vt:lpstr>
      <vt:lpstr>Times New Roman</vt:lpstr>
      <vt:lpstr>等线</vt:lpstr>
      <vt:lpstr>Calibri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104</cp:revision>
  <dcterms:created xsi:type="dcterms:W3CDTF">2018-09-11T05:46:00Z</dcterms:created>
  <dcterms:modified xsi:type="dcterms:W3CDTF">2023-08-28T08:51:16Z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47B7E8687F4B4123892254948A793A62_12</vt:lpwstr>
  </property>
</Properties>
</file>