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handoutMasterIdLst>
    <p:handoutMasterId r:id="rId16"/>
  </p:handoutMasterIdLst>
  <p:sldIdLst>
    <p:sldId id="256" r:id="rId4"/>
    <p:sldId id="259" r:id="rId5"/>
    <p:sldId id="280" r:id="rId6"/>
    <p:sldId id="281" r:id="rId7"/>
    <p:sldId id="301" r:id="rId8"/>
    <p:sldId id="302" r:id="rId9"/>
    <p:sldId id="303" r:id="rId10"/>
    <p:sldId id="265" r:id="rId11"/>
    <p:sldId id="296" r:id="rId12"/>
    <p:sldId id="297" r:id="rId13"/>
    <p:sldId id="298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450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91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0CFE3-AF12-4716-97F7-9D7638C9B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6563B-40AF-4599-A5D6-C47FCCDC0F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练习二十二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9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练习二十二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1071563" y="555526"/>
            <a:ext cx="735806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观察下图，请你填一填。满格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个，不满格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个，面积大约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)cm</a:t>
            </a:r>
            <a:r>
              <a:rPr lang="en-US" altLang="zh-CN" sz="36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。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6251574" y="1194887"/>
            <a:ext cx="25688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pic>
        <p:nvPicPr>
          <p:cNvPr id="23" name="图片 8" descr="1111.jpg"/>
          <p:cNvPicPr>
            <a:picLocks noChangeAspect="1"/>
          </p:cNvPicPr>
          <p:nvPr/>
        </p:nvPicPr>
        <p:blipFill>
          <a:blip r:embed="rId1" cstate="print"/>
          <a:srcRect l="46391" b="9685"/>
          <a:stretch>
            <a:fillRect/>
          </a:stretch>
        </p:blipFill>
        <p:spPr bwMode="auto">
          <a:xfrm>
            <a:off x="2411760" y="2190388"/>
            <a:ext cx="4320480" cy="239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7187678" y="627534"/>
            <a:ext cx="163279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7" name="矩形 13"/>
          <p:cNvSpPr>
            <a:spLocks noChangeArrowheads="1"/>
          </p:cNvSpPr>
          <p:nvPr/>
        </p:nvSpPr>
        <p:spPr bwMode="auto">
          <a:xfrm>
            <a:off x="2627784" y="1131590"/>
            <a:ext cx="29289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2844" y="4443958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每个小正方形的面积表示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1cm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13"/>
          <p:cNvSpPr>
            <a:spLocks noChangeArrowheads="1"/>
          </p:cNvSpPr>
          <p:nvPr/>
        </p:nvSpPr>
        <p:spPr bwMode="auto">
          <a:xfrm>
            <a:off x="1240969" y="1844899"/>
            <a:ext cx="4071938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  (8+12÷2)×(3×3)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=14×9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=126 (m</a:t>
            </a:r>
            <a:r>
              <a:rPr lang="en-US" altLang="zh-CN" sz="28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536799" y="651441"/>
            <a:ext cx="7215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计算右面土地面积。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13"/>
          <p:cNvSpPr>
            <a:spLocks noChangeArrowheads="1"/>
          </p:cNvSpPr>
          <p:nvPr/>
        </p:nvSpPr>
        <p:spPr bwMode="auto">
          <a:xfrm>
            <a:off x="2039714" y="3546357"/>
            <a:ext cx="5919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它的面积是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126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平方米。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38" name="矩形 15"/>
          <p:cNvSpPr>
            <a:spLocks noChangeArrowheads="1"/>
          </p:cNvSpPr>
          <p:nvPr/>
        </p:nvSpPr>
        <p:spPr bwMode="auto">
          <a:xfrm>
            <a:off x="1260638" y="3546357"/>
            <a:ext cx="11080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endParaRPr lang="zh-CN" altLang="en-US" sz="36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pic>
        <p:nvPicPr>
          <p:cNvPr id="39" name="图片 170"/>
          <p:cNvPicPr>
            <a:picLocks noChangeAspect="1" noChangeArrowheads="1"/>
          </p:cNvPicPr>
          <p:nvPr/>
        </p:nvPicPr>
        <p:blipFill>
          <a:blip r:embed="rId1" cstate="print"/>
          <a:srcRect l="2274"/>
          <a:stretch>
            <a:fillRect/>
          </a:stretch>
        </p:blipFill>
        <p:spPr bwMode="auto">
          <a:xfrm>
            <a:off x="4999608" y="195486"/>
            <a:ext cx="3071813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7" grpId="0"/>
      <p:bldP spid="3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把不规则图形看成与它接近的规则图形来算面积。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用方格纸来数面积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完整格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不完整格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WordArt 32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ln w="12700">
                <a:solidFill>
                  <a:srgbClr val="CC0099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" name="Picture 13" descr="未标题-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7"/>
          <a:stretch>
            <a:fillRect/>
          </a:stretch>
        </p:blipFill>
        <p:spPr bwMode="auto">
          <a:xfrm>
            <a:off x="3904664" y="874129"/>
            <a:ext cx="3772919" cy="421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1259632" y="123478"/>
            <a:ext cx="6912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图中每个小方格的面积是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sz="20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请你估计这片叶子的面积。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4013409" y="4610046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" name="Picture 2" descr="未标题-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976" y="875503"/>
            <a:ext cx="3708411" cy="421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5237699" y="2039883"/>
            <a:ext cx="28584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1    2   3  4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4933363" y="2498668"/>
            <a:ext cx="21431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5  6   7   8  9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4771439" y="2983079"/>
            <a:ext cx="358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10 11 12 1314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21"/>
          <p:cNvSpPr txBox="1">
            <a:spLocks noChangeArrowheads="1"/>
          </p:cNvSpPr>
          <p:nvPr/>
        </p:nvSpPr>
        <p:spPr bwMode="auto">
          <a:xfrm>
            <a:off x="4839788" y="3506299"/>
            <a:ext cx="289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1516 17 18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 Box 3"/>
          <p:cNvSpPr txBox="1">
            <a:spLocks noChangeArrowheads="1"/>
          </p:cNvSpPr>
          <p:nvPr/>
        </p:nvSpPr>
        <p:spPr bwMode="auto">
          <a:xfrm>
            <a:off x="4394409" y="3924244"/>
            <a:ext cx="3810000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18 1716 </a:t>
            </a: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6428789" y="3469365"/>
            <a:ext cx="6477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4446001" y="3516557"/>
            <a:ext cx="649288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4487277" y="2975832"/>
            <a:ext cx="576263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80008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80008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4518232" y="2435107"/>
            <a:ext cx="504825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4933363" y="1990909"/>
            <a:ext cx="358775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5292138" y="1495190"/>
            <a:ext cx="4318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5690599" y="1515245"/>
            <a:ext cx="5762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11"/>
          <p:cNvSpPr txBox="1">
            <a:spLocks noChangeArrowheads="1"/>
          </p:cNvSpPr>
          <p:nvPr/>
        </p:nvSpPr>
        <p:spPr bwMode="auto">
          <a:xfrm>
            <a:off x="6087475" y="1494367"/>
            <a:ext cx="3587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6486732" y="1488811"/>
            <a:ext cx="3603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6797640" y="1494367"/>
            <a:ext cx="10080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6837328" y="1991914"/>
            <a:ext cx="93503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6837328" y="2483664"/>
            <a:ext cx="7207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6837328" y="3029630"/>
            <a:ext cx="9366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8029221" y="419170"/>
            <a:ext cx="64723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不满一格的怎么算？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0889" y="949292"/>
            <a:ext cx="4054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满格的有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格，它的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面积为： 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u="sng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0888" y="2278765"/>
            <a:ext cx="474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不满格的有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格，它的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面积在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zh-CN" altLang="en-US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u="sng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m2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400" b="1" u="sng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01238" y="3591764"/>
            <a:ext cx="43947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因此，可以估计出树叶的面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积在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zh-CN" altLang="en-US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u="sng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m2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400" b="1" u="sng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023080" y="1020640"/>
            <a:ext cx="628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24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58425" y="1582344"/>
            <a:ext cx="122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18cm</a:t>
            </a:r>
            <a:r>
              <a:rPr lang="en-US" altLang="zh-CN" sz="2400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aseline="300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95916" y="2283609"/>
            <a:ext cx="628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24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24827" y="2745274"/>
            <a:ext cx="1135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18cm</a:t>
            </a:r>
            <a:r>
              <a:rPr lang="en-US" altLang="zh-CN" sz="2400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aseline="300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543456" y="2750974"/>
            <a:ext cx="966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0cm</a:t>
            </a:r>
            <a:r>
              <a:rPr lang="en-US" altLang="zh-CN" sz="2400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aseline="300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29662" y="4047442"/>
            <a:ext cx="1155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36cm</a:t>
            </a:r>
            <a:r>
              <a:rPr lang="en-US" altLang="zh-CN" sz="2400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aseline="300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89319" y="4057282"/>
            <a:ext cx="1108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18cm</a:t>
            </a:r>
            <a:r>
              <a:rPr lang="en-US" altLang="zh-CN" sz="2400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aseline="30000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3" descr="未标题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7"/>
          <a:stretch>
            <a:fillRect/>
          </a:stretch>
        </p:blipFill>
        <p:spPr bwMode="auto">
          <a:xfrm>
            <a:off x="3621088" y="987574"/>
            <a:ext cx="3772919" cy="421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179512" y="365168"/>
            <a:ext cx="622141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图中每个小方格的面积是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sz="28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请你估计这片叶子的面积。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729833" y="4723491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1349">
            <a:off x="7626571" y="281658"/>
            <a:ext cx="287066" cy="124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未标题-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400" y="988948"/>
            <a:ext cx="3708411" cy="421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110833" y="4037689"/>
            <a:ext cx="3810000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18 1716 </a:t>
            </a: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145213" y="3582810"/>
            <a:ext cx="6477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162425" y="3630002"/>
            <a:ext cx="649288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203701" y="3089277"/>
            <a:ext cx="576263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80008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80008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234656" y="2548552"/>
            <a:ext cx="504825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649787" y="2104354"/>
            <a:ext cx="358775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5008562" y="1608635"/>
            <a:ext cx="4318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407023" y="1628690"/>
            <a:ext cx="5762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5803899" y="1607812"/>
            <a:ext cx="3587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6203156" y="1602256"/>
            <a:ext cx="3603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6514064" y="1607812"/>
            <a:ext cx="100806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6553752" y="2105359"/>
            <a:ext cx="93503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6553752" y="2597109"/>
            <a:ext cx="7207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6553752" y="3143075"/>
            <a:ext cx="9366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66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en-US" altLang="zh-CN" sz="2400" b="1" dirty="0">
              <a:solidFill>
                <a:srgbClr val="66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8069263" y="440326"/>
            <a:ext cx="64723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不满一格的怎么算？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36512" y="164254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如果把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不满一格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的都按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半格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计算，这片叶子的面积大约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8763" y="3391032"/>
            <a:ext cx="3316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            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44299" y="3392916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18÷2</a:t>
            </a:r>
            <a:endParaRPr lang="zh-CN" altLang="en-US" sz="24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3" descr="未标题-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875" y="1275606"/>
            <a:ext cx="3300413" cy="376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61950" y="339502"/>
            <a:ext cx="87820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活动二 ：探究通过“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”的方法求不规则图形的面积。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036634" y="882867"/>
            <a:ext cx="7535070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图中每个小方格的面积是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sz="28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请你估计这片叶子的面积。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1560" y="2676857"/>
            <a:ext cx="3041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zh-CN" alt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这片叶子接近什么图形呢？</a:t>
            </a:r>
            <a:endParaRPr lang="zh-CN" altLang="en-US" sz="24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D:\我的文档\My Pictures\R五数素材\表格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0" y="915566"/>
            <a:ext cx="3658392" cy="41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539552" y="339502"/>
            <a:ext cx="2808312" cy="2009061"/>
          </a:xfrm>
          <a:prstGeom prst="wedgeRoundRectCallout">
            <a:avLst>
              <a:gd name="adj1" fmla="val -55604"/>
              <a:gd name="adj2" fmla="val 8463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可以将叶子的图形近似转化成平行四边形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268242" y="1098762"/>
            <a:ext cx="2967038" cy="138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= 5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b="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= 30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baseline="30000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3093243" y="1528696"/>
            <a:ext cx="2691605" cy="3010326"/>
          </a:xfrm>
          <a:prstGeom prst="parallelogram">
            <a:avLst>
              <a:gd name="adj" fmla="val 28579"/>
            </a:avLst>
          </a:prstGeom>
          <a:solidFill>
            <a:srgbClr val="FF9933">
              <a:alpha val="50196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68242" y="2844449"/>
            <a:ext cx="2203450" cy="13846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因此，叶子的面积大约是</a:t>
            </a:r>
            <a:r>
              <a:rPr lang="en-US" altLang="zh-CN" sz="2800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30cm</a:t>
            </a:r>
            <a:r>
              <a:rPr lang="en-US" altLang="zh-CN" sz="2800" baseline="30000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09850" y="4651600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3"/>
          <p:cNvSpPr>
            <a:spLocks noChangeShapeType="1"/>
          </p:cNvSpPr>
          <p:nvPr/>
        </p:nvSpPr>
        <p:spPr bwMode="auto">
          <a:xfrm>
            <a:off x="3128170" y="4539022"/>
            <a:ext cx="188198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3876675" y="1528696"/>
            <a:ext cx="0" cy="301032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27100" y="4548755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/>
      <p:bldP spid="41" grpId="0" animBg="1"/>
      <p:bldP spid="42" grpId="0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18906" y="1501875"/>
            <a:ext cx="272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= 5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b="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= 30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b="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4150" y="3337030"/>
            <a:ext cx="2439987" cy="953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叶子的面积大约是</a:t>
            </a:r>
            <a:r>
              <a:rPr lang="en-US" altLang="zh-CN" sz="2800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30cm</a:t>
            </a:r>
            <a:r>
              <a:rPr lang="en-US" altLang="zh-CN" sz="2800" baseline="30000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1" descr="5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67"/>
          <a:stretch>
            <a:fillRect/>
          </a:stretch>
        </p:blipFill>
        <p:spPr bwMode="auto">
          <a:xfrm>
            <a:off x="1721569" y="661765"/>
            <a:ext cx="4097337" cy="443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899493" y="1347991"/>
            <a:ext cx="2009775" cy="3101342"/>
          </a:xfrm>
          <a:prstGeom prst="rect">
            <a:avLst/>
          </a:prstGeom>
          <a:solidFill>
            <a:schemeClr val="accent4">
              <a:alpha val="53999"/>
            </a:schemeClr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42243" y="4599630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5576" y="267494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用转化的方法，将叶子的图形近似转化成长方形。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7" t="40111" r="39098" b="35445"/>
          <a:stretch>
            <a:fillRect/>
          </a:stretch>
        </p:blipFill>
        <p:spPr bwMode="auto">
          <a:xfrm>
            <a:off x="7487816" y="2859782"/>
            <a:ext cx="1656184" cy="155472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61976" y="123478"/>
            <a:ext cx="761047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/>
              <a:t>“</a:t>
            </a:r>
            <a:r>
              <a:rPr lang="zh-CN" altLang="en-US" sz="2400" b="1" dirty="0"/>
              <a:t>称” 面 积  </a:t>
            </a:r>
            <a:endParaRPr lang="en-US" altLang="zh-CN" sz="2400" b="1" dirty="0"/>
          </a:p>
          <a:p>
            <a:r>
              <a:rPr lang="zh-CN" altLang="en-US" sz="2000" b="1" dirty="0"/>
              <a:t>      很早以前，世界各国的数学家们都在思考，看如何计算出不规则版图的面积．许多国家的边界线由于受到自然环境等方面的影响，如同蚯蚓般地曲折蜿蜒。多年来，大家一直寻找不到一个标准的计算方法，一般都是大致估算一下，粗略地取个近似值。</a:t>
            </a:r>
            <a:endParaRPr lang="zh-CN" altLang="en-US" sz="2000" b="1" dirty="0"/>
          </a:p>
          <a:p>
            <a:r>
              <a:rPr lang="zh-CN" altLang="en-US" sz="2000" b="1" dirty="0"/>
              <a:t>　  事有凑巧，我国有一位木匠，听到这样的问题后，专心致志地研究起来，他经过多次的实践，终于发明了一种计算不规则图形面积的方法</a:t>
            </a:r>
            <a:r>
              <a:rPr lang="en-US" altLang="zh-CN" sz="2000" b="1" dirty="0"/>
              <a:t>——“</a:t>
            </a:r>
            <a:r>
              <a:rPr lang="zh-CN" altLang="en-US" sz="2000" b="1" dirty="0"/>
              <a:t>称法”。他巧妙地称出了我国各行政区域的面积。</a:t>
            </a:r>
            <a:endParaRPr lang="zh-CN" altLang="en-US" sz="2000" b="1" dirty="0"/>
          </a:p>
          <a:p>
            <a:r>
              <a:rPr lang="zh-CN" altLang="en-US" sz="2000" b="1" dirty="0"/>
              <a:t>　　这位木匠先精选一块重量、密度均匀的木板，把各种不规则的地图剪贴在木板上；然后，分别把这些图锯下来。用秆称出每块图板的重量；最后再根据比例尺算出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平方厘米的重量，用这样的方法，就不难求出每块图板所表示的实际面积了。也就是说，图板的总重量中含有多少个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平方厘米的重量，就表示多少平方厘米，再扩大一定的倍数，就可以算出实际面积是多大了。</a:t>
            </a:r>
            <a:endParaRPr lang="zh-CN" altLang="en-US" sz="2000" b="1" dirty="0"/>
          </a:p>
          <a:p>
            <a:r>
              <a:rPr lang="zh-CN" altLang="en-US" sz="2000" b="1" dirty="0"/>
              <a:t>    这个木匠叫于振善，后来成为天津南开大学的教授呢。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68618" y="901240"/>
            <a:ext cx="7612062" cy="95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图中每个小方格的面积为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lang="en-US" altLang="zh-CN" sz="28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估算阴影部分面积。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6"/>
          <a:stretch>
            <a:fillRect/>
          </a:stretch>
        </p:blipFill>
        <p:spPr bwMode="auto">
          <a:xfrm>
            <a:off x="5181600" y="1635646"/>
            <a:ext cx="2863850" cy="3339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511405" y="3291830"/>
            <a:ext cx="2190750" cy="1277043"/>
          </a:xfrm>
          <a:prstGeom prst="rect">
            <a:avLst/>
          </a:prstGeom>
          <a:solidFill>
            <a:srgbClr val="FF99FF">
              <a:alpha val="5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1812" y="3363838"/>
            <a:ext cx="3906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zh-CN" altLang="en-US" sz="24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：近似转化成长方形</a:t>
            </a:r>
            <a:endParaRPr lang="zh-CN" altLang="en-US" sz="2400" b="1" dirty="0">
              <a:solidFill>
                <a:srgbClr val="0066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31640" y="3651870"/>
            <a:ext cx="338931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 = 32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u="sng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endParaRPr lang="en-US" altLang="zh-CN" sz="2400" u="sng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5235" y="4106969"/>
            <a:ext cx="338931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阴影部分面积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32m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1813" y="1681813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59718" y="1635646"/>
            <a:ext cx="255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   格：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5788" y="2167767"/>
            <a:ext cx="2362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不满格：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5788" y="2499742"/>
            <a:ext cx="3050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阴影部分面积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28+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8÷2=32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u="sng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u="sng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3"/>
          <p:cNvSpPr>
            <a:spLocks noChangeArrowheads="1"/>
          </p:cNvSpPr>
          <p:nvPr/>
        </p:nvSpPr>
        <p:spPr bwMode="auto">
          <a:xfrm>
            <a:off x="928688" y="483518"/>
            <a:ext cx="7858125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填空：图中每个小正方形的面积表示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1cm</a:t>
            </a:r>
            <a:r>
              <a:rPr lang="en-US" altLang="zh-C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，整格（    ）个，不满整格（    ）个，面积大约是（    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cm</a:t>
            </a:r>
            <a:r>
              <a:rPr lang="en-US" altLang="zh-CN" sz="32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。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296269" y="1419622"/>
            <a:ext cx="3571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33</a:t>
            </a:r>
            <a:endParaRPr lang="zh-CN" altLang="en-US" sz="3600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760" y="1923678"/>
            <a:ext cx="3744391" cy="304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23728" y="915566"/>
            <a:ext cx="3571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en-US" sz="3600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32040" y="915566"/>
            <a:ext cx="3571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18   </a:t>
            </a:r>
            <a:endParaRPr lang="zh-CN" altLang="en-US" sz="3600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1535</Words>
  <Application>WPS 演示</Application>
  <PresentationFormat>全屏显示(16:9)</PresentationFormat>
  <Paragraphs>218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71</cp:revision>
  <dcterms:created xsi:type="dcterms:W3CDTF">2018-09-11T05:46:00Z</dcterms:created>
  <dcterms:modified xsi:type="dcterms:W3CDTF">2023-08-28T08:56:33Z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1E8BA62DFBBB49109777E524DB590A15_12</vt:lpwstr>
  </property>
  <property fmtid="{D5CDD505-2E9C-101B-9397-08002B2CF9AE}" pid="3" name="KSOProductBuildVer">
    <vt:lpwstr>2052-12.1.0.15120</vt:lpwstr>
  </property>
</Properties>
</file>