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280" r:id="rId6"/>
    <p:sldId id="338" r:id="rId7"/>
    <p:sldId id="259" r:id="rId8"/>
    <p:sldId id="302" r:id="rId9"/>
    <p:sldId id="323" r:id="rId10"/>
    <p:sldId id="324" r:id="rId11"/>
    <p:sldId id="265" r:id="rId12"/>
    <p:sldId id="267" r:id="rId13"/>
    <p:sldId id="325" r:id="rId14"/>
    <p:sldId id="326" r:id="rId15"/>
    <p:sldId id="268" r:id="rId16"/>
    <p:sldId id="336" r:id="rId17"/>
    <p:sldId id="337" r:id="rId18"/>
    <p:sldId id="282" r:id="rId19"/>
    <p:sldId id="269" r:id="rId20"/>
    <p:sldId id="27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5144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小数乘小数的估算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41" y="1435155"/>
            <a:ext cx="6935233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小数乘小数的估算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87720" y="293242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</a:t>
            </a:r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9659" y="466665"/>
            <a:ext cx="6952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妈妈要为全家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口人每人买一双拖鞋，每双拖鞋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元，妈妈带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元钱够吗？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5076" y="2064702"/>
            <a:ext cx="3924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12.8×3≈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2489721" y="2383472"/>
            <a:ext cx="4445" cy="43561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236991" y="2918142"/>
            <a:ext cx="499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5896" y="2064702"/>
            <a:ext cx="1290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1436" y="3299777"/>
            <a:ext cx="1303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39&lt;40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5396" y="3836352"/>
            <a:ext cx="3986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妈妈带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元钱够。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2275" y="3497580"/>
            <a:ext cx="916940" cy="1090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06425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张佳房间的地面是长方形。长是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米。请你估计这房间的面积大概是多少平方米？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3895" y="2087880"/>
            <a:ext cx="4326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3.9×3.11≈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257425" y="2466340"/>
            <a:ext cx="4445" cy="43561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3110865" y="2466340"/>
            <a:ext cx="4445" cy="43561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056130" y="2914015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26080" y="2914015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6675" y="2098040"/>
            <a:ext cx="184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7530" y="3445510"/>
            <a:ext cx="4911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答：这房间的面积大概是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3608" y="699542"/>
            <a:ext cx="7210554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小明买了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9.6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千克苹果，每千克苹果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4.9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元，请你估算一下小明带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元够吗？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7824" y="2361183"/>
            <a:ext cx="42341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9.6×4.9≈50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50=50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答：小明带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2275" y="3497580"/>
            <a:ext cx="916940" cy="1090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8660" y="585470"/>
            <a:ext cx="724771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聪聪家准备认养绿地。请你帮他们估计下面几块绿地的面积大约是多少平方米？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333750" y="1477645"/>
          <a:ext cx="3614420" cy="21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" imgW="3314700" imgH="2000250" progId="Paint.Picture">
                  <p:embed/>
                </p:oleObj>
              </mc:Choice>
              <mc:Fallback>
                <p:oleObj name="" r:id="rId1" imgW="3314700" imgH="20002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3750" y="1477645"/>
                        <a:ext cx="3614420" cy="2186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21430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20.2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7135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19.8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3055" y="344106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38.9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2095" y="292735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2595" y="216598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3664585"/>
            <a:ext cx="60686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地的面积约是：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38.9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×9.1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≈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351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8660" y="585470"/>
            <a:ext cx="7463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聪聪家准备认养绿地。请你帮他们估计下面几块绿地的面积大约是多少平方米？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333750" y="1477645"/>
          <a:ext cx="3614420" cy="21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314700" imgH="2000250" progId="Paint.Picture">
                  <p:embed/>
                </p:oleObj>
              </mc:Choice>
              <mc:Fallback>
                <p:oleObj name="" r:id="rId1" imgW="3314700" imgH="20002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3750" y="1477645"/>
                        <a:ext cx="3614420" cy="2186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21430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20.2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7135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19.8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3055" y="344106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38.9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2095" y="292735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2595" y="216598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3664585"/>
            <a:ext cx="60686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地的面积约是：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20.2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×8.1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≈160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8660" y="585470"/>
            <a:ext cx="76077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聪聪家准备认养绿地。请你帮他们估计下面几块绿地的面积大约是多少平方米？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333750" y="1477645"/>
          <a:ext cx="3614420" cy="21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" imgW="3314700" imgH="2000250" progId="Paint.Picture">
                  <p:embed/>
                </p:oleObj>
              </mc:Choice>
              <mc:Fallback>
                <p:oleObj name="" r:id="rId1" imgW="3314700" imgH="20002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3750" y="1477645"/>
                        <a:ext cx="3614420" cy="2186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21430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20.2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7135" y="171577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19.8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3055" y="344106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38.9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2095" y="292735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2595" y="2165985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8.1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500" y="3664585"/>
            <a:ext cx="60686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地的面积约是：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19.8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×8.1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≈160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1050" y="575310"/>
            <a:ext cx="746335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一个房间长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米。现在要铺上边长为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米的正方形地砖，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块够吗？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8995" y="1591310"/>
            <a:ext cx="42633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0.6×0.6×100=36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8.1×5.2≈40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36&lt;40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块不够。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201" y="3451765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0890" y="462280"/>
            <a:ext cx="567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先估算，后计算。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2795270"/>
            <a:ext cx="68160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）地毯的面积超过（     ）平方米，计算面积是（    ）平方米。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）地毯的面积不超过（     ）平方米，计算面积是（     ）平方米。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415" y="1016635"/>
            <a:ext cx="1132205" cy="1481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985" y="1463675"/>
            <a:ext cx="1484630" cy="814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21915" y="2402840"/>
            <a:ext cx="9417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2.05m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5400000">
            <a:off x="3234690" y="1668145"/>
            <a:ext cx="7461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3.2m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1130" y="2160905"/>
            <a:ext cx="9417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1.8m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5400000">
            <a:off x="6149340" y="1736725"/>
            <a:ext cx="7461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0.85m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52620" y="2795270"/>
            <a:ext cx="592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32610" y="3117850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6.56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63757" y="3572495"/>
            <a:ext cx="592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72970" y="390334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5720" y="2395855"/>
            <a:ext cx="5673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估算方法：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把小数看成接近它的整数或整十数。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计算。计算结果要用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“≈”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4125" y="1001395"/>
            <a:ext cx="6134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说说下面各数接近哪个整数或整十数。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4465" y="1523365"/>
            <a:ext cx="11576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3.1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19.8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61.3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3403600" y="1779905"/>
            <a:ext cx="145669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18405" y="1532255"/>
            <a:ext cx="56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5405" y="4072890"/>
            <a:ext cx="56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5405" y="3174365"/>
            <a:ext cx="56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5405" y="2426970"/>
            <a:ext cx="56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403600" y="2647315"/>
            <a:ext cx="145669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3593465" y="3460115"/>
            <a:ext cx="145669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3561715" y="4293235"/>
            <a:ext cx="145669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1187624" y="1131590"/>
          <a:ext cx="7082790" cy="340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2" imgW="7077075" imgH="3400425" progId="Paint.Picture">
                  <p:embed/>
                </p:oleObj>
              </mc:Choice>
              <mc:Fallback>
                <p:oleObj name="" r:id="rId2" imgW="7077075" imgH="3400425" progId="Paint.Picture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87624" y="1131590"/>
                        <a:ext cx="7082790" cy="3402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329729" y="1872635"/>
            <a:ext cx="1907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这块肉重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1.9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15969" y="3172480"/>
            <a:ext cx="1743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带了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元，够吗？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6251" y="4109801"/>
            <a:ext cx="2269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24.9×1.9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166495" y="1275715"/>
            <a:ext cx="3456305" cy="1296035"/>
          </a:xfrm>
          <a:prstGeom prst="cloudCallout">
            <a:avLst>
              <a:gd name="adj1" fmla="val -30635"/>
              <a:gd name="adj2" fmla="val 8072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可以把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24.9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看作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，把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1.9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看作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，买这块肉大约需要……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561205" y="1641475"/>
            <a:ext cx="4115251" cy="1296035"/>
          </a:xfrm>
          <a:prstGeom prst="cloudCallout">
            <a:avLst>
              <a:gd name="adj1" fmla="val 44653"/>
              <a:gd name="adj2" fmla="val 9184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这里是把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都适当放大来估计的，所以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元够了。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2721293"/>
            <a:ext cx="795020" cy="1346835"/>
          </a:xfrm>
          <a:prstGeom prst="rect">
            <a:avLst/>
          </a:prstGeom>
        </p:spPr>
      </p:pic>
      <p:pic>
        <p:nvPicPr>
          <p:cNvPr id="5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423" y="2972118"/>
            <a:ext cx="1255395" cy="1410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0845" y="3300730"/>
            <a:ext cx="226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25×2=50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8720" y="3922395"/>
            <a:ext cx="347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答：带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元够了。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3848" y="584488"/>
            <a:ext cx="2269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24.9×1.9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201" y="3451765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 rot="3159043">
            <a:off x="5505398" y="1718721"/>
            <a:ext cx="2124938" cy="1803856"/>
            <a:chOff x="5471398" y="1824668"/>
            <a:chExt cx="2124938" cy="1803856"/>
          </a:xfrm>
        </p:grpSpPr>
        <p:pic>
          <p:nvPicPr>
            <p:cNvPr id="1026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1399" y="1824668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2122">
              <a:off x="5471398" y="2171424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文本框 24"/>
          <p:cNvSpPr txBox="1"/>
          <p:nvPr/>
        </p:nvSpPr>
        <p:spPr>
          <a:xfrm>
            <a:off x="929004" y="711871"/>
            <a:ext cx="7171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一副乒乓球拍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59.5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副需要多少钱？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5675" y="1635646"/>
            <a:ext cx="3893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59.5×8=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2670" y="2574811"/>
            <a:ext cx="5511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1280160" y="2096021"/>
            <a:ext cx="75565" cy="3600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>
            <a:off x="2470150" y="2096021"/>
            <a:ext cx="75565" cy="3600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170430" y="2574176"/>
            <a:ext cx="6743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05200" y="2228736"/>
            <a:ext cx="1507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5 9.5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 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4 7 6.0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486150" y="2959621"/>
            <a:ext cx="1518285" cy="2032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483735" y="3113926"/>
            <a:ext cx="232410" cy="13398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314575" y="1635646"/>
            <a:ext cx="1407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8" name="肘形连接符 37"/>
          <p:cNvCxnSpPr/>
          <p:nvPr/>
        </p:nvCxnSpPr>
        <p:spPr>
          <a:xfrm rot="5400000" flipV="1">
            <a:off x="2936240" y="2520201"/>
            <a:ext cx="203200" cy="984250"/>
          </a:xfrm>
          <a:prstGeom prst="bentConnector2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996950" y="3583826"/>
            <a:ext cx="299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副需要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4716145" y="3580130"/>
            <a:ext cx="2880360" cy="791820"/>
          </a:xfrm>
          <a:prstGeom prst="wedgeRoundRectCallout">
            <a:avLst>
              <a:gd name="adj1" fmla="val 67878"/>
              <a:gd name="adj2" fmla="val 696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通过估算帮助我们检验计算结果是否正确。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31" grpId="0" animBg="1"/>
      <p:bldP spid="32" grpId="0"/>
      <p:bldP spid="33" grpId="0"/>
      <p:bldP spid="36" grpId="0"/>
      <p:bldP spid="39" grpId="0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云形 17"/>
          <p:cNvSpPr/>
          <p:nvPr/>
        </p:nvSpPr>
        <p:spPr>
          <a:xfrm>
            <a:off x="1681480" y="1079500"/>
            <a:ext cx="6099175" cy="2839720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在实际生活中，买东西要多准备一些钱，否则就不够了，所以在估算的时候，要多估，而不能少估。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910590" y="442595"/>
            <a:ext cx="4751705" cy="2952115"/>
          </a:xfrm>
          <a:prstGeom prst="cloudCallout">
            <a:avLst>
              <a:gd name="adj1" fmla="val -38146"/>
              <a:gd name="adj2" fmla="val 614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估算小数乘法是为了方便计算，所以都是把小数看成接近它的整数或整十数来计算的。计算结果要用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“≈”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104255" y="1450340"/>
            <a:ext cx="2088515" cy="1296670"/>
          </a:xfrm>
          <a:prstGeom prst="wedgeRoundRectCallout">
            <a:avLst>
              <a:gd name="adj1" fmla="val 29872"/>
              <a:gd name="adj2" fmla="val 8942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怎样估算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小数乘法？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460" y="3235643"/>
            <a:ext cx="795020" cy="13468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2200" y="3039745"/>
            <a:ext cx="882650" cy="126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485" y="586105"/>
            <a:ext cx="4819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估算下面各题。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8430" y="1275080"/>
            <a:ext cx="5785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2.9×1.98≈       2.05×3.2≈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6510" y="2921000"/>
            <a:ext cx="5786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30.6×2≈         26.5×0.8≈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1688465" y="1707515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2720340" y="1707515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5116830" y="1707515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6032500" y="1707515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1688465" y="3336290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5041265" y="3315970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5956935" y="3315970"/>
            <a:ext cx="7556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31620" y="221170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53970" y="221170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41265" y="221170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56935" y="221170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31620" y="384048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69180" y="382016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62955" y="384048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30600" y="130619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59100" y="292100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18935" y="130556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28435" y="2921000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6790" y="1012825"/>
            <a:ext cx="6732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用估算的方法快速检验下面计算是否正确。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6880" y="1787525"/>
            <a:ext cx="39350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2.97×3.02=8.9694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12.04×6.98=74.0392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4.86×7.3=354.78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1.89×0.85=1.6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3985" y="1715770"/>
            <a:ext cx="427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9390" y="2449830"/>
            <a:ext cx="427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9390" y="3221355"/>
            <a:ext cx="427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9390" y="3942080"/>
            <a:ext cx="427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DOC_GUID" val="{7923631b-4c5d-410c-be41-d50c93b3584c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WPS 演示</Application>
  <PresentationFormat>全屏显示(16:9)</PresentationFormat>
  <Paragraphs>246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等线</vt:lpstr>
      <vt:lpstr>Office 主题</vt:lpstr>
      <vt:lpstr>2_自定义设计方案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87</cp:revision>
  <dcterms:created xsi:type="dcterms:W3CDTF">2018-09-11T05:46:00Z</dcterms:created>
  <dcterms:modified xsi:type="dcterms:W3CDTF">2023-08-28T08:58:37Z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47A6AE65866943279E67953C5EE7F083_12</vt:lpwstr>
  </property>
</Properties>
</file>