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15"/>
  </p:notesMasterIdLst>
  <p:sldIdLst>
    <p:sldId id="256" r:id="rId4"/>
    <p:sldId id="344" r:id="rId5"/>
    <p:sldId id="367" r:id="rId6"/>
    <p:sldId id="346" r:id="rId7"/>
    <p:sldId id="368" r:id="rId8"/>
    <p:sldId id="347" r:id="rId9"/>
    <p:sldId id="369" r:id="rId10"/>
    <p:sldId id="370" r:id="rId11"/>
    <p:sldId id="333" r:id="rId12"/>
    <p:sldId id="350" r:id="rId13"/>
    <p:sldId id="351" r:id="rId14"/>
    <p:sldId id="354" r:id="rId16"/>
    <p:sldId id="352" r:id="rId17"/>
    <p:sldId id="353" r:id="rId18"/>
    <p:sldId id="271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62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186" y="42"/>
      </p:cViewPr>
      <p:guideLst>
        <p:guide orient="horz" pos="1620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6867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867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668677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zh-CN" sz="1200" b="1" dirty="0">
                <a:latin typeface="Comic Sans MS" panose="030F0702030302020204" pitchFamily="66" charset="0"/>
                <a:ea typeface="华文新魏" panose="02010800040101010101" pitchFamily="2" charset="-122"/>
              </a:rPr>
            </a:fld>
            <a:endParaRPr lang="en-US" altLang="zh-CN" sz="1200" b="1" dirty="0">
              <a:latin typeface="Comic Sans MS" panose="030F0702030302020204" pitchFamily="66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705" y="92710"/>
            <a:ext cx="9956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练习十八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6.xml"/><Relationship Id="rId4" Type="http://schemas.openxmlformats.org/officeDocument/2006/relationships/slide" Target="slide1.xml"/><Relationship Id="rId3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14157" y="1435155"/>
            <a:ext cx="350520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练习十八</a:t>
            </a:r>
            <a:endParaRPr lang="en-US" altLang="zh-CN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0040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小数混合运算</a:t>
            </a:r>
            <a:endParaRPr lang="en-US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3" name="云形标注 4"/>
          <p:cNvSpPr/>
          <p:nvPr/>
        </p:nvSpPr>
        <p:spPr>
          <a:xfrm>
            <a:off x="1141810" y="428625"/>
            <a:ext cx="1178719" cy="750094"/>
          </a:xfrm>
          <a:prstGeom prst="cloudCallout">
            <a:avLst>
              <a:gd name="adj1" fmla="val -20833"/>
              <a:gd name="adj2" fmla="val 62500"/>
            </a:avLst>
          </a:prstGeom>
          <a:noFill/>
          <a:ln w="9525">
            <a:noFill/>
          </a:ln>
        </p:spPr>
        <p:txBody>
          <a:bodyPr anchor="b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3000" b="1" dirty="0">
              <a:latin typeface="Comic Sans MS" panose="030F0702030302020204" pitchFamily="66" charset="0"/>
              <a:ea typeface="华文新魏" panose="02010800040101010101" pitchFamily="2" charset="-122"/>
            </a:endParaRPr>
          </a:p>
        </p:txBody>
      </p:sp>
      <p:sp>
        <p:nvSpPr>
          <p:cNvPr id="9" name="Rectangle 1"/>
          <p:cNvSpPr/>
          <p:nvPr/>
        </p:nvSpPr>
        <p:spPr>
          <a:xfrm>
            <a:off x="1772285" y="861695"/>
            <a:ext cx="493585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20-0.65×8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 0.9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20-5.2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 0.9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14.8 ÷ 0.9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Rectangle 1"/>
          <p:cNvSpPr/>
          <p:nvPr/>
        </p:nvSpPr>
        <p:spPr>
          <a:xfrm>
            <a:off x="2630170" y="3847783"/>
            <a:ext cx="38836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个蓝色瓶。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Rectangle 1"/>
          <p:cNvSpPr/>
          <p:nvPr/>
        </p:nvSpPr>
        <p:spPr>
          <a:xfrm>
            <a:off x="1772047" y="2945884"/>
            <a:ext cx="2089547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 17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3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矩形 2"/>
          <p:cNvSpPr/>
          <p:nvPr/>
        </p:nvSpPr>
        <p:spPr>
          <a:xfrm>
            <a:off x="467544" y="483518"/>
            <a:ext cx="7997190" cy="16933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李叔叔的车的油箱内约有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升汽油，每升汽油可行驶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9.5km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。李叔叔准备开车外出去办事，如果往返路程为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190km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，李叔叔至少还需加多少升汽油？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0272" y="2590264"/>
            <a:ext cx="1778000" cy="1997710"/>
          </a:xfrm>
          <a:prstGeom prst="rect">
            <a:avLst/>
          </a:prstGeom>
        </p:spPr>
      </p:pic>
      <p:sp>
        <p:nvSpPr>
          <p:cNvPr id="4" name="Rectangle 1"/>
          <p:cNvSpPr/>
          <p:nvPr/>
        </p:nvSpPr>
        <p:spPr>
          <a:xfrm>
            <a:off x="1259632" y="2427734"/>
            <a:ext cx="4935855" cy="206210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190 ÷ 9.5 – 10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=20-10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（升）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答：至少还需加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升汽油。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0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86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/>
        </p:nvSpPr>
        <p:spPr>
          <a:xfrm>
            <a:off x="1163112" y="3053343"/>
            <a:ext cx="7077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190-9.5×10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 9.5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Rectangle 1"/>
          <p:cNvSpPr/>
          <p:nvPr/>
        </p:nvSpPr>
        <p:spPr>
          <a:xfrm>
            <a:off x="865932" y="2209428"/>
            <a:ext cx="7077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还有其他解决问题的方法吗？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Rectangle 1"/>
          <p:cNvSpPr/>
          <p:nvPr/>
        </p:nvSpPr>
        <p:spPr>
          <a:xfrm>
            <a:off x="1259632" y="4011558"/>
            <a:ext cx="7077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190 ÷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9.5×10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×10 - 10 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2"/>
          <p:cNvSpPr/>
          <p:nvPr/>
        </p:nvSpPr>
        <p:spPr>
          <a:xfrm>
            <a:off x="467544" y="483518"/>
            <a:ext cx="7997190" cy="16933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李叔叔的车的油箱内约有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升汽油，每升汽油可行驶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9.5km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。李叔叔准备开车外出去办事，如果往返路程为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190km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，李叔叔至少还需加多少升汽油？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5"/>
          <p:cNvSpPr/>
          <p:nvPr/>
        </p:nvSpPr>
        <p:spPr>
          <a:xfrm>
            <a:off x="4375389" y="2348786"/>
            <a:ext cx="309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3000" b="1" dirty="0">
              <a:latin typeface="Comic Sans MS" panose="030F0702030302020204" pitchFamily="66" charset="0"/>
              <a:ea typeface="华文新魏" panose="02010800040101010101" pitchFamily="2" charset="-122"/>
            </a:endParaRPr>
          </a:p>
        </p:txBody>
      </p:sp>
      <p:sp>
        <p:nvSpPr>
          <p:cNvPr id="402435" name="云形标注 11"/>
          <p:cNvSpPr/>
          <p:nvPr/>
        </p:nvSpPr>
        <p:spPr>
          <a:xfrm>
            <a:off x="6191250" y="2068116"/>
            <a:ext cx="1125141" cy="964406"/>
          </a:xfrm>
          <a:prstGeom prst="cloudCallout">
            <a:avLst>
              <a:gd name="adj1" fmla="val -20792"/>
              <a:gd name="adj2" fmla="val 56912"/>
            </a:avLst>
          </a:prstGeom>
          <a:noFill/>
          <a:ln w="9525">
            <a:noFill/>
          </a:ln>
        </p:spPr>
        <p:txBody>
          <a:bodyPr anchor="b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3000" b="1" dirty="0">
              <a:latin typeface="Comic Sans MS" panose="030F0702030302020204" pitchFamily="66" charset="0"/>
              <a:ea typeface="华文新魏" panose="02010800040101010101" pitchFamily="2" charset="-122"/>
            </a:endParaRPr>
          </a:p>
        </p:txBody>
      </p:sp>
      <p:sp>
        <p:nvSpPr>
          <p:cNvPr id="16" name="Rectangle 1"/>
          <p:cNvSpPr/>
          <p:nvPr/>
        </p:nvSpPr>
        <p:spPr>
          <a:xfrm>
            <a:off x="1818085" y="3329543"/>
            <a:ext cx="5292328" cy="14204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请你认真观察这幅图，从图上你知道了哪些数学信息？怎样解决这个问题，请试试看！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02437" name="Picture 19" descr="小数五年级上册_页面_07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46" t="72795" r="9196" b="8734"/>
          <a:stretch>
            <a:fillRect/>
          </a:stretch>
        </p:blipFill>
        <p:spPr>
          <a:xfrm>
            <a:off x="751205" y="839470"/>
            <a:ext cx="7245985" cy="2320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2438" name="Rectangle 20"/>
          <p:cNvSpPr/>
          <p:nvPr/>
        </p:nvSpPr>
        <p:spPr>
          <a:xfrm>
            <a:off x="1143635" y="441643"/>
            <a:ext cx="23253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b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还需多少辆车？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9" name="Rectangle 1"/>
          <p:cNvSpPr/>
          <p:nvPr/>
        </p:nvSpPr>
        <p:spPr>
          <a:xfrm>
            <a:off x="1241425" y="513080"/>
            <a:ext cx="5220970" cy="3553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40 - 4.5×5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 4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40 - 22.5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 4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 17.5 ÷ 4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 4.375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（辆）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  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（辆）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3460" name="Rectangle 1"/>
          <p:cNvSpPr/>
          <p:nvPr/>
        </p:nvSpPr>
        <p:spPr>
          <a:xfrm>
            <a:off x="4118610" y="3822700"/>
            <a:ext cx="39560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答：还需要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辆车。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3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3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3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3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3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3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3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459" grpId="0" build="p"/>
      <p:bldP spid="4034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368425" y="2031365"/>
            <a:ext cx="640715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这节课我们主要学习了如何运用小数除法对生活中的问题进行解决，要求同学们多发现生活中出现的此类问题，并进行思考。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1" name="Picture 15"/>
          <p:cNvPicPr>
            <a:picLocks noChangeAspect="1"/>
          </p:cNvPicPr>
          <p:nvPr/>
        </p:nvPicPr>
        <p:blipFill>
          <a:blip r:embed="rId1"/>
          <a:srcRect r="26093"/>
          <a:stretch>
            <a:fillRect/>
          </a:stretch>
        </p:blipFill>
        <p:spPr>
          <a:xfrm>
            <a:off x="646430" y="2216785"/>
            <a:ext cx="7851775" cy="2045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6051" name="Text Box 19"/>
          <p:cNvSpPr txBox="1"/>
          <p:nvPr/>
        </p:nvSpPr>
        <p:spPr>
          <a:xfrm>
            <a:off x="1605915" y="1347470"/>
            <a:ext cx="5932170" cy="521970"/>
          </a:xfrm>
          <a:prstGeom prst="rect">
            <a:avLst/>
          </a:prstGeom>
          <a:noFill/>
          <a:ln w="41275">
            <a:solidFill>
              <a:schemeClr val="accent3">
                <a:lumMod val="40000"/>
                <a:lumOff val="60000"/>
                <a:alpha val="94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说一说下面各题的运算顺序，再计算。</a:t>
            </a:r>
            <a:endParaRPr lang="zh-CN" altLang="en-US" sz="28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1230" y="785495"/>
            <a:ext cx="39751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2.3+3.9÷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22-14.2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=2.3+3.9÷7.8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=2.3+0.5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=2.8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6495" y="1977390"/>
            <a:ext cx="39751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18-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1.4+1.25×2.4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=18-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1.4+3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=18-4.4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=13.6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/>
          </p:cNvPicPr>
          <p:nvPr/>
        </p:nvPicPr>
        <p:blipFill>
          <a:blip r:embed="rId1"/>
          <a:srcRect t="51248" r="33185"/>
          <a:stretch>
            <a:fillRect/>
          </a:stretch>
        </p:blipFill>
        <p:spPr>
          <a:xfrm>
            <a:off x="1240155" y="2070735"/>
            <a:ext cx="6663690" cy="1773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Text Box 5"/>
          <p:cNvSpPr txBox="1"/>
          <p:nvPr/>
        </p:nvSpPr>
        <p:spPr>
          <a:xfrm>
            <a:off x="2329815" y="652780"/>
            <a:ext cx="4702175" cy="583565"/>
          </a:xfrm>
          <a:prstGeom prst="rect">
            <a:avLst/>
          </a:prstGeom>
          <a:noFill/>
          <a:ln w="9525">
            <a:noFill/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你会用简便方法计算吗？</a:t>
            </a:r>
            <a:endParaRPr lang="zh-CN" altLang="en-US" sz="32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1230" y="785495"/>
            <a:ext cx="39751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18.75-0.43-4.57</a:t>
            </a:r>
            <a:endParaRPr 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=18.75-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0.43+4.57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=18.75-5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=13.75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2565" y="2249805"/>
            <a:ext cx="39751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10.1×87</a:t>
            </a:r>
            <a:endParaRPr 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10+0.1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=870-8.7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=861.3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5576" y="1131590"/>
            <a:ext cx="76328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学校准备印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800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份宣传资料，到两家印刷厂联系的情况为：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甲印刷厂：每份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0.8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元，另收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1500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元的制版费。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乙印刷厂：每份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2.5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元，不收制版费。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请你为学校出出主意，选择哪家印刷厂合算。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如果印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2000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555526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学校准备印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800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份宣传资料。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甲厂：每份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0.8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元，另收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1500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元的制版费。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乙厂：每份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2.5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元，不收制版费。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1"/>
          <p:cNvSpPr/>
          <p:nvPr/>
        </p:nvSpPr>
        <p:spPr>
          <a:xfrm>
            <a:off x="1115616" y="1940521"/>
            <a:ext cx="612068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甲：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800×0.8+1500=2140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1099755" y="2673708"/>
            <a:ext cx="612068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乙：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800×2.5=2000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Rectangle 1"/>
          <p:cNvSpPr/>
          <p:nvPr/>
        </p:nvSpPr>
        <p:spPr>
          <a:xfrm>
            <a:off x="2483768" y="3394660"/>
            <a:ext cx="244827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2140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Rectangle 1"/>
          <p:cNvSpPr/>
          <p:nvPr/>
        </p:nvSpPr>
        <p:spPr>
          <a:xfrm>
            <a:off x="1819835" y="4054841"/>
            <a:ext cx="468052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答，印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份，乙厂合适。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555526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学校准备印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份宣传资料。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甲厂：每份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0.8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元，另收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1500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元的制版费。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乙厂：每份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2.5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元，不收制版费。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1"/>
          <p:cNvSpPr/>
          <p:nvPr/>
        </p:nvSpPr>
        <p:spPr>
          <a:xfrm>
            <a:off x="1115616" y="1940521"/>
            <a:ext cx="612068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甲：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2000×0.8+1500=3100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1099755" y="2673708"/>
            <a:ext cx="612068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乙：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2000×2.5=5000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Rectangle 1"/>
          <p:cNvSpPr/>
          <p:nvPr/>
        </p:nvSpPr>
        <p:spPr>
          <a:xfrm>
            <a:off x="2483768" y="3394660"/>
            <a:ext cx="244827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Rectangle 1"/>
          <p:cNvSpPr/>
          <p:nvPr/>
        </p:nvSpPr>
        <p:spPr>
          <a:xfrm>
            <a:off x="1819835" y="4054841"/>
            <a:ext cx="468052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答，印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份，甲厂合适。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62" name="Picture 18" descr="小数五年级上册_页面_076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61" t="46567" r="10294" b="37686"/>
          <a:stretch>
            <a:fillRect/>
          </a:stretch>
        </p:blipFill>
        <p:spPr>
          <a:xfrm>
            <a:off x="498475" y="2355726"/>
            <a:ext cx="8147050" cy="23483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611560" y="368245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将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 kg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果汁分装在下面两种颜色的瓶子里。红色瓶装满了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瓶，剩下的用蓝色瓶装，需要多少个蓝色瓶？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1154</Words>
  <Application>WPS 演示</Application>
  <PresentationFormat>全屏显示(16:9)</PresentationFormat>
  <Paragraphs>117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楷体</vt:lpstr>
      <vt:lpstr>黑体</vt:lpstr>
      <vt:lpstr>幼圆</vt:lpstr>
      <vt:lpstr>Comic Sans MS</vt:lpstr>
      <vt:lpstr>华文新魏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98</cp:revision>
  <dcterms:created xsi:type="dcterms:W3CDTF">2018-09-11T05:46:00Z</dcterms:created>
  <dcterms:modified xsi:type="dcterms:W3CDTF">2023-08-28T08:54:46Z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37D7DEDCE02C4EE5BCC0D153DAE0C088_12</vt:lpwstr>
  </property>
</Properties>
</file>