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22"/>
  </p:notesMasterIdLst>
  <p:sldIdLst>
    <p:sldId id="256" r:id="rId4"/>
    <p:sldId id="361" r:id="rId5"/>
    <p:sldId id="362" r:id="rId6"/>
    <p:sldId id="363" r:id="rId7"/>
    <p:sldId id="364" r:id="rId8"/>
    <p:sldId id="379" r:id="rId9"/>
    <p:sldId id="355" r:id="rId10"/>
    <p:sldId id="380" r:id="rId11"/>
    <p:sldId id="357" r:id="rId12"/>
    <p:sldId id="381" r:id="rId13"/>
    <p:sldId id="359" r:id="rId14"/>
    <p:sldId id="393" r:id="rId15"/>
    <p:sldId id="382" r:id="rId16"/>
    <p:sldId id="383" r:id="rId17"/>
    <p:sldId id="403" r:id="rId18"/>
    <p:sldId id="404" r:id="rId19"/>
    <p:sldId id="385" r:id="rId20"/>
    <p:sldId id="271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2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180" y="42"/>
      </p:cViewPr>
      <p:guideLst>
        <p:guide orient="horz" pos="1597"/>
        <p:guide pos="28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E398D-4A6D-4A89-878E-D06F3B184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2598A-38C8-440D-9ACC-6AC12EB8EB1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3163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比较问题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0.xml"/><Relationship Id="rId5" Type="http://schemas.openxmlformats.org/officeDocument/2006/relationships/slide" Target="slide1.xml"/><Relationship Id="rId4" Type="http://schemas.openxmlformats.org/officeDocument/2006/relationships/slide" Target="slide18.xml"/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14157" y="1435155"/>
            <a:ext cx="350520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zh-CN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比较问题</a:t>
            </a:r>
            <a:endParaRPr lang="zh-CN" altLang="zh-CN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en-US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Text Box 3"/>
          <p:cNvSpPr txBox="1"/>
          <p:nvPr/>
        </p:nvSpPr>
        <p:spPr>
          <a:xfrm>
            <a:off x="1190625" y="1165860"/>
            <a:ext cx="660971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 小红家在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8.5㎡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的土地上收了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83.3kg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白菜，小林家在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4.8㎡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的土地上收了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45.6kg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白菜。哪家白菜的收成好一些？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1135" y="402590"/>
            <a:ext cx="2266315" cy="561340"/>
            <a:chOff x="302" y="648"/>
            <a:chExt cx="3569" cy="884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" y="775"/>
              <a:ext cx="578" cy="719"/>
            </a:xfrm>
            <a:prstGeom prst="rect">
              <a:avLst/>
            </a:prstGeom>
          </p:spPr>
        </p:pic>
        <p:sp>
          <p:nvSpPr>
            <p:cNvPr id="34" name="文本框 14"/>
            <p:cNvSpPr txBox="1"/>
            <p:nvPr/>
          </p:nvSpPr>
          <p:spPr>
            <a:xfrm>
              <a:off x="963" y="648"/>
              <a:ext cx="2909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5616" y="1059582"/>
            <a:ext cx="6466840" cy="29315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小红家：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83.3÷8.5=9.8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kg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小林家：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45.6÷4.8=9.5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kg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9.8&gt;9.5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答：小红家白菜的收成好一些。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83005" y="770255"/>
            <a:ext cx="6673850" cy="1323340"/>
          </a:xfrm>
        </p:spPr>
        <p:txBody>
          <a:bodyPr/>
          <a:lstStyle/>
          <a:p>
            <a:pPr algn="l"/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小明买了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支铅笔，每支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元，小红买了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块橡皮，每块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5.7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元，两人谁花的钱多？</a:t>
            </a:r>
            <a:endParaRPr lang="en-US" altLang="zh-CN" sz="2800"/>
          </a:p>
          <a:p>
            <a:pPr algn="l"/>
            <a:endParaRPr lang="en-US" altLang="zh-CN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12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×3.5=42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元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8×5.7=45.6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元</a:t>
            </a:r>
            <a:endParaRPr lang="en-US" altLang="zh-CN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小红花的钱多。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Text Box 8"/>
          <p:cNvSpPr txBox="1"/>
          <p:nvPr/>
        </p:nvSpPr>
        <p:spPr>
          <a:xfrm>
            <a:off x="2866307" y="861060"/>
            <a:ext cx="31197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谁的速度快？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9427" name="Picture 11" descr="小数五年级上册_页面_06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58" t="68164" r="55220" b="23372"/>
          <a:stretch>
            <a:fillRect/>
          </a:stretch>
        </p:blipFill>
        <p:spPr>
          <a:xfrm>
            <a:off x="323528" y="2067189"/>
            <a:ext cx="3745865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9428" name="Picture 12" descr="小数五年级上册_页面_06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230" t="68164" r="12437" b="23372"/>
          <a:stretch>
            <a:fillRect/>
          </a:stretch>
        </p:blipFill>
        <p:spPr>
          <a:xfrm>
            <a:off x="4426884" y="2067189"/>
            <a:ext cx="3761740" cy="142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9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9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4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Text Box 8"/>
          <p:cNvSpPr txBox="1"/>
          <p:nvPr/>
        </p:nvSpPr>
        <p:spPr>
          <a:xfrm>
            <a:off x="2339752" y="987574"/>
            <a:ext cx="42741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速度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路程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时间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69" name="Text Box 9"/>
          <p:cNvSpPr txBox="1"/>
          <p:nvPr/>
        </p:nvSpPr>
        <p:spPr>
          <a:xfrm>
            <a:off x="1116742" y="1960394"/>
            <a:ext cx="5880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洋洋：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38.4÷8=4.8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m/s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70" name="Text Box 10"/>
          <p:cNvSpPr txBox="1"/>
          <p:nvPr/>
        </p:nvSpPr>
        <p:spPr>
          <a:xfrm>
            <a:off x="1536477" y="2852569"/>
            <a:ext cx="5880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方方：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75.2÷16=4.7（m/s）</a:t>
            </a:r>
            <a:endParaRPr lang="en-US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 Box 10"/>
          <p:cNvSpPr txBox="1"/>
          <p:nvPr/>
        </p:nvSpPr>
        <p:spPr>
          <a:xfrm>
            <a:off x="1835696" y="3744744"/>
            <a:ext cx="5880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4.8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4.7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洋洋速度快。</a:t>
            </a:r>
            <a:endParaRPr lang="en-US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0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Text Box 4"/>
          <p:cNvSpPr txBox="1"/>
          <p:nvPr/>
        </p:nvSpPr>
        <p:spPr>
          <a:xfrm>
            <a:off x="1259632" y="641413"/>
            <a:ext cx="6557854" cy="19303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从甲地到乙地936千米，大车行3小时走216千米，从甲地到乙地1066千米，小车行4小时走312千米，问哪车先到达？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1385" y="679450"/>
            <a:ext cx="70250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大车每小时行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216÷3＝72千米</a:t>
            </a:r>
            <a:endParaRPr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大车到达需要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936÷72＝13小时</a:t>
            </a:r>
            <a:endParaRPr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小车每小时行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312÷4＝78千米</a:t>
            </a:r>
            <a:endParaRPr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小车到达需要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1066÷78＝13.7小时</a:t>
            </a:r>
            <a:endParaRPr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答：大车先到达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9" name="Text Box 15"/>
          <p:cNvSpPr txBox="1"/>
          <p:nvPr/>
        </p:nvSpPr>
        <p:spPr>
          <a:xfrm>
            <a:off x="1182370" y="485140"/>
            <a:ext cx="66960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了解班上或学校订的几种报纸的定价，算一算每期报纸的价格是多少元。比较几种类似的报纸的价格和质量后，你建议订阅哪种报纸，并说一说你的理由。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2500" name="Picture 16" descr="小数五年级上册_页面_06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226" t="82327" r="10294" b="9210"/>
          <a:stretch>
            <a:fillRect/>
          </a:stretch>
        </p:blipFill>
        <p:spPr>
          <a:xfrm>
            <a:off x="124460" y="3027680"/>
            <a:ext cx="8895080" cy="1439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2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49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612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68425" y="2031365"/>
            <a:ext cx="64071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我们平时在生活中经常能遇到此类问题，本节课过后，希望同学们能通过比较进行选择，解决一些实际问题。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91770" y="429895"/>
            <a:ext cx="2266315" cy="561340"/>
            <a:chOff x="302" y="692"/>
            <a:chExt cx="3569" cy="884"/>
          </a:xfrm>
        </p:grpSpPr>
        <p:sp>
          <p:nvSpPr>
            <p:cNvPr id="10" name="文本框 14"/>
            <p:cNvSpPr txBox="1"/>
            <p:nvPr/>
          </p:nvSpPr>
          <p:spPr>
            <a:xfrm>
              <a:off x="963" y="692"/>
              <a:ext cx="2909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课前导入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" y="775"/>
              <a:ext cx="578" cy="71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035050" y="1541145"/>
            <a:ext cx="7073265" cy="2553335"/>
          </a:xfrm>
          <a:prstGeom prst="rect">
            <a:avLst/>
          </a:prstGeom>
          <a:solidFill>
            <a:schemeClr val="tx2">
              <a:lumMod val="60000"/>
              <a:lumOff val="40000"/>
              <a:alpha val="38000"/>
            </a:schemeClr>
          </a:solidFill>
          <a:effectLst>
            <a:softEdge rad="444500"/>
          </a:effectLst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李宁和杨阳进行游泳比赛，李宁5分钟可游62.5米，杨阳4分钟可以游45.6米，谁</a:t>
            </a:r>
            <a:r>
              <a:rPr lang="zh-CN" altLang="en-US" sz="40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快呢？速度快多少呢？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95" name="Rectangle 11"/>
          <p:cNvSpPr/>
          <p:nvPr/>
        </p:nvSpPr>
        <p:spPr>
          <a:xfrm>
            <a:off x="1518285" y="3202940"/>
            <a:ext cx="6354445" cy="130048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62.5÷5=12.5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（米每分钟）</a:t>
            </a:r>
            <a:endParaRPr 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45.6÷4=11.4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（米米分钟）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/>
          <a:srcRect l="6735" t="28402" r="18072" b="21049"/>
          <a:stretch>
            <a:fillRect/>
          </a:stretch>
        </p:blipFill>
        <p:spPr>
          <a:xfrm>
            <a:off x="1691005" y="405130"/>
            <a:ext cx="5761990" cy="2674620"/>
          </a:xfrm>
          <a:prstGeom prst="rect">
            <a:avLst/>
          </a:prstGeom>
          <a:effectLst>
            <a:softEdge rad="1143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5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55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623" name="Text Box 15"/>
          <p:cNvSpPr txBox="1"/>
          <p:nvPr/>
        </p:nvSpPr>
        <p:spPr>
          <a:xfrm>
            <a:off x="1151255" y="1526540"/>
            <a:ext cx="7018020" cy="74676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12.5-11.4=1.1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（米每分钟）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6624" name="Text Box 16"/>
          <p:cNvSpPr txBox="1"/>
          <p:nvPr/>
        </p:nvSpPr>
        <p:spPr>
          <a:xfrm>
            <a:off x="2168525" y="3215005"/>
            <a:ext cx="4983480" cy="561975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答：速度快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米每分钟。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66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6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6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366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366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366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66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770" y="439420"/>
            <a:ext cx="2266315" cy="561340"/>
            <a:chOff x="302" y="692"/>
            <a:chExt cx="3569" cy="8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" y="754"/>
              <a:ext cx="578" cy="719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/>
          </p:nvSpPr>
          <p:spPr>
            <a:xfrm>
              <a:off x="963" y="692"/>
              <a:ext cx="2909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探究新知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2" name="图片 1" descr="p064-01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20" y="843558"/>
            <a:ext cx="8569960" cy="4044950"/>
          </a:xfrm>
          <a:prstGeom prst="rect">
            <a:avLst/>
          </a:prstGeom>
        </p:spPr>
      </p:pic>
      <p:sp>
        <p:nvSpPr>
          <p:cNvPr id="6" name="Text Box 16"/>
          <p:cNvSpPr txBox="1"/>
          <p:nvPr/>
        </p:nvSpPr>
        <p:spPr>
          <a:xfrm>
            <a:off x="674370" y="1001395"/>
            <a:ext cx="4983480" cy="561975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你能算出什么？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064-01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08" y="267494"/>
            <a:ext cx="6805260" cy="32120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4261" y="3551528"/>
            <a:ext cx="4603031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四号摊每千克蘑菇卖：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27÷6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4.5(元)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4921" y="355152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五号摊每千克蘑菇卖：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52÷12≈4.3(元)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358" name="Group 39"/>
          <p:cNvGrpSpPr/>
          <p:nvPr/>
        </p:nvGrpSpPr>
        <p:grpSpPr>
          <a:xfrm>
            <a:off x="3350260" y="415925"/>
            <a:ext cx="4812665" cy="1920240"/>
            <a:chOff x="3339" y="987"/>
            <a:chExt cx="1941" cy="771"/>
          </a:xfrm>
        </p:grpSpPr>
        <p:pic>
          <p:nvPicPr>
            <p:cNvPr id="356359" name="Picture 37" descr="小数五年级上册_页面_06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9354" t="37128" r="8966" b="56023"/>
            <a:stretch>
              <a:fillRect/>
            </a:stretch>
          </p:blipFill>
          <p:spPr>
            <a:xfrm>
              <a:off x="3339" y="1162"/>
              <a:ext cx="1941" cy="5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6360" name="Picture 35" descr="小数五年级上册_页面_06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1204" t="35027" r="8966" b="56023"/>
            <a:stretch>
              <a:fillRect/>
            </a:stretch>
          </p:blipFill>
          <p:spPr>
            <a:xfrm>
              <a:off x="4063" y="987"/>
              <a:ext cx="1215" cy="77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108" name="Picture 36" descr="小数五年级上册_页面_06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354" t="44501" r="8966" b="41278"/>
          <a:stretch>
            <a:fillRect/>
          </a:stretch>
        </p:blipFill>
        <p:spPr>
          <a:xfrm>
            <a:off x="4243705" y="2253615"/>
            <a:ext cx="4159250" cy="262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8" name="Rectangle 26"/>
          <p:cNvSpPr/>
          <p:nvPr/>
        </p:nvSpPr>
        <p:spPr>
          <a:xfrm>
            <a:off x="1293616" y="2074714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＞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4.3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87" name="Text Box 15"/>
          <p:cNvSpPr txBox="1"/>
          <p:nvPr/>
        </p:nvSpPr>
        <p:spPr>
          <a:xfrm>
            <a:off x="944245" y="3753485"/>
            <a:ext cx="47002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五号摊位的蘑菇更合算。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Text Box 16"/>
          <p:cNvSpPr txBox="1"/>
          <p:nvPr/>
        </p:nvSpPr>
        <p:spPr>
          <a:xfrm>
            <a:off x="785465" y="587057"/>
            <a:ext cx="2889518" cy="561975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哪家蘑菇划算？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/>
          <p:nvPr/>
        </p:nvSpPr>
        <p:spPr>
          <a:xfrm>
            <a:off x="3150473" y="1379386"/>
            <a:ext cx="1567815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   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5724128" y="1379386"/>
            <a:ext cx="1683385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钱   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510778" y="2204251"/>
            <a:ext cx="2212340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四号摊位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3" name="Text Box 7"/>
          <p:cNvSpPr txBox="1"/>
          <p:nvPr/>
        </p:nvSpPr>
        <p:spPr>
          <a:xfrm>
            <a:off x="497710" y="3017604"/>
            <a:ext cx="2212340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五号摊位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4" name="Text Box 8"/>
          <p:cNvSpPr txBox="1"/>
          <p:nvPr/>
        </p:nvSpPr>
        <p:spPr>
          <a:xfrm>
            <a:off x="2886154" y="2174009"/>
            <a:ext cx="2376488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6×2=12(kg) 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05" name="Text Box 9"/>
          <p:cNvSpPr txBox="1"/>
          <p:nvPr/>
        </p:nvSpPr>
        <p:spPr>
          <a:xfrm>
            <a:off x="5470763" y="2204251"/>
            <a:ext cx="2426970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27×2=54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06" name="Text Box 10"/>
          <p:cNvSpPr txBox="1"/>
          <p:nvPr/>
        </p:nvSpPr>
        <p:spPr>
          <a:xfrm>
            <a:off x="3137485" y="2956009"/>
            <a:ext cx="1406128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12kg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7" name="Text Box 11"/>
          <p:cNvSpPr txBox="1"/>
          <p:nvPr/>
        </p:nvSpPr>
        <p:spPr>
          <a:xfrm>
            <a:off x="6041260" y="2956009"/>
            <a:ext cx="1022985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57388" name="Rectangle 22"/>
          <p:cNvSpPr/>
          <p:nvPr/>
        </p:nvSpPr>
        <p:spPr>
          <a:xfrm>
            <a:off x="2675255" y="560705"/>
            <a:ext cx="4206240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12kg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蘑菇的价格比较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Rectangle 16"/>
          <p:cNvSpPr/>
          <p:nvPr/>
        </p:nvSpPr>
        <p:spPr>
          <a:xfrm>
            <a:off x="2732772" y="3664579"/>
            <a:ext cx="16186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54 &gt; 52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7"/>
          <p:cNvSpPr txBox="1"/>
          <p:nvPr/>
        </p:nvSpPr>
        <p:spPr>
          <a:xfrm>
            <a:off x="1397469" y="4238747"/>
            <a:ext cx="6545912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所以五号摊位的蘑菇更合算。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 animBg="1"/>
      <p:bldP spid="4101" grpId="0" bldLvl="0" animBg="1"/>
      <p:bldP spid="4102" grpId="0" bldLvl="0" animBg="1"/>
      <p:bldP spid="4103" grpId="0" bldLvl="0" animBg="1"/>
      <p:bldP spid="4104" grpId="0" bldLvl="0" animBg="1"/>
      <p:bldP spid="4105" grpId="0" bldLvl="0" animBg="1"/>
      <p:bldP spid="4106" grpId="0" bldLvl="0" animBg="1"/>
      <p:bldP spid="4107" grpId="0" bldLvl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4067944" y="695325"/>
            <a:ext cx="4219441" cy="1685925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solidFill>
            <a:schemeClr val="bg1">
              <a:lumMod val="95000"/>
            </a:schemeClr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也可以用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蘑菇的价格进行比较。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云形 1"/>
          <p:cNvSpPr/>
          <p:nvPr/>
        </p:nvSpPr>
        <p:spPr>
          <a:xfrm>
            <a:off x="1331640" y="2499742"/>
            <a:ext cx="4219441" cy="1685925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solidFill>
            <a:schemeClr val="bg1">
              <a:lumMod val="95000"/>
            </a:schemeClr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你们来试一试吧！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rgbClr val="FF0000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spAutoFit/>
      </a:bodyPr>
      <a:lstStyle>
        <a:defPPr algn="ctr">
          <a:lnSpc>
            <a:spcPct val="100000"/>
          </a:lnSpc>
          <a:spcBef>
            <a:spcPct val="0"/>
          </a:spcBef>
          <a:buFontTx/>
          <a:buNone/>
          <a:defRPr sz="2000" b="1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>
          <a:defRPr sz="16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3CD"/>
        </a:solidFill>
        <a:ln w="28575" cap="flat" cmpd="sng">
          <a:solidFill>
            <a:srgbClr val="00B0F0"/>
          </a:solidFill>
          <a:prstDash val="solid"/>
          <a:miter/>
          <a:headEnd type="none" w="med" len="med"/>
          <a:tailEnd type="none" w="med" len="med"/>
        </a:ln>
      </a:spPr>
      <a:bodyPr lIns="90000" tIns="46800" rIns="90000" bIns="46800"/>
      <a:lstStyle>
        <a:defPPr latinLnBrk="1">
          <a:spcBef>
            <a:spcPct val="50000"/>
          </a:spcBef>
          <a:defRPr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927</Words>
  <Application>WPS 演示</Application>
  <PresentationFormat>全屏显示(16:9)</PresentationFormat>
  <Paragraphs>113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楷体</vt:lpstr>
      <vt:lpstr>黑体</vt:lpstr>
      <vt:lpstr>幼圆</vt:lpstr>
      <vt:lpstr>Calibri</vt:lpstr>
      <vt:lpstr>微软雅黑</vt:lpstr>
      <vt:lpstr>Arial Unicode MS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134</cp:revision>
  <dcterms:created xsi:type="dcterms:W3CDTF">2018-09-11T05:46:00Z</dcterms:created>
  <dcterms:modified xsi:type="dcterms:W3CDTF">2023-08-28T08:53:15Z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8B9A0110461B465C9D9EAAB9A57BF23B_12</vt:lpwstr>
  </property>
</Properties>
</file>