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4" r:id="rId4"/>
    <p:sldMasterId id="2147483666" r:id="rId5"/>
  </p:sldMasterIdLst>
  <p:sldIdLst>
    <p:sldId id="258" r:id="rId6"/>
    <p:sldId id="266" r:id="rId7"/>
    <p:sldId id="260" r:id="rId8"/>
    <p:sldId id="261" r:id="rId9"/>
    <p:sldId id="262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3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" initials="y" lastIdx="1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D5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2" y="4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50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94524" y="99701"/>
            <a:ext cx="180594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>
                <a:latin typeface="黑体" panose="02010609060101010101" pitchFamily="49" charset="-122"/>
                <a:ea typeface="黑体" panose="02010609060101010101" pitchFamily="49" charset="-122"/>
              </a:rPr>
              <a:t>练习四</a:t>
            </a:r>
            <a:endParaRPr lang="zh-CN" altLang="en-US" sz="135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50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94524" y="99701"/>
            <a:ext cx="180594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>
                <a:latin typeface="黑体" panose="02010609060101010101" pitchFamily="49" charset="-122"/>
                <a:ea typeface="黑体" panose="02010609060101010101" pitchFamily="49" charset="-122"/>
              </a:rPr>
              <a:t>练习四</a:t>
            </a:r>
            <a:endParaRPr lang="zh-CN" altLang="en-US" sz="135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9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6.png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3123120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练习四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91854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53395" y="2632234"/>
            <a:ext cx="1636871" cy="182737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21081" y="2180272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）鸵鸟每小时跑多少千米？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2357" y="2614156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9187" y="2614156"/>
            <a:ext cx="1833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72.8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64177" y="3103741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）羚羊每小时跑多少千米？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88527" y="3712864"/>
            <a:ext cx="1833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72.8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1.2=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59187" y="3712864"/>
            <a:ext cx="1833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87.36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41855" y="4228474"/>
            <a:ext cx="37604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答：羚羊每小时跑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87.36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7421" y="543429"/>
            <a:ext cx="6849736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4.  1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只兔子奔跑的速度是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只鸵鸟每小时跑的路程是兔子的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只羚羊每小时跑的路程是鸵鸟的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倍。羚羊每小时跑多少千米？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  <p:bldP spid="5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54417" y="696754"/>
            <a:ext cx="68722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一种长方形相框的长是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6.5dm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，宽是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3.8dm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。要给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个这样的长方形相框的四周镶上铝条，至少需要多长的铝条？（接头处忽略不计，得数保留整数。）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254318" y="2068830"/>
            <a:ext cx="1600200" cy="205644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26946" y="1839754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）相框的周长是多少分米？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26958" y="2348389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6.5+3.8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6958" y="2739866"/>
            <a:ext cx="48772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=10.3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=20.6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dm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33601" y="3454717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）至少需要铝条多少分米？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26957" y="3846195"/>
            <a:ext cx="149256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52838" y="3846195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dm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26946" y="4334351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答：至少需要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309dm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铝条。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389" y="833437"/>
            <a:ext cx="7495699" cy="333851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45871" y="606742"/>
            <a:ext cx="9282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6.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1564" y="4171950"/>
            <a:ext cx="51944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提示：到第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层楼只有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层楼的层高。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516731" y="1574007"/>
            <a:ext cx="2209800" cy="1026319"/>
          </a:xfrm>
          <a:prstGeom prst="cloudCallout">
            <a:avLst>
              <a:gd name="adj1" fmla="val 54159"/>
              <a:gd name="adj2" fmla="val 178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这幢高楼每层的高度是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2.9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米。</a:t>
            </a:r>
            <a:endParaRPr lang="zh-CN" altLang="en-US" sz="1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289108" y="1359217"/>
            <a:ext cx="3667601" cy="1315403"/>
          </a:xfrm>
          <a:prstGeom prst="cloudCallout">
            <a:avLst>
              <a:gd name="adj1" fmla="val -51921"/>
              <a:gd name="adj2" fmla="val 1245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乘每秒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3.8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米的电梯，中间不停留，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23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秒能到达第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层楼吗？</a:t>
            </a:r>
            <a:endParaRPr lang="zh-CN" altLang="en-US" sz="1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33601" y="817245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）电梯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秒能升多少米？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2267" y="1333500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5753" y="1333500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87.4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3601" y="1724977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）到第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层楼有多少米？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2267" y="2215991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2.9=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15753" y="2215991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84.1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2267" y="2815590"/>
            <a:ext cx="16340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87.4&gt;84.1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6989" y="3603784"/>
            <a:ext cx="31259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秒能到第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层楼。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6584" y="3022283"/>
            <a:ext cx="2120741" cy="1695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  <p:bldP spid="4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83740" y="746733"/>
            <a:ext cx="6344154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蓝叔叔选择的上网收费标准是：每月缴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元可以上网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时，超过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时每时收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 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p018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762" y="1709738"/>
            <a:ext cx="4582001" cy="2053590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4312920" y="2025015"/>
            <a:ext cx="3337560" cy="1422559"/>
          </a:xfrm>
          <a:prstGeom prst="cloudCallout">
            <a:avLst>
              <a:gd name="adj1" fmla="val -57805"/>
              <a:gd name="adj2" fmla="val 71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我这个月上网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78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时，需要缴多少元上网费？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93884" y="1516857"/>
            <a:ext cx="1636871" cy="210931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33601" y="817245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）蓝叔叔上网超过规定多少小时？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2267" y="1333500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78-50=</a:t>
            </a:r>
            <a:endParaRPr 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1" y="1333500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（小时）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28851" y="3993356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答：共需付费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2267" y="2375535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5268" y="2375535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30756" y="2936557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）共需付费多少元？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2267" y="3430429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42+30=72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28851" y="1820227"/>
            <a:ext cx="48772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）超过部分需付费多少元？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6" name="图片 15" descr="VDGMMB(2%715)OJ6$(HAVL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9987" y="3100864"/>
            <a:ext cx="1363028" cy="1395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56874" y="648302"/>
            <a:ext cx="5606415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为了鼓励节约用电，某市实行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阶梯电价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，收费标准如下表。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656874" y="2026920"/>
          <a:ext cx="6105524" cy="1723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381"/>
                <a:gridCol w="1526381"/>
                <a:gridCol w="1526381"/>
                <a:gridCol w="1526381"/>
              </a:tblGrid>
              <a:tr h="86153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月用电量（千瓦时）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171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以下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171～240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240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以上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86153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每千瓦时电费（元）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0.52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0.57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0.87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003709" y="3866197"/>
            <a:ext cx="1657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170=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13898" y="3866197"/>
            <a:ext cx="13168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88.4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2512" y="1962150"/>
            <a:ext cx="8582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小青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2668429" y="536258"/>
            <a:ext cx="3978593" cy="1206341"/>
          </a:xfrm>
          <a:prstGeom prst="cloudCallout">
            <a:avLst>
              <a:gd name="adj1" fmla="val -72827"/>
              <a:gd name="adj2" fmla="val 2931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我家这个月用电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185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千瓦时，应付多少元？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 descr="PCU]UUXTX5WQL57]S]]BEN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12471" y="818197"/>
            <a:ext cx="1349216" cy="121443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668429" y="1962150"/>
            <a:ext cx="1657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72903" y="1962150"/>
            <a:ext cx="1657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105.45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p018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40918" y="3112294"/>
            <a:ext cx="952976" cy="1006316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2573417" y="2604373"/>
            <a:ext cx="3997166" cy="1011079"/>
          </a:xfrm>
          <a:prstGeom prst="cloudCallout">
            <a:avLst>
              <a:gd name="adj1" fmla="val 59812"/>
              <a:gd name="adj2" fmla="val 885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我家这个月用电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170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千瓦时，应付多少元？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54040" y="4118609"/>
            <a:ext cx="8582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小华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 animBg="1"/>
      <p:bldP spid="13" grpId="0"/>
      <p:bldP spid="14" grpId="0"/>
      <p:bldP spid="6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46584" y="617651"/>
            <a:ext cx="6452235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一瓶啤酒售价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元，每箱有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瓶，超市一天售出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箱，共收入多少元？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24802" y="1904524"/>
            <a:ext cx="1471613" cy="18916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33212" y="1656397"/>
            <a:ext cx="29856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）一箱啤酒多少元？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4216" y="2173605"/>
            <a:ext cx="1657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992" y="2173605"/>
            <a:ext cx="1657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3212" y="2654617"/>
            <a:ext cx="32789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）一天共收入多少元？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38012" y="3266599"/>
            <a:ext cx="1657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60997" y="3266599"/>
            <a:ext cx="1657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3864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33212" y="3796189"/>
            <a:ext cx="32789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答：一天共收入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3864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476" y="1559369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350773" y="1986169"/>
            <a:ext cx="6210300" cy="14708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解决生活中的实际问题时，找出题意中的数量关系，例：单价×数量</a:t>
            </a:r>
            <a:r>
              <a:rPr lang="en-US" altLang="zh-CN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总价，共付费</a:t>
            </a:r>
            <a:r>
              <a:rPr lang="en-US" altLang="zh-CN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规定部分</a:t>
            </a:r>
            <a:r>
              <a:rPr lang="en-US" altLang="zh-CN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超出部分，在数量关系的指导下确定具体的解题方法。</a:t>
            </a:r>
            <a:endParaRPr lang="zh-CN" altLang="en-US" sz="2100" b="1" noProof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6345" y="869156"/>
            <a:ext cx="68074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妈妈买了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千克香蕉和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千克苹果。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千克苹果的价钱是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千克香蕉比苹果贵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元。一共要付多少钱？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431" y="2285524"/>
            <a:ext cx="813888" cy="184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2303145" y="1652338"/>
            <a:ext cx="5926455" cy="1157776"/>
          </a:xfrm>
          <a:prstGeom prst="cloudCallout">
            <a:avLst>
              <a:gd name="adj1" fmla="val -58496"/>
              <a:gd name="adj2" fmla="val 54121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要先求出香蕉的单价，再利用总价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质量×单价，求出苹果和香蕉的费用。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6081" y="2772727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香蕉的单价是多少元？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02769" y="3244215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4.6+1.4=6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6081" y="3737610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苹果多少元？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6080" y="4242911"/>
            <a:ext cx="149256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4.6=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5294" y="4242911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8.28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063" y="329546"/>
            <a:ext cx="1700017" cy="421270"/>
            <a:chOff x="192083" y="439395"/>
            <a:chExt cx="2266689" cy="56169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624428" y="2249037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香蕉多少元？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4879" y="2860542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1.5=9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7049" y="2306519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一共要付多少元？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7049" y="2912309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9+8.28=17.28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7049" y="3518575"/>
            <a:ext cx="29379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答：一共要付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17.28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2180" y="869156"/>
            <a:ext cx="70635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妈妈买了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千克香蕉和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千克苹果。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千克苹果的价钱是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千克香蕉比苹果贵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元。一共要付多少钱？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791583" y="729903"/>
            <a:ext cx="7530295" cy="1363504"/>
          </a:xfrm>
          <a:prstGeom prst="wedgeRoundRectCallout">
            <a:avLst>
              <a:gd name="adj1" fmla="val -49818"/>
              <a:gd name="adj2" fmla="val 1430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一本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273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页的童话书分中国童话和外国童话两个部分，每页大约有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0.55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千字。其中中国童话占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87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页，外国童话约有多少千字？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7025" y="2212657"/>
            <a:ext cx="32680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）外国童话占多少页？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6139" y="2732162"/>
            <a:ext cx="11996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273-87=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39" y="2732162"/>
            <a:ext cx="11996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（页）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37510" y="3283267"/>
            <a:ext cx="38438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）外国童话约有多少千字？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96139" y="3765709"/>
            <a:ext cx="16816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11567" y="3765709"/>
            <a:ext cx="16816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102.3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（千字）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67025" y="4318635"/>
            <a:ext cx="38438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答：外国童话约有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102.3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千字。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2" name="图片 11" descr="C8]YAHBBA[3]MD$0G@SUC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7607" y="3277076"/>
            <a:ext cx="1321118" cy="140874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44061" y="308633"/>
            <a:ext cx="1700018" cy="421270"/>
            <a:chOff x="192082" y="411510"/>
            <a:chExt cx="2266690" cy="56169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1" y="411510"/>
              <a:ext cx="1847211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593" y="1466478"/>
            <a:ext cx="4164773" cy="260950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5189" y="548578"/>
            <a:ext cx="861126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21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某列复兴号动车组从北京途经南京开往上海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其中北京到南京大约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行驶</a:t>
            </a:r>
            <a:r>
              <a:rPr lang="zh-CN" altLang="en-US" sz="21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</a:t>
            </a:r>
            <a:r>
              <a:rPr lang="en-US" altLang="zh-CN" sz="21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南京到上海大约行驶了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时。北京到上海的高铁线路大约有多少千米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1591048" y="1680774"/>
            <a:ext cx="2833995" cy="1162422"/>
          </a:xfrm>
          <a:prstGeom prst="cloudCallout">
            <a:avLst>
              <a:gd name="adj1" fmla="val 38407"/>
              <a:gd name="adj2" fmla="val 4687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该</a:t>
            </a:r>
            <a:r>
              <a:rPr lang="zh-CN" altLang="en-US" sz="1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列复兴号动车组的平均速度为300千米/</a:t>
            </a:r>
            <a:r>
              <a:rPr lang="zh-CN" altLang="en-US" sz="1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zh-CN" altLang="en-US" sz="1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3475" y="2913563"/>
            <a:ext cx="14942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</a:t>
            </a:r>
            <a:r>
              <a:rPr lang="en-US" altLang="zh-CN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×300</a:t>
            </a:r>
            <a:r>
              <a:rPr 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4741" y="2913563"/>
            <a:ext cx="181344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1020</a:t>
            </a:r>
            <a:r>
              <a:rPr lang="zh-CN" alt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3475" y="3329061"/>
            <a:ext cx="14942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×300</a:t>
            </a:r>
            <a:r>
              <a:rPr 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69293" y="3329061"/>
            <a:ext cx="15671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zh-CN" alt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0799" y="3730854"/>
            <a:ext cx="17754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1020</a:t>
            </a:r>
            <a:r>
              <a:rPr lang="zh-CN" alt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97882" y="3730854"/>
            <a:ext cx="15671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1320</a:t>
            </a:r>
            <a:r>
              <a:rPr lang="zh-CN" alt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0798" y="4132647"/>
            <a:ext cx="55884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：北京到上海的高铁线路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大约</a:t>
            </a:r>
            <a:r>
              <a:rPr lang="zh-CN" alt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1320</a:t>
            </a:r>
            <a:r>
              <a:rPr lang="zh-CN" altLang="en-US" sz="21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36818" y="573293"/>
            <a:ext cx="7226450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下面是小芳家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月份水和电的用量情况，算出小芳家的水费和电费分别是多少元，填在表格中。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561401" y="1764983"/>
          <a:ext cx="6398420" cy="187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5804"/>
                <a:gridCol w="1561624"/>
                <a:gridCol w="1561624"/>
                <a:gridCol w="1279684"/>
                <a:gridCol w="1279684"/>
              </a:tblGrid>
              <a:tr h="38862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项目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单价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用量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应缴金额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（元）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上月读数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本月读数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水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3.45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吨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375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（吨）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393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（吨）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708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电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0.52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千瓦时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589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（千瓦时）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675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（千瓦时）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4230" y="2333353"/>
            <a:ext cx="3490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）小芳家用水多少吨？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5262" y="2851765"/>
            <a:ext cx="131635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393-375=</a:t>
            </a:r>
            <a:endParaRPr 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9224" y="2851765"/>
            <a:ext cx="131635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（吨）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4230" y="3516358"/>
            <a:ext cx="3490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）小芳应缴水费多少元？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3346" y="4094923"/>
            <a:ext cx="15397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18=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9224" y="4094923"/>
            <a:ext cx="131635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62.1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67272" y="2328115"/>
            <a:ext cx="3985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）小芳家用电多少千瓦时？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70714" y="2868463"/>
            <a:ext cx="131635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675-589=</a:t>
            </a:r>
            <a:endParaRPr 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86216" y="2854876"/>
            <a:ext cx="1833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（千瓦时）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67273" y="3484619"/>
            <a:ext cx="3490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）小芳应缴电费多少元？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23565" y="4114362"/>
            <a:ext cx="1833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86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7069" y="4114362"/>
            <a:ext cx="1833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44.72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17" name="表格 16"/>
          <p:cNvGraphicFramePr/>
          <p:nvPr/>
        </p:nvGraphicFramePr>
        <p:xfrm>
          <a:off x="1266760" y="403282"/>
          <a:ext cx="6398420" cy="187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5804"/>
                <a:gridCol w="1561624"/>
                <a:gridCol w="1561624"/>
                <a:gridCol w="1279684"/>
                <a:gridCol w="1279684"/>
              </a:tblGrid>
              <a:tr h="38862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项目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单价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用量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应缴金额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（元）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上月读数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本月读数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水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3.45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吨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375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（吨）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393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（吨）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708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电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0.52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千瓦时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589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（千瓦时）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675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（千瓦时）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6589357" y="1224056"/>
            <a:ext cx="10458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62.1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51441" y="1653914"/>
            <a:ext cx="10458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44.72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77421" y="543429"/>
            <a:ext cx="6849736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4.  1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只兔子奔跑的速度是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只鸵鸟每小时跑的路程是兔子的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只羚羊每小时跑的路程是鸵鸟的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倍。羚羊每小时跑多少千米？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p017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447" y="2286476"/>
            <a:ext cx="1391603" cy="13354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506" y="2427447"/>
            <a:ext cx="1042988" cy="13073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012" y="2777490"/>
            <a:ext cx="1364456" cy="957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0" y="2172176"/>
            <a:ext cx="1140973" cy="261985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云形标注 1"/>
          <p:cNvSpPr/>
          <p:nvPr/>
        </p:nvSpPr>
        <p:spPr>
          <a:xfrm>
            <a:off x="2181392" y="2296565"/>
            <a:ext cx="4148614" cy="904875"/>
          </a:xfrm>
          <a:prstGeom prst="cloudCallout">
            <a:avLst>
              <a:gd name="adj1" fmla="val -66450"/>
              <a:gd name="adj2" fmla="val 48210"/>
            </a:avLst>
          </a:prstGeom>
          <a:solidFill>
            <a:srgbClr val="37D5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你是怎样理解题意的？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828" y="2959180"/>
            <a:ext cx="1636871" cy="1827371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2501856" y="3482102"/>
            <a:ext cx="4346342" cy="1304449"/>
          </a:xfrm>
          <a:prstGeom prst="cloudCallout">
            <a:avLst>
              <a:gd name="adj1" fmla="val 70222"/>
              <a:gd name="adj2" fmla="val -3302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先求出鸵鸟的速度，然后再求羚羊的速度。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7421" y="543429"/>
            <a:ext cx="6849736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4.  1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只兔子奔跑的速度是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只鸵鸟每小时跑的路程是兔子的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只羚羊每小时跑的路程是鸵鸟的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倍。羚羊每小时跑多少千米？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2030</Words>
  <Application>WPS 演示</Application>
  <PresentationFormat>全屏显示(16:9)</PresentationFormat>
  <Paragraphs>329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幼圆</vt:lpstr>
      <vt:lpstr>Calibri</vt:lpstr>
      <vt:lpstr>等线 Light</vt:lpstr>
      <vt:lpstr>微软雅黑</vt:lpstr>
      <vt:lpstr>Arial Unicode MS</vt:lpstr>
      <vt:lpstr>Calibri Light</vt:lpstr>
      <vt:lpstr>等线</vt:lpstr>
      <vt:lpstr>楷体_GB2312</vt:lpstr>
      <vt:lpstr>2_Office 主题</vt:lpstr>
      <vt:lpstr>2_自定义设计方案</vt:lpstr>
      <vt:lpstr>3_自定义设计方案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58</cp:revision>
  <dcterms:created xsi:type="dcterms:W3CDTF">2019-04-06T07:34:00Z</dcterms:created>
  <dcterms:modified xsi:type="dcterms:W3CDTF">2023-08-28T08:59:53Z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05094D2358A34A3AB36307A99942BF0D_12</vt:lpwstr>
  </property>
</Properties>
</file>