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5" r:id="rId4"/>
    <p:sldMasterId id="2147483668" r:id="rId5"/>
  </p:sldMasterIdLst>
  <p:sldIdLst>
    <p:sldId id="258" r:id="rId6"/>
    <p:sldId id="259" r:id="rId7"/>
    <p:sldId id="266" r:id="rId8"/>
    <p:sldId id="265" r:id="rId9"/>
    <p:sldId id="264" r:id="rId10"/>
    <p:sldId id="263" r:id="rId11"/>
    <p:sldId id="260" r:id="rId12"/>
    <p:sldId id="271" r:id="rId13"/>
    <p:sldId id="275" r:id="rId14"/>
    <p:sldId id="261" r:id="rId15"/>
    <p:sldId id="267" r:id="rId16"/>
    <p:sldId id="268" r:id="rId17"/>
    <p:sldId id="270" r:id="rId18"/>
    <p:sldId id="273" r:id="rId19"/>
    <p:sldId id="274" r:id="rId20"/>
    <p:sldId id="277" r:id="rId21"/>
    <p:sldId id="276" r:id="rId22"/>
    <p:sldId id="278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.xkb1.com" initials="w" lastIdx="2" clrIdx="0"/>
  <p:cmAuthor id="2" name="User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618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6" Type="http://schemas.openxmlformats.org/officeDocument/2006/relationships/theme" Target="../theme/theme3.xml"/><Relationship Id="rId15" Type="http://schemas.openxmlformats.org/officeDocument/2006/relationships/image" Target="../media/image2.png"/><Relationship Id="rId14" Type="http://schemas.openxmlformats.org/officeDocument/2006/relationships/image" Target="../media/image3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7" Type="http://schemas.openxmlformats.org/officeDocument/2006/relationships/theme" Target="../theme/theme4.xml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02406" y="123349"/>
            <a:ext cx="18059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黑体" panose="02010609060101010101" pitchFamily="49" charset="-122"/>
                <a:ea typeface="黑体" panose="02010609060101010101" pitchFamily="49" charset="-122"/>
              </a:rPr>
              <a:t>用计算器计算后取积的近似值</a:t>
            </a:r>
            <a:endParaRPr lang="zh-CN" altLang="en-US" sz="9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02406" y="123349"/>
            <a:ext cx="18059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黑体" panose="02010609060101010101" pitchFamily="49" charset="-122"/>
                <a:ea typeface="黑体" panose="02010609060101010101" pitchFamily="49" charset="-122"/>
              </a:rPr>
              <a:t>用计算器计算后取积的近似值</a:t>
            </a:r>
            <a:endParaRPr lang="zh-CN" altLang="en-US" sz="9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image" Target="../media/image6.png"/><Relationship Id="rId6" Type="http://schemas.openxmlformats.org/officeDocument/2006/relationships/slide" Target="slide5.xml"/><Relationship Id="rId5" Type="http://schemas.openxmlformats.org/officeDocument/2006/relationships/slide" Target="slide1.xml"/><Relationship Id="rId4" Type="http://schemas.openxmlformats.org/officeDocument/2006/relationships/slide" Target="slide18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3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7.png"/><Relationship Id="rId1" Type="http://schemas.openxmlformats.org/officeDocument/2006/relationships/image" Target="../media/image16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4" name="矩形 13"/>
          <p:cNvSpPr/>
          <p:nvPr/>
        </p:nvSpPr>
        <p:spPr>
          <a:xfrm>
            <a:off x="375574" y="1435155"/>
            <a:ext cx="8182368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用计算器计算后取积的近似值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190895" y="2932106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66772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93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4000" b="1" dirty="0">
                <a:solidFill>
                  <a:srgbClr val="0050AA"/>
                </a:solidFill>
                <a:latin typeface="+mj-ea"/>
                <a:ea typeface="+mj-ea"/>
              </a:rPr>
              <a:t>小数乘法</a:t>
            </a:r>
            <a:endParaRPr lang="zh-CN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4" y="500649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42" y="1279684"/>
            <a:ext cx="1050541" cy="2412206"/>
          </a:xfrm>
          <a:prstGeom prst="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2138839" y="567690"/>
            <a:ext cx="6020276" cy="822008"/>
          </a:xfrm>
          <a:prstGeom prst="cloudCallout">
            <a:avLst>
              <a:gd name="adj1" fmla="val -62114"/>
              <a:gd name="adj2" fmla="val 8823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用计算器求出下面的积。（保留一位小数）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91289" y="1954054"/>
            <a:ext cx="20340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0.09≈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50694" y="1954054"/>
            <a:ext cx="20340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3.2≈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91289" y="2648902"/>
            <a:ext cx="20340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0.7≈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66874" y="2648902"/>
            <a:ext cx="2198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5.89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3.6≈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95311" y="1954054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0.6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88029" y="1954054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2.8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95311" y="2648902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0.2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17544" y="2648902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21.2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86539" y="3472815"/>
            <a:ext cx="20340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2.36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4.7≈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66874" y="3472815"/>
            <a:ext cx="20340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13.5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0.67≈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95311" y="3472815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11.1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95185" y="3472815"/>
            <a:ext cx="9639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9.0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15879" y="672941"/>
            <a:ext cx="60740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5.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用计算器计算。（保留两位小数）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15879" y="1636395"/>
            <a:ext cx="20340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7.29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0.14≈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48163" y="1636395"/>
            <a:ext cx="20340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12.07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1.9≈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5879" y="2256472"/>
            <a:ext cx="20340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15.2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1.14≈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48163" y="2256472"/>
            <a:ext cx="20340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13.17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9.2≈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86840" y="2906077"/>
            <a:ext cx="20340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6.09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19.4≈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31030" y="2906077"/>
            <a:ext cx="20340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56.31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46.8≈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55620" y="1619250"/>
            <a:ext cx="11634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1.02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89333" y="1636395"/>
            <a:ext cx="11634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22.93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55620" y="2256472"/>
            <a:ext cx="11634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17.33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89333" y="2256472"/>
            <a:ext cx="11634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121.16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55620" y="2906077"/>
            <a:ext cx="11634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118.15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26493" y="2906077"/>
            <a:ext cx="11634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2635.31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90625" y="676892"/>
            <a:ext cx="6887696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王大伯家前年收入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3.18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万元，去年的收入是前年的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倍，去年他家收入多少万元？（得数保留两位小数）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59424" y="2662222"/>
            <a:ext cx="18216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3.18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1.6≈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06296" y="2662222"/>
            <a:ext cx="18216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5.09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（万元）</a:t>
            </a:r>
            <a:endParaRPr lang="zh-CN" alt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26036" y="3583290"/>
            <a:ext cx="39019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答：去年他家收入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5.09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万元。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01800" y="716588"/>
            <a:ext cx="6581775" cy="120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一辆汽车平均每小时行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千米，照这样的速度，这辆汽车从甲地到乙地行了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2.7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小时。甲地到乙地大约相距多少千米？（得数保留整数）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4065" y="2782706"/>
            <a:ext cx="17511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2.7≈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80234" y="3794737"/>
            <a:ext cx="42310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答：甲乙两地相距大约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203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 descr="FL_2Z74WI~$}X5`$M$[9R6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95198" y="3004185"/>
            <a:ext cx="1758315" cy="16554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38511" y="2782706"/>
            <a:ext cx="17154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203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（千米）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04" y="1950369"/>
            <a:ext cx="992981" cy="2009524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>
            <a:off x="1433513" y="1249680"/>
            <a:ext cx="3855244" cy="763905"/>
          </a:xfrm>
          <a:prstGeom prst="wedgeEllipseCallout">
            <a:avLst>
              <a:gd name="adj1" fmla="val -48875"/>
              <a:gd name="adj2" fmla="val 8865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人的嗅觉细胞约有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0.049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个亿。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]APGHRMAIOXIZQ]ANYAKC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1376" y="2955131"/>
            <a:ext cx="1001078" cy="1066800"/>
          </a:xfrm>
          <a:prstGeom prst="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5476315" y="1249680"/>
            <a:ext cx="3149525" cy="1174909"/>
          </a:xfrm>
          <a:prstGeom prst="cloudCallout">
            <a:avLst>
              <a:gd name="adj1" fmla="val 19084"/>
              <a:gd name="adj2" fmla="val 71483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狗的嗅觉细胞个数是人的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45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倍。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6910" y="684847"/>
            <a:ext cx="688929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8.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狗大约有多少亿个嗅觉细胞？（保留一位小数）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42158" y="2969419"/>
            <a:ext cx="2209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0.049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45≈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81398" y="2969419"/>
            <a:ext cx="140615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2.2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（亿）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71673" y="3698081"/>
            <a:ext cx="40777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答：狗大约有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2.2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亿个嗅觉细胞。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90918" y="800324"/>
            <a:ext cx="6747062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一幢大楼有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层，每层高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2.85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米。这幢大楼约高多少米？（得数保留整数）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37987" y="2474595"/>
            <a:ext cx="17864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2.85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07218" y="2445305"/>
            <a:ext cx="17159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54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91289" y="3194209"/>
            <a:ext cx="37842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答：大楼约高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47946" y="686331"/>
            <a:ext cx="7093828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做一条裤子大约用布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1.32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米，定做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条这样的裤子大约用布多少米？（得数保留整数）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90837" y="1850707"/>
            <a:ext cx="17040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1.32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8630" y="1850707"/>
            <a:ext cx="17040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27509" y="2539365"/>
            <a:ext cx="27022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答：大约用布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 descr="p002-03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745254" y="2930842"/>
            <a:ext cx="1253490" cy="1608773"/>
          </a:xfrm>
          <a:prstGeom prst="rect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2202656" y="3206591"/>
            <a:ext cx="5135880" cy="1057275"/>
          </a:xfrm>
          <a:prstGeom prst="wedgeRoundRectCallout">
            <a:avLst>
              <a:gd name="adj1" fmla="val 64289"/>
              <a:gd name="adj2" fmla="val -2527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用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四舍五入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取积的近似数是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79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米，但这样就不够做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60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条，遇到这种情况，不管尾数是几，都要向前一位进一。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8104" y="591923"/>
            <a:ext cx="7442947" cy="1470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元旦晚会，同学们要用彩带做成花布置教室 ，每朵花要用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米彩带，做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朵花，至少需要彩带多少米？（得数保留一位小数）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52243" y="2190750"/>
            <a:ext cx="17164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16≈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9577" y="2190750"/>
            <a:ext cx="139874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5.2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499" y="3147732"/>
            <a:ext cx="42781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答：至少需要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5.2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米彩带。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 descr="p002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28613" y="2085499"/>
            <a:ext cx="1506379" cy="2008823"/>
          </a:xfrm>
          <a:prstGeom prst="rect">
            <a:avLst/>
          </a:prstGeom>
        </p:spPr>
      </p:pic>
      <p:pic>
        <p:nvPicPr>
          <p:cNvPr id="9" name="图片 8" descr="C8]YAHBBA[3]MD$0G@SUC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795" y="3124676"/>
            <a:ext cx="1321118" cy="1408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83813" y="1822526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87959" cy="50026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4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1"/>
            <a:ext cx="1847212" cy="56156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544950" y="2465931"/>
            <a:ext cx="6210300" cy="7386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联系生活之际求积的近似值时，先弄清保留的小数位数，再根据四舍五入法来保留相应的位数。</a:t>
            </a:r>
            <a:endParaRPr lang="zh-CN" altLang="en-US" sz="2100" b="1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06148" y="3308299"/>
            <a:ext cx="56649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取近似值时，末尾的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“0”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起到占位的作用，是不能去掉的。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51375" y="696709"/>
            <a:ext cx="6584046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一种菜籽油每千克售价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8.16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元。张亮买了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千克，应付多少钱？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5620" y="1539716"/>
            <a:ext cx="39843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8.16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1.4≈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04085" y="2025016"/>
            <a:ext cx="3178969" cy="2510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15" dirty="0"/>
              <a:t>     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8 . 1 6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×   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1. 4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3   2   6  4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8   1   6   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1 1 . 4   2  4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1015" u="sng" dirty="0"/>
              <a:t> </a:t>
            </a:r>
            <a:endParaRPr lang="en-US" altLang="zh-CN" sz="1015" u="sng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2503170" y="2810351"/>
            <a:ext cx="197453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185988" y="3750469"/>
            <a:ext cx="244459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630579" y="1539716"/>
            <a:ext cx="9872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11.42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94007" y="1551146"/>
            <a:ext cx="101060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63841" y="4427836"/>
            <a:ext cx="33966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答：应付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11.42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2" y="369055"/>
            <a:ext cx="275145" cy="342254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458670" y="317640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  <p:bldP spid="9" grpId="0"/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2790" y="1051556"/>
            <a:ext cx="7631614" cy="3469958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964048" y="1119188"/>
            <a:ext cx="2185988" cy="1057751"/>
          </a:xfrm>
          <a:prstGeom prst="cloudCallout">
            <a:avLst>
              <a:gd name="adj1" fmla="val 57145"/>
              <a:gd name="adj2" fmla="val -1078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每千克油菜籽可以榨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0.47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千克油。</a:t>
            </a:r>
            <a:endParaRPr lang="zh-CN" altLang="en-US" sz="1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640705" y="1323753"/>
            <a:ext cx="2750344" cy="1397794"/>
          </a:xfrm>
          <a:prstGeom prst="cloudCallout">
            <a:avLst>
              <a:gd name="adj1" fmla="val -53880"/>
              <a:gd name="adj2" fmla="val 248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这里有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3286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千克油菜籽，大约可以榨油多少千克？</a:t>
            </a:r>
            <a:endParaRPr lang="zh-CN" altLang="en-US" sz="1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6414" y="661035"/>
            <a:ext cx="32427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榨油（得数保留整数）。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2" y="369055"/>
            <a:ext cx="275145" cy="342254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458670" y="329546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3" y="1681163"/>
            <a:ext cx="1647349" cy="292179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72753" y="936307"/>
            <a:ext cx="39371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0.47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3286≈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126933" y="1619727"/>
            <a:ext cx="2856071" cy="987266"/>
          </a:xfrm>
          <a:prstGeom prst="wedgeRoundRectCallout">
            <a:avLst>
              <a:gd name="adj1" fmla="val -79281"/>
              <a:gd name="adj2" fmla="val 2916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较大数的计算可以用计算器来算。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1060" y="936307"/>
            <a:ext cx="19142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1544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 descr="p013-02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9955" y="1784986"/>
            <a:ext cx="1687354" cy="2928461"/>
          </a:xfrm>
          <a:prstGeom prst="rect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3090863" y="3006567"/>
            <a:ext cx="3278981" cy="822484"/>
          </a:xfrm>
          <a:prstGeom prst="wedgeRoundRectCallout">
            <a:avLst>
              <a:gd name="adj1" fmla="val 99963"/>
              <a:gd name="adj2" fmla="val -12324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先算出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0.47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3286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的积，再按要求将得数保留整数。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99761" y="4194802"/>
            <a:ext cx="6583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3286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千克油菜籽大约可以榨油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1544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0KCLSBZS)Q1Z7CJ$[A[P9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4079" y="1654070"/>
            <a:ext cx="5994404" cy="311170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0118" y="726575"/>
            <a:ext cx="786048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李叔叔驾车以每分钟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0.809km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的速度行驶，通过南京长江大桥用了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5.7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0" y="387628"/>
            <a:ext cx="275145" cy="342254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458670" y="308632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43542" y="982146"/>
            <a:ext cx="623240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算一算：南京长江大桥全长大约多少千米？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96641" y="2376011"/>
            <a:ext cx="196310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0.809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5.7=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36675" y="3390036"/>
            <a:ext cx="45285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答：南京长江大桥全长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4.6113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50646" y="2390863"/>
            <a:ext cx="258508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4.6113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km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78" y="1544003"/>
            <a:ext cx="894983" cy="2055019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2362200" y="780098"/>
            <a:ext cx="4419600" cy="763905"/>
          </a:xfrm>
          <a:prstGeom prst="cloudCallout">
            <a:avLst>
              <a:gd name="adj1" fmla="val -70560"/>
              <a:gd name="adj2" fmla="val 9177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议一议：得数应该保留几位小数？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02744" y="1877854"/>
            <a:ext cx="39957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0.809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5.7=4.6113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km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36708" y="2365534"/>
            <a:ext cx="17749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≈4.611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km)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93656" y="2365534"/>
            <a:ext cx="19241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保留三位小数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54805" y="2834164"/>
            <a:ext cx="17749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≈4.61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km)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93656" y="2834164"/>
            <a:ext cx="19241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保留二位小数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54805" y="3328987"/>
            <a:ext cx="17749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≈4.6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km)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93656" y="3328987"/>
            <a:ext cx="19241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保留一位小数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54805" y="3823811"/>
            <a:ext cx="17749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≈5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km)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77000" y="3823811"/>
            <a:ext cx="19241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保留整数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86865" y="840581"/>
            <a:ext cx="636936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判断。（对的在括号内画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“√”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，错的画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8780" y="3090386"/>
            <a:ext cx="6405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8.9995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四舍五入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法精确到百分位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9.00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                            （    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86865" y="2284571"/>
            <a:ext cx="64055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5.32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的积保留两位小数是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9.58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（    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50670" y="1555909"/>
            <a:ext cx="64055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5.648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保留一位小数是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     （    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05111" y="1531144"/>
            <a:ext cx="5524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57561" y="2284571"/>
            <a:ext cx="5524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√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82301" y="3413760"/>
            <a:ext cx="5524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√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2" name="图片 11" descr="C8]YAHBBA[3]MD$0G@SUC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" y="3090386"/>
            <a:ext cx="1321118" cy="1408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4934" y="696277"/>
            <a:ext cx="48067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填表。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193959" y="1399223"/>
          <a:ext cx="6824663" cy="1943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2579"/>
                <a:gridCol w="1583055"/>
                <a:gridCol w="1758791"/>
                <a:gridCol w="1900238"/>
              </a:tblGrid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保留整数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保留一位小数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保留两位小数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9.24</a:t>
                      </a: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×</a:t>
                      </a: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0.7</a:t>
                      </a:r>
                      <a:endParaRPr lang="en-US" altLang="zh-CN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2.08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×</a:t>
                      </a: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4.2</a:t>
                      </a:r>
                      <a:endParaRPr lang="en-US" altLang="zh-CN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12.45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×</a:t>
                      </a: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9.1</a:t>
                      </a:r>
                      <a:endParaRPr lang="en-US" altLang="zh-CN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45.7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×</a:t>
                      </a: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2.04</a:t>
                      </a:r>
                      <a:endParaRPr lang="en-US" altLang="zh-CN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pic>
        <p:nvPicPr>
          <p:cNvPr id="5" name="图片 4" descr="C8]YAHBBA[3]MD$0G@SUC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6671" y="3342322"/>
            <a:ext cx="1321118" cy="14087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69607" y="1783556"/>
            <a:ext cx="9286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81842" y="1783556"/>
            <a:ext cx="9286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6.5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94030" y="1776412"/>
            <a:ext cx="9286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6.47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69607" y="2175034"/>
            <a:ext cx="9286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81842" y="2175034"/>
            <a:ext cx="9286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8.7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94030" y="2175034"/>
            <a:ext cx="9286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8.74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28413" y="2559367"/>
            <a:ext cx="9286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113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80990" y="2566511"/>
            <a:ext cx="9286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113.3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76396" y="2559367"/>
            <a:ext cx="12506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113.30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99011" y="2950845"/>
            <a:ext cx="9286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93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81842" y="2950845"/>
            <a:ext cx="9286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93.2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37368" y="2950845"/>
            <a:ext cx="9286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93.23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1604</Words>
  <Application>WPS 演示</Application>
  <PresentationFormat>全屏显示(16:9)</PresentationFormat>
  <Paragraphs>258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黑体</vt:lpstr>
      <vt:lpstr>楷体</vt:lpstr>
      <vt:lpstr>幼圆</vt:lpstr>
      <vt:lpstr>Calibri</vt:lpstr>
      <vt:lpstr>等线 Light</vt:lpstr>
      <vt:lpstr>微软雅黑</vt:lpstr>
      <vt:lpstr>Arial Unicode MS</vt:lpstr>
      <vt:lpstr>Calibri Light</vt:lpstr>
      <vt:lpstr>等线</vt:lpstr>
      <vt:lpstr>楷体_GB2312</vt:lpstr>
      <vt:lpstr>2_Office 主题</vt:lpstr>
      <vt:lpstr>2_自定义设计方案</vt:lpstr>
      <vt:lpstr>3_自定义设计方案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58</cp:revision>
  <dcterms:created xsi:type="dcterms:W3CDTF">2019-04-04T09:44:00Z</dcterms:created>
  <dcterms:modified xsi:type="dcterms:W3CDTF">2023-08-28T08:59:18Z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75A1336D8771481B8306A26BAF8A825B_12</vt:lpwstr>
  </property>
</Properties>
</file>