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78" r:id="rId5"/>
    <p:sldId id="301" r:id="rId6"/>
    <p:sldId id="280" r:id="rId7"/>
    <p:sldId id="259" r:id="rId8"/>
    <p:sldId id="260" r:id="rId9"/>
    <p:sldId id="281" r:id="rId10"/>
    <p:sldId id="322" r:id="rId11"/>
    <p:sldId id="265" r:id="rId12"/>
    <p:sldId id="325" r:id="rId13"/>
    <p:sldId id="267" r:id="rId14"/>
    <p:sldId id="268" r:id="rId15"/>
    <p:sldId id="282" r:id="rId16"/>
    <p:sldId id="269" r:id="rId17"/>
    <p:sldId id="270" r:id="rId18"/>
    <p:sldId id="336" r:id="rId19"/>
    <p:sldId id="337" r:id="rId20"/>
    <p:sldId id="271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8" userDrawn="1">
          <p15:clr>
            <a:srgbClr val="A4A3A4"/>
          </p15:clr>
        </p15:guide>
        <p15:guide id="2" pos="2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300" y="-102"/>
      </p:cViewPr>
      <p:guideLst>
        <p:guide orient="horz" pos="1598"/>
        <p:guide pos="29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2528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小数连乘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9.xml"/><Relationship Id="rId5" Type="http://schemas.openxmlformats.org/officeDocument/2006/relationships/slide" Target="slide1.xml"/><Relationship Id="rId4" Type="http://schemas.openxmlformats.org/officeDocument/2006/relationships/slide" Target="slide18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68896" y="1406459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小数连乘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</a:t>
            </a:r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数乘法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云形标注 26"/>
          <p:cNvSpPr/>
          <p:nvPr/>
        </p:nvSpPr>
        <p:spPr>
          <a:xfrm>
            <a:off x="4721860" y="833755"/>
            <a:ext cx="2592070" cy="935990"/>
          </a:xfrm>
          <a:prstGeom prst="cloudCallout">
            <a:avLst>
              <a:gd name="adj1" fmla="val 60142"/>
              <a:gd name="adj2" fmla="val 5366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积是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位小数。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634490" y="2609215"/>
            <a:ext cx="2592070" cy="925830"/>
          </a:xfrm>
          <a:prstGeom prst="cloudCallout">
            <a:avLst>
              <a:gd name="adj1" fmla="val -51347"/>
              <a:gd name="adj2" fmla="val 734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0.014×0.12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5013325" y="2609215"/>
            <a:ext cx="2592070" cy="935990"/>
          </a:xfrm>
          <a:prstGeom prst="cloudCallout">
            <a:avLst>
              <a:gd name="adj1" fmla="val 33537"/>
              <a:gd name="adj2" fmla="val 8113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积是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位小数。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云形标注 25"/>
          <p:cNvSpPr/>
          <p:nvPr/>
        </p:nvSpPr>
        <p:spPr>
          <a:xfrm>
            <a:off x="1548765" y="754380"/>
            <a:ext cx="2592070" cy="925830"/>
          </a:xfrm>
          <a:prstGeom prst="cloudCallout">
            <a:avLst>
              <a:gd name="adj1" fmla="val -41817"/>
              <a:gd name="adj2" fmla="val 7901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5.2×1.235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" grpId="0" animBg="1"/>
      <p:bldP spid="3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5675" y="575310"/>
            <a:ext cx="67849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公顷松柏林每天分泌杀菌素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公顷松柏林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天能分泌杀菌素多少千克？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10890" y="2385695"/>
            <a:ext cx="514954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30×24.5×31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=735×31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=22785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（千克）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24.5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公顷松柏林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天能分泌杀菌素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22785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千克。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3" name="图片 13" descr="p002-03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748" y="2189798"/>
            <a:ext cx="1157605" cy="148526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1651000" y="1564005"/>
            <a:ext cx="5441280" cy="503555"/>
          </a:xfrm>
          <a:prstGeom prst="wedgeRoundRectCallout">
            <a:avLst>
              <a:gd name="adj1" fmla="val -51251"/>
              <a:gd name="adj2" fmla="val 138146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先求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24.5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公顷一天分泌的，再求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天的。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5" y="626745"/>
            <a:ext cx="770485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研究表明，每平方米森林每天可吸收二氧化碳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1.6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千克，释放氧气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1.2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千克。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150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平方米的森林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天可吸收二氧化碳多少吨？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577" y="1943735"/>
            <a:ext cx="82089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1.6×150×31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=240×31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=7440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（千克）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7440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=7.44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平方米的森林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天可吸收二氧化碳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7.44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1466" y="835342"/>
            <a:ext cx="8460432" cy="98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学校要给一张长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分米、宽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1.4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米的长方形会议桌铺上玻璃，每平方米玻璃的售价是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元，买这块玻璃需要多少钱？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63688" y="2029222"/>
            <a:ext cx="494347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2.5×1.4×30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= 3.5×30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= 105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答：买这块玻璃需要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758565" y="339502"/>
            <a:ext cx="1871980" cy="360045"/>
          </a:xfrm>
          <a:prstGeom prst="wedgeRoundRectCallout">
            <a:avLst>
              <a:gd name="adj1" fmla="val -8717"/>
              <a:gd name="adj2" fmla="val 9109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单位不一致。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7" descr="你风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9330" y="3534410"/>
            <a:ext cx="168529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3568" y="555526"/>
            <a:ext cx="770485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一只兔子奔跑的速度是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56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时，一只鸵鸟每小时跑的路程是兔子的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1.3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倍，一只羚羊每小时跑的路程是鸵鸟的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1.2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倍。一只羚羊每小时跑多少千米？</a:t>
            </a: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3725" y="1995686"/>
            <a:ext cx="5416550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56×1.3×1.2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=72.8×1.2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=87.36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答：一只羚羊每小时跑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87.36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9632" y="699542"/>
            <a:ext cx="69432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强强的身高是</a:t>
            </a: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1.40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米，爸爸的身高是强强的</a:t>
            </a: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1.3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倍，妈妈的身高是爸爸的</a:t>
            </a: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0.9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倍，妈妈身高是多少米？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3728" y="2022217"/>
            <a:ext cx="4408805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1.4×1.3×0.9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= 1.82×0.9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= 1.638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答：妈妈身高是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1.638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" name="图片 7" descr="你风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0285" y="3626485"/>
            <a:ext cx="168529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()0DREUG14TB4Z6BPVN]V{I"/>
          <p:cNvPicPr>
            <a:picLocks noChangeAspect="1"/>
          </p:cNvPicPr>
          <p:nvPr/>
        </p:nvPicPr>
        <p:blipFill>
          <a:blip r:embed="rId1"/>
          <a:srcRect l="10680" b="68087"/>
          <a:stretch>
            <a:fillRect/>
          </a:stretch>
        </p:blipFill>
        <p:spPr>
          <a:xfrm>
            <a:off x="1202690" y="527685"/>
            <a:ext cx="6670040" cy="1297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83335" y="2224405"/>
            <a:ext cx="6589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两车同时从两站相对开出，经过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小时两车相遇。两站间相距多少千米？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3630" y="1825625"/>
            <a:ext cx="2361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每小时行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63.6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60365" y="1825625"/>
            <a:ext cx="2587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每小时行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56.2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7770" y="3139440"/>
            <a:ext cx="52628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63.6+56.2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=119.8×4.5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=539.1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两站间相距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539.1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千米。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8065" y="3139440"/>
            <a:ext cx="1188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()0DREUG14TB4Z6BPVN]V{I"/>
          <p:cNvPicPr>
            <a:picLocks noChangeAspect="1"/>
          </p:cNvPicPr>
          <p:nvPr/>
        </p:nvPicPr>
        <p:blipFill>
          <a:blip r:embed="rId1"/>
          <a:srcRect l="10680" b="68087"/>
          <a:stretch>
            <a:fillRect/>
          </a:stretch>
        </p:blipFill>
        <p:spPr>
          <a:xfrm>
            <a:off x="1202690" y="527685"/>
            <a:ext cx="6670040" cy="1297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83335" y="2224405"/>
            <a:ext cx="6589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两车同时从两站相对开出，经过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小时两车相遇。两站间相距多少千米？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3630" y="1825625"/>
            <a:ext cx="2361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每小时行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63.6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60365" y="1825625"/>
            <a:ext cx="2587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每小时行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56.2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7770" y="3139440"/>
            <a:ext cx="52628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63.6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4.5+56.2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×4.5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=286.2+252.9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=539.1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两站间相距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539.1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千米。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675" y="3188335"/>
            <a:ext cx="1384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94130" y="2447290"/>
            <a:ext cx="6064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计算小数的连乘法与整数的连乘法相同，都是从左到右依次运算。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95145" y="2959597"/>
            <a:ext cx="882898" cy="1265255"/>
          </a:xfrm>
          <a:prstGeom prst="rect">
            <a:avLst/>
          </a:prstGeom>
        </p:spPr>
      </p:pic>
      <p:sp>
        <p:nvSpPr>
          <p:cNvPr id="2053" name="文本框 2052"/>
          <p:cNvSpPr txBox="1"/>
          <p:nvPr/>
        </p:nvSpPr>
        <p:spPr>
          <a:xfrm>
            <a:off x="2791778" y="1269365"/>
            <a:ext cx="15633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32×4×10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58" name="文本框 2057"/>
          <p:cNvSpPr txBox="1"/>
          <p:nvPr/>
        </p:nvSpPr>
        <p:spPr>
          <a:xfrm>
            <a:off x="2617470" y="1729740"/>
            <a:ext cx="14109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=128×10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59" name="文本框 2058"/>
          <p:cNvSpPr txBox="1"/>
          <p:nvPr/>
        </p:nvSpPr>
        <p:spPr>
          <a:xfrm>
            <a:off x="2617470" y="2190115"/>
            <a:ext cx="9512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=1280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3568700" y="2106930"/>
            <a:ext cx="3190240" cy="1778635"/>
          </a:xfrm>
          <a:prstGeom prst="cloudCallout">
            <a:avLst>
              <a:gd name="adj1" fmla="val 67038"/>
              <a:gd name="adj2" fmla="val 1929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这个算式中只有乘法，所以从左往右依次运算。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/>
      <p:bldP spid="2059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对象 15"/>
          <p:cNvGraphicFramePr/>
          <p:nvPr/>
        </p:nvGraphicFramePr>
        <p:xfrm>
          <a:off x="115570" y="760095"/>
          <a:ext cx="8912860" cy="387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" r:id="rId1" imgW="8905875" imgH="3867150" progId="Paint.Picture">
                  <p:embed/>
                </p:oleObj>
              </mc:Choice>
              <mc:Fallback>
                <p:oleObj name="" r:id="rId1" imgW="8905875" imgH="3867150" progId="Paint.Picture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5570" y="760095"/>
                        <a:ext cx="8912860" cy="3870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593215" y="3279140"/>
            <a:ext cx="1661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我有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米高。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91860" y="3063875"/>
            <a:ext cx="1244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我的高度是小狗的</a:t>
            </a: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85360" y="871855"/>
            <a:ext cx="1998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我的高度是梅花鹿的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4515" y="555625"/>
            <a:ext cx="3092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长颈鹿有多高？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20"/>
          <p:cNvSpPr txBox="1"/>
          <p:nvPr/>
        </p:nvSpPr>
        <p:spPr>
          <a:xfrm>
            <a:off x="7722349" y="137955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280160" y="935355"/>
            <a:ext cx="4206875" cy="1728470"/>
          </a:xfrm>
          <a:prstGeom prst="cloudCallout">
            <a:avLst>
              <a:gd name="adj1" fmla="val -42860"/>
              <a:gd name="adj2" fmla="val 7740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我先求出梅花鹿的高度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0.7×2=1.4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再求出长颈鹿的高度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1.4×3.5=4.9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067175" y="2261870"/>
            <a:ext cx="3189605" cy="1492250"/>
          </a:xfrm>
          <a:prstGeom prst="cloudCallout">
            <a:avLst>
              <a:gd name="adj1" fmla="val 42056"/>
              <a:gd name="adj2" fmla="val 5906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我列成综合算式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0.7×2×3.5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图片 10" descr="p002-02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230" y="2663508"/>
            <a:ext cx="795020" cy="1346835"/>
          </a:xfrm>
          <a:prstGeom prst="rect">
            <a:avLst/>
          </a:prstGeom>
        </p:spPr>
      </p:pic>
      <p:pic>
        <p:nvPicPr>
          <p:cNvPr id="5" name="图片 12" descr="p002-02-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2753" y="3275648"/>
            <a:ext cx="1255395" cy="141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云形标注 20"/>
          <p:cNvSpPr/>
          <p:nvPr/>
        </p:nvSpPr>
        <p:spPr>
          <a:xfrm>
            <a:off x="909955" y="627534"/>
            <a:ext cx="3251200" cy="1543685"/>
          </a:xfrm>
          <a:prstGeom prst="cloudCallout">
            <a:avLst>
              <a:gd name="adj1" fmla="val -26835"/>
              <a:gd name="adj2" fmla="val 7784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怎样计算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0.7×2×3.5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云形标注 21"/>
          <p:cNvSpPr/>
          <p:nvPr/>
        </p:nvSpPr>
        <p:spPr>
          <a:xfrm>
            <a:off x="3955414" y="1116499"/>
            <a:ext cx="4236085" cy="1882760"/>
          </a:xfrm>
          <a:prstGeom prst="cloudCallout">
            <a:avLst>
              <a:gd name="adj1" fmla="val 56245"/>
              <a:gd name="adj2" fmla="val 7758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小数连乘法的计算方法与整数相同，只含有乘法的从左往右依次运算。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7" name="Picture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75891"/>
            <a:ext cx="916574" cy="1345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50174" y="2366799"/>
            <a:ext cx="882650" cy="126492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724785" y="3080539"/>
            <a:ext cx="2711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868760" y="2848674"/>
            <a:ext cx="320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0.7×2×3.5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=1.4×3.5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=4.9(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米）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55035" y="4005734"/>
            <a:ext cx="3966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答：长颈鹿高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605790" y="637540"/>
            <a:ext cx="5550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61415" y="1419225"/>
            <a:ext cx="5827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2.5×0.4×0.23        4×0.5×4.63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3125" y="2138680"/>
            <a:ext cx="2557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=1×0.23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=0.23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40530" y="2138680"/>
            <a:ext cx="2557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=2×4.63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=9.26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1691680" y="3580130"/>
            <a:ext cx="4156035" cy="791820"/>
          </a:xfrm>
          <a:prstGeom prst="wedgeRoundRectCallout">
            <a:avLst>
              <a:gd name="adj1" fmla="val 62146"/>
              <a:gd name="adj2" fmla="val 887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计算没有括号的小数连乘法时，要从左往右依次运算。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13" descr="p002-03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156325" y="3450908"/>
            <a:ext cx="1004570" cy="1485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99592" y="433070"/>
            <a:ext cx="727280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一台拖拉机每小时耕地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公顷，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台拖拉机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小时可耕地多少公顷？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4681220" y="1307465"/>
            <a:ext cx="2623185" cy="1388110"/>
          </a:xfrm>
          <a:prstGeom prst="cloudCallout">
            <a:avLst>
              <a:gd name="adj1" fmla="val 45449"/>
              <a:gd name="adj2" fmla="val 7804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再求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台拖拉机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小时耕地的数量。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88310" y="2842895"/>
            <a:ext cx="5832162" cy="1806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1.12×3×5.5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=3.36×5.5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=18.48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（公顷）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台拖拉机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小时可耕地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18.48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公顷。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1711960" y="1307465"/>
            <a:ext cx="2438400" cy="1445895"/>
          </a:xfrm>
          <a:prstGeom prst="cloudCallout">
            <a:avLst>
              <a:gd name="adj1" fmla="val -49947"/>
              <a:gd name="adj2" fmla="val 80303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先求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台拖拉机每小时耕地的数量。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10" descr="p002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" y="2663508"/>
            <a:ext cx="795020" cy="1346835"/>
          </a:xfrm>
          <a:prstGeom prst="rect">
            <a:avLst/>
          </a:prstGeom>
        </p:spPr>
      </p:pic>
      <p:pic>
        <p:nvPicPr>
          <p:cNvPr id="9" name="图片 12" descr="p002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067">
            <a:off x="7092280" y="2641389"/>
            <a:ext cx="1255395" cy="141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99592" y="433070"/>
            <a:ext cx="74872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一台拖拉机每小时耕地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公顷，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台拖拉机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小时可耕地多少公顷？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1452042" y="1336675"/>
            <a:ext cx="2623185" cy="1388110"/>
          </a:xfrm>
          <a:prstGeom prst="cloudCallout">
            <a:avLst>
              <a:gd name="adj1" fmla="val -32570"/>
              <a:gd name="adj2" fmla="val 7584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先求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台拖拉机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小时耕地的数量。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2842" y="2842895"/>
            <a:ext cx="6552242" cy="1806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1.12×5.5×3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=6.16×3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=18.48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（公顷）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台拖拉机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5.5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小时可耕地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18.48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公顷。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034712" y="1307465"/>
            <a:ext cx="2438400" cy="1445895"/>
          </a:xfrm>
          <a:prstGeom prst="cloudCallout">
            <a:avLst>
              <a:gd name="adj1" fmla="val 52552"/>
              <a:gd name="adj2" fmla="val 7033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再求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台拖拉机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小时耕地的数量。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图片 10" descr="p002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1212" y="2753043"/>
            <a:ext cx="795020" cy="1346835"/>
          </a:xfrm>
          <a:prstGeom prst="rect">
            <a:avLst/>
          </a:prstGeom>
        </p:spPr>
      </p:pic>
      <p:pic>
        <p:nvPicPr>
          <p:cNvPr id="13" name="图片 13" descr="p002-03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382307" y="2614613"/>
            <a:ext cx="1004570" cy="1485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1505" y="1048385"/>
            <a:ext cx="1477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对口令。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云形标注 23"/>
          <p:cNvSpPr/>
          <p:nvPr/>
        </p:nvSpPr>
        <p:spPr>
          <a:xfrm>
            <a:off x="2310130" y="1153795"/>
            <a:ext cx="2592070" cy="935990"/>
          </a:xfrm>
          <a:prstGeom prst="cloudCallout">
            <a:avLst>
              <a:gd name="adj1" fmla="val -80328"/>
              <a:gd name="adj2" fmla="val 7571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3.001×0.32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云形标注 25"/>
          <p:cNvSpPr/>
          <p:nvPr/>
        </p:nvSpPr>
        <p:spPr>
          <a:xfrm>
            <a:off x="2310130" y="2677795"/>
            <a:ext cx="2592070" cy="935990"/>
          </a:xfrm>
          <a:prstGeom prst="cloudCallout">
            <a:avLst>
              <a:gd name="adj1" fmla="val -51347"/>
              <a:gd name="adj2" fmla="val 7347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3.72×0.23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云形标注 26"/>
          <p:cNvSpPr/>
          <p:nvPr/>
        </p:nvSpPr>
        <p:spPr>
          <a:xfrm>
            <a:off x="4989195" y="2757170"/>
            <a:ext cx="2592070" cy="935990"/>
          </a:xfrm>
          <a:prstGeom prst="cloudCallout">
            <a:avLst>
              <a:gd name="adj1" fmla="val 33537"/>
              <a:gd name="adj2" fmla="val 81139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积是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位小数。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5076190" y="1153795"/>
            <a:ext cx="2592070" cy="935990"/>
          </a:xfrm>
          <a:prstGeom prst="cloudCallout">
            <a:avLst>
              <a:gd name="adj1" fmla="val 64502"/>
              <a:gd name="adj2" fmla="val 7130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积是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位小数。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5" grpId="0" animBg="1"/>
    </p:bldLst>
  </p:timing>
</p:sld>
</file>

<file path=ppt/tags/tag1.xml><?xml version="1.0" encoding="utf-8"?>
<p:tagLst xmlns:p="http://schemas.openxmlformats.org/presentationml/2006/main">
  <p:tag name="KSO_WM_DOC_GUID" val="{47d78d87-30b2-43ec-b07d-716696a35619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1618</Words>
  <Application>WPS 演示</Application>
  <PresentationFormat>全屏显示(16:9)</PresentationFormat>
  <Paragraphs>189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幼圆</vt:lpstr>
      <vt:lpstr>楷体</vt:lpstr>
      <vt:lpstr>Calibri</vt:lpstr>
      <vt:lpstr>微软雅黑</vt:lpstr>
      <vt:lpstr>Arial Unicode MS</vt:lpstr>
      <vt:lpstr>等线</vt:lpstr>
      <vt:lpstr>Office 主题</vt:lpstr>
      <vt:lpstr>2_自定义设计方案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88</cp:revision>
  <dcterms:created xsi:type="dcterms:W3CDTF">2018-09-11T05:46:00Z</dcterms:created>
  <dcterms:modified xsi:type="dcterms:W3CDTF">2023-08-28T08:58:47Z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4AF20147BAA24EBA9AD030B643533CC7_12</vt:lpwstr>
  </property>
</Properties>
</file>