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6"/>
  </p:notesMasterIdLst>
  <p:sldIdLst>
    <p:sldId id="256" r:id="rId4"/>
    <p:sldId id="278" r:id="rId5"/>
    <p:sldId id="301" r:id="rId6"/>
    <p:sldId id="280" r:id="rId7"/>
    <p:sldId id="259" r:id="rId8"/>
    <p:sldId id="324" r:id="rId9"/>
    <p:sldId id="260" r:id="rId10"/>
    <p:sldId id="258" r:id="rId11"/>
    <p:sldId id="281" r:id="rId12"/>
    <p:sldId id="279" r:id="rId13"/>
    <p:sldId id="265" r:id="rId14"/>
    <p:sldId id="344" r:id="rId15"/>
    <p:sldId id="350" r:id="rId17"/>
    <p:sldId id="347" r:id="rId18"/>
    <p:sldId id="345" r:id="rId19"/>
    <p:sldId id="267" r:id="rId20"/>
    <p:sldId id="349" r:id="rId21"/>
    <p:sldId id="271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64514" name="幻灯片图像占位符 645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34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小数乘整数的计算方法</a:t>
            </a:r>
            <a:endParaRPr lang="zh-CN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270" y="1435155"/>
            <a:ext cx="786497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小数乘整数的计算方法</a:t>
            </a:r>
            <a:endParaRPr lang="en-US" altLang="zh-CN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2031365" y="833120"/>
            <a:ext cx="5913755" cy="792480"/>
          </a:xfrm>
          <a:prstGeom prst="cloudCallout">
            <a:avLst>
              <a:gd name="adj1" fmla="val -59277"/>
              <a:gd name="adj2" fmla="val -761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如何确定积的小数点的位置？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653733"/>
            <a:ext cx="900430" cy="1346835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403350" y="2273935"/>
            <a:ext cx="4824095" cy="1686560"/>
          </a:xfrm>
          <a:prstGeom prst="cloudCallout">
            <a:avLst>
              <a:gd name="adj1" fmla="val 68296"/>
              <a:gd name="adj2" fmla="val 2161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看因数里有几位小数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就从积的右边起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向左数出几位点上小数点。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088" y="2833053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54125" y="986790"/>
            <a:ext cx="5478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算一算，议一议你发现了什么？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横卷形 20"/>
          <p:cNvSpPr/>
          <p:nvPr/>
        </p:nvSpPr>
        <p:spPr>
          <a:xfrm>
            <a:off x="1372870" y="1554480"/>
            <a:ext cx="2160270" cy="1296035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3×9=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0.3×9=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横卷形 21"/>
          <p:cNvSpPr/>
          <p:nvPr/>
        </p:nvSpPr>
        <p:spPr>
          <a:xfrm>
            <a:off x="4287520" y="1447165"/>
            <a:ext cx="2160270" cy="1296035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21×6=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21×0.6=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横卷形 22"/>
          <p:cNvSpPr/>
          <p:nvPr/>
        </p:nvSpPr>
        <p:spPr>
          <a:xfrm>
            <a:off x="1372870" y="2850515"/>
            <a:ext cx="2160270" cy="1296035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44×25=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44×2.5=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横卷形 23"/>
          <p:cNvSpPr/>
          <p:nvPr/>
        </p:nvSpPr>
        <p:spPr>
          <a:xfrm>
            <a:off x="4287520" y="2743200"/>
            <a:ext cx="2160270" cy="1296035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137×3=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1.37×3=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58720" y="1819910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98750" y="2218690"/>
            <a:ext cx="684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6400" y="1679575"/>
            <a:ext cx="777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23255" y="2078355"/>
            <a:ext cx="827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12.6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98750" y="3067685"/>
            <a:ext cx="834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60675" y="3466465"/>
            <a:ext cx="671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20385" y="2995930"/>
            <a:ext cx="826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23890" y="3394710"/>
            <a:ext cx="723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4.11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文本框 48131"/>
          <p:cNvSpPr txBox="1"/>
          <p:nvPr/>
        </p:nvSpPr>
        <p:spPr>
          <a:xfrm>
            <a:off x="999397" y="689600"/>
            <a:ext cx="70567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21×15=315,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在（　）里填上合适的数。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1595438" y="1473994"/>
            <a:ext cx="5793574" cy="4154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dirty="0">
                <a:latin typeface="Tahoma" panose="020B0604030504040204" pitchFamily="34" charset="0"/>
              </a:rPr>
              <a:t>(         ) × (       ) = (       )  × (       ) =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3.15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1601391" y="2290763"/>
            <a:ext cx="5929828" cy="4154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dirty="0">
                <a:latin typeface="Tahoma" panose="020B0604030504040204" pitchFamily="34" charset="0"/>
              </a:rPr>
              <a:t>(         ) × (       ) = (       )  × (       ) =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31. 5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1601391" y="3046810"/>
            <a:ext cx="5793574" cy="4154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100" dirty="0">
                <a:latin typeface="Tahoma" panose="020B0604030504040204" pitchFamily="34" charset="0"/>
              </a:rPr>
              <a:t>(         ) × (       ) = (       )  × (       ) =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3150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1763316" y="1491854"/>
            <a:ext cx="72136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0.21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1" name="文本框 48140"/>
          <p:cNvSpPr txBox="1"/>
          <p:nvPr/>
        </p:nvSpPr>
        <p:spPr>
          <a:xfrm>
            <a:off x="3113485" y="1491854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2" name="文本框 48141"/>
          <p:cNvSpPr txBox="1"/>
          <p:nvPr/>
        </p:nvSpPr>
        <p:spPr>
          <a:xfrm>
            <a:off x="4301729" y="1491854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100">
              <a:solidFill>
                <a:srgbClr val="FF6600"/>
              </a:solidFill>
              <a:latin typeface="Tahoma" panose="020B0604030504040204" pitchFamily="34" charset="0"/>
            </a:endParaRPr>
          </a:p>
        </p:txBody>
      </p:sp>
      <p:sp>
        <p:nvSpPr>
          <p:cNvPr id="48143" name="文本框 48142"/>
          <p:cNvSpPr txBox="1"/>
          <p:nvPr/>
        </p:nvSpPr>
        <p:spPr>
          <a:xfrm>
            <a:off x="5578832" y="1499875"/>
            <a:ext cx="72136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4" name="文本框 48143"/>
          <p:cNvSpPr txBox="1"/>
          <p:nvPr/>
        </p:nvSpPr>
        <p:spPr>
          <a:xfrm>
            <a:off x="1871663" y="2301479"/>
            <a:ext cx="58674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endParaRPr lang="en-US" altLang="zh-CN" sz="2100">
              <a:solidFill>
                <a:srgbClr val="FF6600"/>
              </a:solidFill>
              <a:latin typeface="Tahoma" panose="020B0604030504040204" pitchFamily="34" charset="0"/>
            </a:endParaRPr>
          </a:p>
        </p:txBody>
      </p:sp>
      <p:sp>
        <p:nvSpPr>
          <p:cNvPr id="48145" name="文本框 48144"/>
          <p:cNvSpPr txBox="1"/>
          <p:nvPr/>
        </p:nvSpPr>
        <p:spPr>
          <a:xfrm>
            <a:off x="5632569" y="2309500"/>
            <a:ext cx="58674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6" name="文本框 48145"/>
          <p:cNvSpPr txBox="1"/>
          <p:nvPr/>
        </p:nvSpPr>
        <p:spPr>
          <a:xfrm>
            <a:off x="1816894" y="3057525"/>
            <a:ext cx="58674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5632410" y="3065546"/>
            <a:ext cx="58674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8" name="文本框 48147"/>
          <p:cNvSpPr txBox="1"/>
          <p:nvPr/>
        </p:nvSpPr>
        <p:spPr>
          <a:xfrm>
            <a:off x="3113485" y="2301479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9" name="文本框 48148"/>
          <p:cNvSpPr txBox="1"/>
          <p:nvPr/>
        </p:nvSpPr>
        <p:spPr>
          <a:xfrm>
            <a:off x="3113485" y="3057525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100">
              <a:solidFill>
                <a:srgbClr val="FF6600"/>
              </a:solidFill>
              <a:latin typeface="Tahoma" panose="020B0604030504040204" pitchFamily="34" charset="0"/>
            </a:endParaRPr>
          </a:p>
        </p:txBody>
      </p:sp>
      <p:sp>
        <p:nvSpPr>
          <p:cNvPr id="48151" name="文本框 48150"/>
          <p:cNvSpPr txBox="1"/>
          <p:nvPr/>
        </p:nvSpPr>
        <p:spPr>
          <a:xfrm>
            <a:off x="4248150" y="2301479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2" name="文本框 48151"/>
          <p:cNvSpPr txBox="1"/>
          <p:nvPr/>
        </p:nvSpPr>
        <p:spPr>
          <a:xfrm>
            <a:off x="4301729" y="3057525"/>
            <a:ext cx="4521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100">
              <a:solidFill>
                <a:srgbClr val="FF6600"/>
              </a:solidFill>
              <a:latin typeface="Tahoma" panose="020B0604030504040204" pitchFamily="34" charset="0"/>
            </a:endParaRPr>
          </a:p>
        </p:txBody>
      </p:sp>
      <p:pic>
        <p:nvPicPr>
          <p:cNvPr id="7" name="图片 7" descr="你风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2360" y="3545205"/>
            <a:ext cx="168529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  <p:bldP spid="48137" grpId="0"/>
      <p:bldP spid="48138" grpId="0"/>
      <p:bldP spid="481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1255" y="606425"/>
            <a:ext cx="543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zh-CN" sz="32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7155" y="1233805"/>
            <a:ext cx="2515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1.8×63=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6765" y="1233805"/>
            <a:ext cx="2557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2.14×51=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5701" y="1882140"/>
            <a:ext cx="12401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1.8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×6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184926" y="2638678"/>
            <a:ext cx="94170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748046" y="2712085"/>
            <a:ext cx="13023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5 4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1 0 8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00858" y="3507854"/>
            <a:ext cx="12604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27726" y="3542030"/>
            <a:ext cx="152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1 1 3.4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7630" y="1233805"/>
            <a:ext cx="1003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113.4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7622" y="1839595"/>
            <a:ext cx="18878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2.1 4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  ×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5 1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364162" y="2642870"/>
            <a:ext cx="119951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962207" y="2712085"/>
            <a:ext cx="1826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2 1 4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1 0 7 0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5107622" y="3506713"/>
            <a:ext cx="15278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62207" y="3578860"/>
            <a:ext cx="169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1 0 9.1 4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1705" y="123634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109.14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4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47" name="文本框 19546"/>
          <p:cNvSpPr txBox="1"/>
          <p:nvPr/>
        </p:nvSpPr>
        <p:spPr>
          <a:xfrm>
            <a:off x="1170939" y="627534"/>
            <a:ext cx="68574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小新爸爸去菜市场买菜，他买了三条鱼，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每条鱼是3.5元，那么他花了多少钱？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548" name="文本框 19547"/>
          <p:cNvSpPr txBox="1"/>
          <p:nvPr/>
        </p:nvSpPr>
        <p:spPr>
          <a:xfrm>
            <a:off x="2734310" y="2102485"/>
            <a:ext cx="3408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3.5×3＝10.5（元）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549" name="文本框 19548"/>
          <p:cNvSpPr txBox="1"/>
          <p:nvPr/>
        </p:nvSpPr>
        <p:spPr>
          <a:xfrm>
            <a:off x="2430780" y="3115231"/>
            <a:ext cx="3761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答：他花了10.5元钱。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0"/>
                        <a14:foregroundMark x1="42094" y1="33111" x2="3474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595235" y="3403600"/>
            <a:ext cx="1214120" cy="12166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125" name="Picture 4" descr="C:\Users\duyanlin\Desktop\二年级上学路上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78" y="3349308"/>
            <a:ext cx="1863725" cy="1270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8" grpId="0"/>
      <p:bldP spid="195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2805" y="523875"/>
            <a:ext cx="5879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你能给下面各题的积点上小数点吗？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7520" y="1346835"/>
            <a:ext cx="1384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×1 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30070" y="2272665"/>
            <a:ext cx="10858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47520" y="2299970"/>
            <a:ext cx="11372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7 5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48155" y="3214370"/>
            <a:ext cx="10858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96720" y="3253105"/>
            <a:ext cx="1188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3 2 5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5520" y="1412240"/>
            <a:ext cx="17545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0.3 6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4 7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02835" y="3188970"/>
            <a:ext cx="14693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902835" y="2284095"/>
            <a:ext cx="14693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829175" y="2230120"/>
            <a:ext cx="16637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2 5 2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1 4 4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60032" y="3253105"/>
            <a:ext cx="1619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1 6 9 2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9645" y="3220085"/>
            <a:ext cx="153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1943" y="3249853"/>
            <a:ext cx="153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7" y="627534"/>
            <a:ext cx="784887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乌龟的爬行速度大约每秒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米，兔子的奔跑速度是乌龟的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倍。兔子的奔跑速度大约是每秒多少米？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0467" y="2499742"/>
            <a:ext cx="420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0.05×280=14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696" y="3219821"/>
            <a:ext cx="6568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兔子的奔跑速度大约是每秒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米。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5995" y="565150"/>
            <a:ext cx="65379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百货大厦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层，每层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米。东方大厦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层，每层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米。哪座大厦高？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4444" y="1758315"/>
            <a:ext cx="5086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百货大厦：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3.2×13=41.6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5564" y="2458085"/>
            <a:ext cx="4944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东方大厦：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2.8×19=53.2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7749" y="3126740"/>
            <a:ext cx="412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41.6&lt;53.2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93739" y="3648710"/>
            <a:ext cx="3503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答：东方大厦高。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372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6070" y="1989455"/>
            <a:ext cx="602026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小数乘整数的计算方法：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（1）首先，把小数看作整数；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（2）按整数乘法法则求出积；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（3）一般情况，因数有几位小数，积就有几位小数。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3005" y="3371077"/>
            <a:ext cx="882898" cy="1265255"/>
          </a:xfrm>
          <a:prstGeom prst="rect">
            <a:avLst/>
          </a:prstGeom>
        </p:spPr>
      </p:pic>
      <p:sp>
        <p:nvSpPr>
          <p:cNvPr id="14376" name="文本框 14375"/>
          <p:cNvSpPr txBox="1"/>
          <p:nvPr/>
        </p:nvSpPr>
        <p:spPr>
          <a:xfrm>
            <a:off x="900113" y="923608"/>
            <a:ext cx="50812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说出下面两个算式所表示的意义。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405" name="组合 14404"/>
          <p:cNvGrpSpPr/>
          <p:nvPr/>
        </p:nvGrpSpPr>
        <p:grpSpPr>
          <a:xfrm>
            <a:off x="1083310" y="1369695"/>
            <a:ext cx="3997325" cy="474663"/>
            <a:chOff x="1008" y="1344"/>
            <a:chExt cx="2518" cy="299"/>
          </a:xfrm>
        </p:grpSpPr>
        <p:sp>
          <p:nvSpPr>
            <p:cNvPr id="14377" name="文本框 14376"/>
            <p:cNvSpPr txBox="1"/>
            <p:nvPr/>
          </p:nvSpPr>
          <p:spPr>
            <a:xfrm>
              <a:off x="1008" y="1344"/>
              <a:ext cx="5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12×7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4378" name="文本框 14377"/>
            <p:cNvSpPr txBox="1"/>
            <p:nvPr/>
          </p:nvSpPr>
          <p:spPr>
            <a:xfrm>
              <a:off x="2928" y="1353"/>
              <a:ext cx="5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32×9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4379" name="文本框 14378"/>
          <p:cNvSpPr txBox="1"/>
          <p:nvPr/>
        </p:nvSpPr>
        <p:spPr>
          <a:xfrm>
            <a:off x="900113" y="1775778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400" name="组合 14399"/>
          <p:cNvGrpSpPr/>
          <p:nvPr/>
        </p:nvGrpSpPr>
        <p:grpSpPr>
          <a:xfrm>
            <a:off x="1190625" y="2322195"/>
            <a:ext cx="5334000" cy="2057400"/>
            <a:chOff x="1152" y="2304"/>
            <a:chExt cx="3360" cy="1296"/>
          </a:xfrm>
        </p:grpSpPr>
        <p:grpSp>
          <p:nvGrpSpPr>
            <p:cNvPr id="14394" name="组合 14393"/>
            <p:cNvGrpSpPr/>
            <p:nvPr/>
          </p:nvGrpSpPr>
          <p:grpSpPr>
            <a:xfrm>
              <a:off x="1152" y="2304"/>
              <a:ext cx="3360" cy="1296"/>
              <a:chOff x="1152" y="2112"/>
              <a:chExt cx="3360" cy="1296"/>
            </a:xfrm>
          </p:grpSpPr>
          <p:grpSp>
            <p:nvGrpSpPr>
              <p:cNvPr id="14391" name="组合 14390"/>
              <p:cNvGrpSpPr/>
              <p:nvPr/>
            </p:nvGrpSpPr>
            <p:grpSpPr>
              <a:xfrm>
                <a:off x="1152" y="2112"/>
                <a:ext cx="3360" cy="1296"/>
                <a:chOff x="1152" y="2112"/>
                <a:chExt cx="3360" cy="1296"/>
              </a:xfrm>
            </p:grpSpPr>
            <p:sp>
              <p:nvSpPr>
                <p:cNvPr id="14380" name="矩形 14379"/>
                <p:cNvSpPr/>
                <p:nvPr/>
              </p:nvSpPr>
              <p:spPr>
                <a:xfrm>
                  <a:off x="1152" y="2112"/>
                  <a:ext cx="3360" cy="1296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3" name="直接连接符 14382"/>
                <p:cNvSpPr/>
                <p:nvPr/>
              </p:nvSpPr>
              <p:spPr>
                <a:xfrm>
                  <a:off x="1152" y="2544"/>
                  <a:ext cx="3360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5" name="直接连接符 14384"/>
                <p:cNvSpPr/>
                <p:nvPr/>
              </p:nvSpPr>
              <p:spPr>
                <a:xfrm>
                  <a:off x="1152" y="2976"/>
                  <a:ext cx="3360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7" name="直接连接符 14386"/>
                <p:cNvSpPr/>
                <p:nvPr/>
              </p:nvSpPr>
              <p:spPr>
                <a:xfrm>
                  <a:off x="1824" y="2112"/>
                  <a:ext cx="0" cy="1296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8" name="直接连接符 14387"/>
                <p:cNvSpPr/>
                <p:nvPr/>
              </p:nvSpPr>
              <p:spPr>
                <a:xfrm>
                  <a:off x="2352" y="2112"/>
                  <a:ext cx="0" cy="1296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9" name="直接连接符 14388"/>
                <p:cNvSpPr/>
                <p:nvPr/>
              </p:nvSpPr>
              <p:spPr>
                <a:xfrm>
                  <a:off x="2880" y="2112"/>
                  <a:ext cx="0" cy="1296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0" name="直接连接符 14389"/>
                <p:cNvSpPr/>
                <p:nvPr/>
              </p:nvSpPr>
              <p:spPr>
                <a:xfrm>
                  <a:off x="3648" y="2112"/>
                  <a:ext cx="0" cy="1296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381" name="文本框 14380"/>
              <p:cNvSpPr txBox="1"/>
              <p:nvPr/>
            </p:nvSpPr>
            <p:spPr>
              <a:xfrm>
                <a:off x="1241" y="2194"/>
                <a:ext cx="3055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因数　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　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　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300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　  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3000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392" name="文本框 14391"/>
              <p:cNvSpPr txBox="1"/>
              <p:nvPr/>
            </p:nvSpPr>
            <p:spPr>
              <a:xfrm>
                <a:off x="1260" y="2596"/>
                <a:ext cx="43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因数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393" name="文本框 14392"/>
              <p:cNvSpPr txBox="1"/>
              <p:nvPr/>
            </p:nvSpPr>
            <p:spPr>
              <a:xfrm>
                <a:off x="1296" y="3024"/>
                <a:ext cx="27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积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395" name="文本框 14394"/>
            <p:cNvSpPr txBox="1"/>
            <p:nvPr/>
          </p:nvSpPr>
          <p:spPr>
            <a:xfrm>
              <a:off x="2014" y="2832"/>
              <a:ext cx="19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97" name="文本框 14396"/>
            <p:cNvSpPr txBox="1"/>
            <p:nvPr/>
          </p:nvSpPr>
          <p:spPr>
            <a:xfrm>
              <a:off x="2495" y="2832"/>
              <a:ext cx="19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98" name="文本框 14397"/>
            <p:cNvSpPr txBox="1"/>
            <p:nvPr/>
          </p:nvSpPr>
          <p:spPr>
            <a:xfrm>
              <a:off x="3120" y="2832"/>
              <a:ext cx="19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99" name="文本框 14398"/>
            <p:cNvSpPr txBox="1"/>
            <p:nvPr/>
          </p:nvSpPr>
          <p:spPr>
            <a:xfrm>
              <a:off x="3936" y="2832"/>
              <a:ext cx="19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88565" y="3826510"/>
            <a:ext cx="607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848" y="3826510"/>
            <a:ext cx="607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1310" y="3826510"/>
            <a:ext cx="949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6303" y="3826510"/>
            <a:ext cx="1017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6" grpId="0"/>
      <p:bldP spid="14379" grpId="0"/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3005" y="3371077"/>
            <a:ext cx="882898" cy="1265255"/>
          </a:xfrm>
          <a:prstGeom prst="rect">
            <a:avLst/>
          </a:prstGeom>
        </p:spPr>
      </p:pic>
      <p:sp>
        <p:nvSpPr>
          <p:cNvPr id="16401" name="文本框 16400"/>
          <p:cNvSpPr txBox="1"/>
          <p:nvPr/>
        </p:nvSpPr>
        <p:spPr>
          <a:xfrm>
            <a:off x="462915" y="579755"/>
            <a:ext cx="78073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说说下面每组数由第一个数到第二个数，小数点是怎样移动的？小数的大小发生了什么变化？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2545080" y="175672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6.5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直接连接符 16387"/>
          <p:cNvSpPr/>
          <p:nvPr/>
        </p:nvSpPr>
        <p:spPr>
          <a:xfrm>
            <a:off x="3552825" y="2017078"/>
            <a:ext cx="969963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9" name="文本框 16388"/>
          <p:cNvSpPr txBox="1"/>
          <p:nvPr/>
        </p:nvSpPr>
        <p:spPr>
          <a:xfrm>
            <a:off x="4716145" y="175672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4445" y="2779395"/>
            <a:ext cx="836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直接连接符 6"/>
          <p:cNvSpPr/>
          <p:nvPr/>
        </p:nvSpPr>
        <p:spPr>
          <a:xfrm>
            <a:off x="3460115" y="3039428"/>
            <a:ext cx="969963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文本框 8"/>
          <p:cNvSpPr txBox="1"/>
          <p:nvPr/>
        </p:nvSpPr>
        <p:spPr>
          <a:xfrm>
            <a:off x="4523105" y="2779078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424805" y="1635124"/>
            <a:ext cx="2834005" cy="829945"/>
          </a:xfrm>
          <a:prstGeom prst="wedgeRoundRectCallout">
            <a:avLst>
              <a:gd name="adj1" fmla="val -59372"/>
              <a:gd name="adj2" fmla="val -898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的小数点向右移动一位得到的，小数扩大到原来的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916044" y="3520440"/>
            <a:ext cx="3824307" cy="923518"/>
          </a:xfrm>
          <a:prstGeom prst="wedgeRoundRectCallout">
            <a:avLst>
              <a:gd name="adj1" fmla="val -21389"/>
              <a:gd name="adj2" fmla="val -8747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的小数点向左移动一位得到的，小数缩小到原来的   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444208" y="3945081"/>
          <a:ext cx="346710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2" imgW="203200" imgH="393700" progId="Equation.KSEE3">
                  <p:embed/>
                </p:oleObj>
              </mc:Choice>
              <mc:Fallback>
                <p:oleObj name="" r:id="rId2" imgW="2032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44208" y="3945081"/>
                        <a:ext cx="346710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89" grpId="0"/>
      <p:bldP spid="6" grpId="0"/>
      <p:bldP spid="9" grpId="0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 descr="X(2I7M4N3H6M@N{~Q)QW@TU"/>
          <p:cNvPicPr>
            <a:picLocks noChangeAspect="1"/>
          </p:cNvPicPr>
          <p:nvPr/>
        </p:nvPicPr>
        <p:blipFill>
          <a:blip r:embed="rId2"/>
          <a:srcRect t="3453"/>
          <a:stretch>
            <a:fillRect/>
          </a:stretch>
        </p:blipFill>
        <p:spPr>
          <a:xfrm>
            <a:off x="969645" y="1104265"/>
            <a:ext cx="7227570" cy="3315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0750" y="1217295"/>
            <a:ext cx="2123440" cy="107632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土豆：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白菜：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西红柿：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萝卜：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302885" y="3085465"/>
            <a:ext cx="2150110" cy="885190"/>
          </a:xfrm>
          <a:prstGeom prst="cloudCallout">
            <a:avLst>
              <a:gd name="adj1" fmla="val -38511"/>
              <a:gd name="adj2" fmla="val -4440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千克西红柿需要多少元？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云形标注 20"/>
          <p:cNvSpPr/>
          <p:nvPr/>
        </p:nvSpPr>
        <p:spPr>
          <a:xfrm>
            <a:off x="1861820" y="549275"/>
            <a:ext cx="2448560" cy="1461135"/>
          </a:xfrm>
          <a:prstGeom prst="cloudCallout">
            <a:avLst>
              <a:gd name="adj1" fmla="val -53163"/>
              <a:gd name="adj2" fmla="val 9419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用加法计算：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4.2+4.2+4.2+4.2+4.2+4.2=25.2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4986655" y="549275"/>
            <a:ext cx="2448560" cy="1461135"/>
          </a:xfrm>
          <a:prstGeom prst="cloudCallout">
            <a:avLst>
              <a:gd name="adj1" fmla="val 54356"/>
              <a:gd name="adj2" fmla="val 5899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连加，也可以用乘法计算。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云形标注 22"/>
          <p:cNvSpPr/>
          <p:nvPr/>
        </p:nvSpPr>
        <p:spPr>
          <a:xfrm>
            <a:off x="3485515" y="2700020"/>
            <a:ext cx="3831590" cy="1564640"/>
          </a:xfrm>
          <a:prstGeom prst="cloudCallout">
            <a:avLst>
              <a:gd name="adj1" fmla="val -52237"/>
              <a:gd name="adj2" fmla="val 421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我这样想：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=42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42</a:t>
            </a:r>
            <a:r>
              <a:rPr lang="en-US" altLang="zh-CN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×6=252</a:t>
            </a:r>
            <a:r>
              <a:rPr lang="zh-CN" altLang="en-US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（角）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252</a:t>
            </a:r>
            <a:r>
              <a:rPr lang="zh-CN" altLang="en-US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角</a:t>
            </a:r>
            <a:r>
              <a:rPr lang="en-US" altLang="zh-CN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=25.2</a:t>
            </a:r>
            <a:r>
              <a:rPr lang="zh-CN" altLang="en-US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88030" y="2213292"/>
            <a:ext cx="2567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4.2×6=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390" y="2330768"/>
            <a:ext cx="900430" cy="1346835"/>
          </a:xfrm>
          <a:prstGeom prst="rect">
            <a:avLst/>
          </a:prstGeom>
        </p:spPr>
      </p:pic>
      <p:pic>
        <p:nvPicPr>
          <p:cNvPr id="12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1747203"/>
            <a:ext cx="1255395" cy="1410335"/>
          </a:xfrm>
          <a:prstGeom prst="rect">
            <a:avLst/>
          </a:prstGeom>
        </p:spPr>
      </p:pic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945" y="3677920"/>
            <a:ext cx="1004570" cy="1289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3925" y="2229782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25.2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 uiExpand="1" build="p"/>
      <p:bldP spid="3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6" name="文本框 32785"/>
          <p:cNvSpPr txBox="1"/>
          <p:nvPr/>
        </p:nvSpPr>
        <p:spPr>
          <a:xfrm>
            <a:off x="1016635" y="483235"/>
            <a:ext cx="3808888" cy="572928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小数乘整数的计算方法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8" name="文本框 32787"/>
          <p:cNvSpPr txBox="1"/>
          <p:nvPr/>
        </p:nvSpPr>
        <p:spPr>
          <a:xfrm>
            <a:off x="2914650" y="1326595"/>
            <a:ext cx="14097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2792" name="组合 32791"/>
          <p:cNvGrpSpPr/>
          <p:nvPr/>
        </p:nvGrpSpPr>
        <p:grpSpPr>
          <a:xfrm>
            <a:off x="2952750" y="2093437"/>
            <a:ext cx="819150" cy="707231"/>
            <a:chOff x="1520" y="1891"/>
            <a:chExt cx="688" cy="594"/>
          </a:xfrm>
        </p:grpSpPr>
        <p:sp>
          <p:nvSpPr>
            <p:cNvPr id="32789" name="文本框 32788"/>
            <p:cNvSpPr txBox="1"/>
            <p:nvPr/>
          </p:nvSpPr>
          <p:spPr>
            <a:xfrm>
              <a:off x="1520" y="1891"/>
              <a:ext cx="621" cy="5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350" dirty="0">
                  <a:latin typeface="Arial" panose="020B0604020202020204" pitchFamily="34" charset="0"/>
                  <a:ea typeface="楷体_GB2312" panose="02010609030101010101" pitchFamily="49" charset="-122"/>
                </a:rPr>
                <a:t>　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4.2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2791" name="直接连接符 32790"/>
            <p:cNvSpPr/>
            <p:nvPr/>
          </p:nvSpPr>
          <p:spPr>
            <a:xfrm>
              <a:off x="1584" y="2448"/>
              <a:ext cx="62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2806" name="组合 32805"/>
          <p:cNvGrpSpPr/>
          <p:nvPr/>
        </p:nvGrpSpPr>
        <p:grpSpPr>
          <a:xfrm>
            <a:off x="3850479" y="2057402"/>
            <a:ext cx="2050250" cy="400051"/>
            <a:chOff x="2274" y="1728"/>
            <a:chExt cx="1137" cy="336"/>
          </a:xfrm>
        </p:grpSpPr>
        <p:sp>
          <p:nvSpPr>
            <p:cNvPr id="32793" name="直接连接符 32792"/>
            <p:cNvSpPr/>
            <p:nvPr/>
          </p:nvSpPr>
          <p:spPr>
            <a:xfrm>
              <a:off x="2304" y="2007"/>
              <a:ext cx="1008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94" name="文本框 32793"/>
            <p:cNvSpPr txBox="1"/>
            <p:nvPr/>
          </p:nvSpPr>
          <p:spPr>
            <a:xfrm>
              <a:off x="2274" y="1728"/>
              <a:ext cx="1137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扩大到它的10倍</a:t>
              </a:r>
              <a:endParaRPr lang="zh-CN" altLang="en-US" sz="2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2795" name="文本框 32794"/>
          <p:cNvSpPr txBox="1"/>
          <p:nvPr/>
        </p:nvSpPr>
        <p:spPr>
          <a:xfrm>
            <a:off x="6468324" y="2047955"/>
            <a:ext cx="439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99" name="组合 32798"/>
          <p:cNvGrpSpPr/>
          <p:nvPr/>
        </p:nvGrpSpPr>
        <p:grpSpPr>
          <a:xfrm>
            <a:off x="6085023" y="2287190"/>
            <a:ext cx="822721" cy="398860"/>
            <a:chOff x="3355" y="2115"/>
            <a:chExt cx="691" cy="335"/>
          </a:xfrm>
        </p:grpSpPr>
        <p:sp>
          <p:nvSpPr>
            <p:cNvPr id="32796" name="文本框 32795"/>
            <p:cNvSpPr txBox="1"/>
            <p:nvPr/>
          </p:nvSpPr>
          <p:spPr>
            <a:xfrm>
              <a:off x="3355" y="2115"/>
              <a:ext cx="691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2797" name="直接连接符 32796"/>
            <p:cNvSpPr/>
            <p:nvPr/>
          </p:nvSpPr>
          <p:spPr>
            <a:xfrm>
              <a:off x="3408" y="2448"/>
              <a:ext cx="57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798" name="文本框 32797"/>
          <p:cNvSpPr txBox="1"/>
          <p:nvPr/>
        </p:nvSpPr>
        <p:spPr>
          <a:xfrm>
            <a:off x="6303167" y="2750980"/>
            <a:ext cx="5676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252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807" name="组合 32806"/>
          <p:cNvGrpSpPr/>
          <p:nvPr/>
        </p:nvGrpSpPr>
        <p:grpSpPr>
          <a:xfrm>
            <a:off x="3886200" y="2686050"/>
            <a:ext cx="2371090" cy="398949"/>
            <a:chOff x="2304" y="2256"/>
            <a:chExt cx="1214" cy="335"/>
          </a:xfrm>
        </p:grpSpPr>
        <p:sp>
          <p:nvSpPr>
            <p:cNvPr id="32800" name="直接连接符 32799"/>
            <p:cNvSpPr/>
            <p:nvPr/>
          </p:nvSpPr>
          <p:spPr>
            <a:xfrm flipH="1">
              <a:off x="2304" y="2535"/>
              <a:ext cx="1008" cy="0"/>
            </a:xfrm>
            <a:prstGeom prst="line">
              <a:avLst/>
            </a:prstGeom>
            <a:ln w="3175" cap="flat" cmpd="sng">
              <a:solidFill>
                <a:srgbClr val="CC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801" name="文本框 32800"/>
            <p:cNvSpPr txBox="1"/>
            <p:nvPr/>
          </p:nvSpPr>
          <p:spPr>
            <a:xfrm>
              <a:off x="2304" y="2256"/>
              <a:ext cx="1214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缩小到原来的</a:t>
              </a:r>
              <a:endParaRPr lang="zh-CN" altLang="en-US" sz="2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2802" name="文本框 32801"/>
          <p:cNvSpPr txBox="1"/>
          <p:nvPr/>
        </p:nvSpPr>
        <p:spPr>
          <a:xfrm>
            <a:off x="2996010" y="2800350"/>
            <a:ext cx="695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25.2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805" name="组合 32804"/>
          <p:cNvGrpSpPr/>
          <p:nvPr/>
        </p:nvGrpSpPr>
        <p:grpSpPr>
          <a:xfrm>
            <a:off x="2267744" y="3257551"/>
            <a:ext cx="6637833" cy="1416336"/>
            <a:chOff x="1248" y="2736"/>
            <a:chExt cx="5066" cy="1248"/>
          </a:xfrm>
        </p:grpSpPr>
        <p:sp>
          <p:nvSpPr>
            <p:cNvPr id="32804" name="流程图: 可选过程 32803"/>
            <p:cNvSpPr/>
            <p:nvPr/>
          </p:nvSpPr>
          <p:spPr>
            <a:xfrm>
              <a:off x="1248" y="2736"/>
              <a:ext cx="5066" cy="1248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 cap="flat" cmpd="sng">
              <a:solidFill>
                <a:srgbClr val="92D05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32803" name="文本框 32802"/>
            <p:cNvSpPr txBox="1"/>
            <p:nvPr/>
          </p:nvSpPr>
          <p:spPr>
            <a:xfrm>
              <a:off x="1263" y="2802"/>
              <a:ext cx="4777" cy="990"/>
            </a:xfrm>
            <a:prstGeom prst="flowChartAlternateProcess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（1）首先，把小数看作整数；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（2）按整数乘法法则求出积；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（3）一般情况，因数有几位小数，积就有几位小数。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99100" y="2457450"/>
          <a:ext cx="355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1" imgW="203200" imgH="393700" progId="Equation.KSEE3">
                  <p:embed/>
                </p:oleObj>
              </mc:Choice>
              <mc:Fallback>
                <p:oleObj name="" r:id="rId1" imgW="2032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99100" y="2457450"/>
                        <a:ext cx="35560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195445" y="1326515"/>
            <a:ext cx="890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25.2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4" descr="C:\Users\duyanlin\Desktop\二年级上学路上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08" y="3513138"/>
            <a:ext cx="1863725" cy="1270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/>
      <p:bldP spid="32795" grpId="0"/>
      <p:bldP spid="32798" grpId="0"/>
      <p:bldP spid="3280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横卷形 16"/>
          <p:cNvSpPr/>
          <p:nvPr/>
        </p:nvSpPr>
        <p:spPr>
          <a:xfrm>
            <a:off x="565150" y="483870"/>
            <a:ext cx="1367790" cy="575945"/>
          </a:xfrm>
          <a:prstGeom prst="horizontalScrol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32940" y="1172210"/>
            <a:ext cx="4223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9kg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萝卜，应付多少元？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63412" y="1978913"/>
            <a:ext cx="3514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9×1.8 =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r>
              <a:rPr lang="en-US" altLang="zh-CN">
                <a:latin typeface="Arial" panose="020B0604020202020204" pitchFamily="34" charset="0"/>
              </a:rPr>
              <a:t>   </a:t>
            </a:r>
            <a:endParaRPr lang="en-US" altLang="zh-CN">
              <a:latin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65186" y="2418333"/>
            <a:ext cx="50990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582817" y="2606293"/>
            <a:ext cx="17335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1.8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16.2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812052" y="3358133"/>
            <a:ext cx="1072515" cy="228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683272" y="2030983"/>
            <a:ext cx="848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70472" y="3789298"/>
            <a:ext cx="3318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答：应付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16.2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419872" y="2643758"/>
            <a:ext cx="2540000" cy="1124585"/>
          </a:xfrm>
          <a:prstGeom prst="wedgeRoundRectCallout">
            <a:avLst>
              <a:gd name="adj1" fmla="val -79394"/>
              <a:gd name="adj2" fmla="val 2447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因数有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位小数，所以就从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的右边数出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位，点上小数点。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7" descr="你风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9010" y="3508375"/>
            <a:ext cx="1685290" cy="1181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514465" y="1402397"/>
            <a:ext cx="2123440" cy="107632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土豆：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白菜：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西红柿：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4.2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萝卜：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4" grpId="0"/>
      <p:bldP spid="25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161415" y="452120"/>
            <a:ext cx="477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这箱糖果重多少千克？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 t="6379"/>
          <a:stretch>
            <a:fillRect/>
          </a:stretch>
        </p:blipFill>
        <p:spPr>
          <a:xfrm>
            <a:off x="719455" y="912495"/>
            <a:ext cx="7425055" cy="2176780"/>
          </a:xfrm>
          <a:prstGeom prst="rect">
            <a:avLst/>
          </a:prstGeom>
        </p:spPr>
      </p:pic>
      <p:sp>
        <p:nvSpPr>
          <p:cNvPr id="24" name="云形标注 23"/>
          <p:cNvSpPr/>
          <p:nvPr/>
        </p:nvSpPr>
        <p:spPr>
          <a:xfrm>
            <a:off x="838200" y="1009015"/>
            <a:ext cx="1871980" cy="935990"/>
          </a:xfrm>
          <a:prstGeom prst="cloudCallout">
            <a:avLst>
              <a:gd name="adj1" fmla="val 55714"/>
              <a:gd name="adj2" fmla="val -122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每袋糖果重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0.75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6118225" y="940435"/>
            <a:ext cx="1800225" cy="1073785"/>
          </a:xfrm>
          <a:prstGeom prst="cloudCallout">
            <a:avLst>
              <a:gd name="adj1" fmla="val -56278"/>
              <a:gd name="adj2" fmla="val 64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每箱糖果有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袋。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78405" y="3089275"/>
            <a:ext cx="3462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0.75×24=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12415" y="3434715"/>
            <a:ext cx="1270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0.75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24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089275" y="3997960"/>
            <a:ext cx="7772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151505" y="4014822"/>
            <a:ext cx="715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3059430" y="4587973"/>
            <a:ext cx="7772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151505" y="4628515"/>
            <a:ext cx="1168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18.00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>
            <a:stCxn id="31" idx="0"/>
            <a:endCxn id="31" idx="0"/>
          </p:cNvCxnSpPr>
          <p:nvPr/>
        </p:nvCxnSpPr>
        <p:spPr>
          <a:xfrm>
            <a:off x="3735705" y="462851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536950" y="4750276"/>
            <a:ext cx="198755" cy="1257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668395" y="4803998"/>
            <a:ext cx="198755" cy="1257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867150" y="3089275"/>
            <a:ext cx="1590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83050" y="4526280"/>
            <a:ext cx="3389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答：这箱糖果重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3924300" y="3796030"/>
            <a:ext cx="3383915" cy="504190"/>
          </a:xfrm>
          <a:prstGeom prst="wedgeRoundRectCallout">
            <a:avLst>
              <a:gd name="adj1" fmla="val -47879"/>
              <a:gd name="adj2" fmla="val 9307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因数有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位小数，所以就从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1800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的右边数出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位，点上小数点。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1" grpId="0"/>
      <p:bldP spid="36" grpId="0"/>
      <p:bldP spid="37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横卷形 16"/>
          <p:cNvSpPr/>
          <p:nvPr/>
        </p:nvSpPr>
        <p:spPr>
          <a:xfrm>
            <a:off x="431800" y="360045"/>
            <a:ext cx="1367790" cy="575945"/>
          </a:xfrm>
          <a:prstGeom prst="horizontalScrol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0140" y="1120775"/>
            <a:ext cx="6537325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每千克糖果售价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17.5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元，这箱糖果能卖多少元？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0480" y="1819910"/>
            <a:ext cx="3369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17.5×18=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4465" y="2375535"/>
            <a:ext cx="1147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17.5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1 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766060" y="3004185"/>
            <a:ext cx="108585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126105" y="3004185"/>
            <a:ext cx="1065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24175" y="3651870"/>
            <a:ext cx="108585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26105" y="3710940"/>
            <a:ext cx="849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315.0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635896" y="3867894"/>
            <a:ext cx="263525" cy="742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092575" y="1819910"/>
            <a:ext cx="1271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5990" y="4109720"/>
            <a:ext cx="3482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这箱糖果能卖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315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DOC_GUID" val="{7c6eceef-4dec-4006-9a51-4df9e916e496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全屏显示(16:9)</PresentationFormat>
  <Paragraphs>323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幼圆</vt:lpstr>
      <vt:lpstr>楷体</vt:lpstr>
      <vt:lpstr>楷体_GB2312</vt:lpstr>
      <vt:lpstr>Calibri</vt:lpstr>
      <vt:lpstr>微软雅黑</vt:lpstr>
      <vt:lpstr>Arial Unicode MS</vt:lpstr>
      <vt:lpstr>Tahoma</vt:lpstr>
      <vt:lpstr>等线</vt:lpstr>
      <vt:lpstr>Office 主题</vt:lpstr>
      <vt:lpstr>2_自定义设计方案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101</cp:revision>
  <dcterms:created xsi:type="dcterms:W3CDTF">2018-09-11T05:46:00Z</dcterms:created>
  <dcterms:modified xsi:type="dcterms:W3CDTF">2023-08-28T08:57:59Z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958B3E476630405E8BB06D7E92F51A45_12</vt:lpwstr>
  </property>
</Properties>
</file>