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3"/>
  </p:sldMasterIdLst>
  <p:sldIdLst>
    <p:sldId id="256" r:id="rId4"/>
    <p:sldId id="259" r:id="rId5"/>
    <p:sldId id="280" r:id="rId6"/>
    <p:sldId id="302" r:id="rId7"/>
    <p:sldId id="296" r:id="rId8"/>
    <p:sldId id="543" r:id="rId9"/>
    <p:sldId id="544" r:id="rId10"/>
    <p:sldId id="306" r:id="rId11"/>
    <p:sldId id="545" r:id="rId12"/>
    <p:sldId id="271" r:id="rId13"/>
    <p:sldId id="303" r:id="rId14"/>
    <p:sldId id="304" r:id="rId15"/>
    <p:sldId id="305" r:id="rId16"/>
  </p:sldIdLst>
  <p:sldSz cx="9144000" cy="5143500" type="screen16x9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297" autoAdjust="0"/>
    <p:restoredTop sz="99852" autoAdjust="0"/>
  </p:normalViewPr>
  <p:slideViewPr>
    <p:cSldViewPr showGuides="1">
      <p:cViewPr varScale="1">
        <p:scale>
          <a:sx n="119" d="100"/>
          <a:sy n="119" d="100"/>
        </p:scale>
        <p:origin x="348" y="8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4.png"/><Relationship Id="rId6" Type="http://schemas.openxmlformats.org/officeDocument/2006/relationships/slide" Target="../slides/slide1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14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6" name="TextBox 15"/>
          <p:cNvSpPr txBox="1"/>
          <p:nvPr userDrawn="1"/>
        </p:nvSpPr>
        <p:spPr>
          <a:xfrm>
            <a:off x="179512" y="92978"/>
            <a:ext cx="2088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练习二十五</a:t>
            </a:r>
            <a:endParaRPr lang="en-US" altLang="zh-CN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8038958" y="4772781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slide" Target="slide6.xml"/><Relationship Id="rId4" Type="http://schemas.openxmlformats.org/officeDocument/2006/relationships/slide" Target="slide1.xml"/><Relationship Id="rId3" Type="http://schemas.openxmlformats.org/officeDocument/2006/relationships/slide" Target="slide10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audio1.wav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10.w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004488" y="295283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2195736" y="295283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273529" y="1435155"/>
            <a:ext cx="4386457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练习二十五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2256301" y="285978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复习旧知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5076056" y="285978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巩固练习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6" name="组合 25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27" name="矩形 26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30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数学  五年级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31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2" name="矩形 31"/>
          <p:cNvSpPr/>
          <p:nvPr/>
        </p:nvSpPr>
        <p:spPr>
          <a:xfrm>
            <a:off x="912693" y="519703"/>
            <a:ext cx="4255011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多边形面积的计算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3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5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83568" y="1751774"/>
            <a:ext cx="7776864" cy="2836200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43608" y="2144715"/>
            <a:ext cx="7056784" cy="222368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514350" indent="-514350">
              <a:buAutoNum type="arabicPeriod"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梯形的面积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=(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上底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+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下底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)×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高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÷2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514350" indent="-514350">
              <a:buAutoNum type="arabicPeriod"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演变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: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梯形的面积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×2÷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高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底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514350" indent="-51435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梯形的面积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×2÷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底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高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514350" indent="-51435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三角形的面积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底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高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÷2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514350" indent="-514350"/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12193" y="411510"/>
            <a:ext cx="2246579" cy="561692"/>
            <a:chOff x="212193" y="411510"/>
            <a:chExt cx="2246579" cy="56169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2193" y="492071"/>
              <a:ext cx="366860" cy="456339"/>
            </a:xfrm>
            <a:prstGeom prst="rect">
              <a:avLst/>
            </a:prstGeom>
          </p:spPr>
        </p:pic>
        <p:sp>
          <p:nvSpPr>
            <p:cNvPr id="12" name="文本框 14"/>
            <p:cNvSpPr txBox="1"/>
            <p:nvPr/>
          </p:nvSpPr>
          <p:spPr>
            <a:xfrm>
              <a:off x="611560" y="411510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课堂小结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83568" y="1751774"/>
            <a:ext cx="7776864" cy="2836200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43608" y="2144715"/>
            <a:ext cx="7056784" cy="308546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514350" indent="-51435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4.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演变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: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三角形的面积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×2÷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底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高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514350" indent="-51435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三角形的面积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×2÷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高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底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514350" indent="-51435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5.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平行四边形的面积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底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高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514350" indent="-51435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演变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: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平行四边形面积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÷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高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底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514350" indent="-51435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平行四边形面积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÷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底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高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514350" indent="-514350"/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514350" indent="-514350"/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5" name="组合 12"/>
          <p:cNvGrpSpPr/>
          <p:nvPr/>
        </p:nvGrpSpPr>
        <p:grpSpPr>
          <a:xfrm>
            <a:off x="212193" y="411510"/>
            <a:ext cx="2246579" cy="561692"/>
            <a:chOff x="212193" y="411510"/>
            <a:chExt cx="2246579" cy="56169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2193" y="492071"/>
              <a:ext cx="366860" cy="456339"/>
            </a:xfrm>
            <a:prstGeom prst="rect">
              <a:avLst/>
            </a:prstGeom>
          </p:spPr>
        </p:pic>
        <p:sp>
          <p:nvSpPr>
            <p:cNvPr id="12" name="文本框 14"/>
            <p:cNvSpPr txBox="1"/>
            <p:nvPr/>
          </p:nvSpPr>
          <p:spPr>
            <a:xfrm>
              <a:off x="611560" y="411510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课堂小结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83568" y="1751774"/>
            <a:ext cx="7776864" cy="2836200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43608" y="2144715"/>
            <a:ext cx="7056784" cy="308546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514350" indent="-51435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6.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不规则图形的面积：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514350" indent="-51435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(1)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把不规则图形看成与它接近的规则图形来算面积。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514350" indent="-51435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(2)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用方格纸来数面积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: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完整格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+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不完整格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÷2=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不规则图形的面积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514350" indent="-514350"/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514350" indent="-514350"/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5" name="组合 12"/>
          <p:cNvGrpSpPr/>
          <p:nvPr/>
        </p:nvGrpSpPr>
        <p:grpSpPr>
          <a:xfrm>
            <a:off x="212193" y="411510"/>
            <a:ext cx="2246579" cy="561692"/>
            <a:chOff x="212193" y="411510"/>
            <a:chExt cx="2246579" cy="56169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2193" y="492071"/>
              <a:ext cx="366860" cy="456339"/>
            </a:xfrm>
            <a:prstGeom prst="rect">
              <a:avLst/>
            </a:prstGeom>
          </p:spPr>
        </p:pic>
        <p:sp>
          <p:nvSpPr>
            <p:cNvPr id="12" name="文本框 14"/>
            <p:cNvSpPr txBox="1"/>
            <p:nvPr/>
          </p:nvSpPr>
          <p:spPr>
            <a:xfrm>
              <a:off x="611560" y="411510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课堂小结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83568" y="1751774"/>
            <a:ext cx="7776864" cy="2836200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43608" y="2144715"/>
            <a:ext cx="7056784" cy="265457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514350" indent="-51435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7. 1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平方分米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=100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平方厘米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514350" indent="-51435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平方米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=100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平方分米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=10000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平方厘米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514350" indent="-51435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公顷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=10000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平方米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514350" indent="-51435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平方千米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=100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公顷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=1000000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平方米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514350" indent="-514350"/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514350" indent="-514350"/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5" name="组合 12"/>
          <p:cNvGrpSpPr/>
          <p:nvPr/>
        </p:nvGrpSpPr>
        <p:grpSpPr>
          <a:xfrm>
            <a:off x="212193" y="411510"/>
            <a:ext cx="2246579" cy="561692"/>
            <a:chOff x="212193" y="411510"/>
            <a:chExt cx="2246579" cy="56169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2193" y="492071"/>
              <a:ext cx="366860" cy="456339"/>
            </a:xfrm>
            <a:prstGeom prst="rect">
              <a:avLst/>
            </a:prstGeom>
          </p:spPr>
        </p:pic>
        <p:sp>
          <p:nvSpPr>
            <p:cNvPr id="12" name="文本框 14"/>
            <p:cNvSpPr txBox="1"/>
            <p:nvPr/>
          </p:nvSpPr>
          <p:spPr>
            <a:xfrm>
              <a:off x="611560" y="411510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课堂小结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92083" y="439395"/>
            <a:ext cx="2266689" cy="561692"/>
            <a:chOff x="192083" y="439395"/>
            <a:chExt cx="2266689" cy="561692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3" y="479078"/>
              <a:ext cx="366860" cy="456339"/>
            </a:xfrm>
            <a:prstGeom prst="rect">
              <a:avLst/>
            </a:prstGeom>
          </p:spPr>
        </p:pic>
        <p:sp>
          <p:nvSpPr>
            <p:cNvPr id="21" name="文本框 14"/>
            <p:cNvSpPr txBox="1"/>
            <p:nvPr/>
          </p:nvSpPr>
          <p:spPr>
            <a:xfrm>
              <a:off x="611560" y="439395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Times New Roman" panose="02020603050405020304" pitchFamily="18" charset="0"/>
                </a:rPr>
                <a:t>复习旧知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6" name="WordArt 32"/>
          <p:cNvSpPr>
            <a:spLocks noChangeArrowheads="1" noChangeShapeType="1" noTextEdit="1"/>
          </p:cNvSpPr>
          <p:nvPr/>
        </p:nvSpPr>
        <p:spPr bwMode="auto">
          <a:xfrm>
            <a:off x="251520" y="339502"/>
            <a:ext cx="845820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endParaRPr lang="zh-CN" altLang="en-US" sz="3600" kern="10" dirty="0">
              <a:ln w="12700">
                <a:solidFill>
                  <a:srgbClr val="CC0099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8100" dir="2700000" algn="tl" rotWithShape="0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Rectangle 3"/>
          <p:cNvSpPr txBox="1">
            <a:spLocks noChangeArrowheads="1"/>
          </p:cNvSpPr>
          <p:nvPr/>
        </p:nvSpPr>
        <p:spPr>
          <a:xfrm>
            <a:off x="107504" y="1131591"/>
            <a:ext cx="8229600" cy="324036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长方形的面积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宽              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正方形的面积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边长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 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边长 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平行四边形的面积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底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            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三角形的面积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底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÷2               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梯形的面积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（上底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+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下底）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 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÷2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请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55650" y="2312889"/>
            <a:ext cx="1079500" cy="6477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AutoShape 6"/>
          <p:cNvSpPr>
            <a:spLocks noChangeArrowheads="1"/>
          </p:cNvSpPr>
          <p:nvPr/>
        </p:nvSpPr>
        <p:spPr bwMode="auto">
          <a:xfrm>
            <a:off x="6588125" y="1447701"/>
            <a:ext cx="1223963" cy="649288"/>
          </a:xfrm>
          <a:prstGeom prst="triangle">
            <a:avLst>
              <a:gd name="adj" fmla="val 50000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AutoShape 7"/>
          <p:cNvSpPr>
            <a:spLocks noChangeArrowheads="1"/>
          </p:cNvSpPr>
          <p:nvPr/>
        </p:nvSpPr>
        <p:spPr bwMode="auto">
          <a:xfrm>
            <a:off x="6804025" y="2889151"/>
            <a:ext cx="792163" cy="647700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/>
        </p:nvSpPr>
        <p:spPr bwMode="auto">
          <a:xfrm>
            <a:off x="5364163" y="2384326"/>
            <a:ext cx="3097212" cy="30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三角形的面积</a:t>
            </a:r>
            <a:r>
              <a:rPr lang="en-US" altLang="zh-CN" sz="1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sz="1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底</a:t>
            </a:r>
            <a:r>
              <a:rPr lang="en-US" altLang="zh-CN" sz="1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zh-CN" altLang="en-US" sz="1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</a:t>
            </a:r>
            <a:r>
              <a:rPr lang="en-US" altLang="zh-CN" sz="1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÷2</a:t>
            </a:r>
            <a:endParaRPr lang="zh-CN" altLang="en-US" sz="1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Text Box 15"/>
          <p:cNvSpPr txBox="1">
            <a:spLocks noChangeArrowheads="1"/>
          </p:cNvSpPr>
          <p:nvPr/>
        </p:nvSpPr>
        <p:spPr bwMode="auto">
          <a:xfrm>
            <a:off x="5183188" y="3608289"/>
            <a:ext cx="3960812" cy="30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梯形的面积</a:t>
            </a:r>
            <a:r>
              <a:rPr lang="en-US" altLang="zh-CN" sz="1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sz="1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（上底</a:t>
            </a:r>
            <a:r>
              <a:rPr lang="en-US" altLang="zh-CN" sz="1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+</a:t>
            </a:r>
            <a:r>
              <a:rPr lang="zh-CN" altLang="en-US" sz="1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下底）</a:t>
            </a:r>
            <a:r>
              <a:rPr lang="en-US" altLang="zh-CN" sz="1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 </a:t>
            </a:r>
            <a:r>
              <a:rPr lang="zh-CN" altLang="en-US" sz="1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</a:t>
            </a:r>
            <a:r>
              <a:rPr lang="en-US" altLang="zh-CN" sz="1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÷2</a:t>
            </a:r>
            <a:endParaRPr lang="zh-CN" altLang="en-US" sz="1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Text Box 16"/>
          <p:cNvSpPr txBox="1">
            <a:spLocks noChangeArrowheads="1"/>
          </p:cNvSpPr>
          <p:nvPr/>
        </p:nvSpPr>
        <p:spPr bwMode="auto">
          <a:xfrm>
            <a:off x="2627313" y="3176489"/>
            <a:ext cx="3024187" cy="30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平行四边形的面积</a:t>
            </a:r>
            <a:r>
              <a:rPr lang="en-US" altLang="zh-CN" sz="1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sz="1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底</a:t>
            </a:r>
            <a:r>
              <a:rPr lang="en-US" altLang="zh-CN" sz="1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zh-CN" altLang="en-US" sz="1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</a:t>
            </a:r>
            <a:endParaRPr lang="zh-CN" altLang="en-US" sz="1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Text Box 17"/>
          <p:cNvSpPr txBox="1">
            <a:spLocks noChangeArrowheads="1"/>
          </p:cNvSpPr>
          <p:nvPr/>
        </p:nvSpPr>
        <p:spPr bwMode="auto">
          <a:xfrm>
            <a:off x="250825" y="3176489"/>
            <a:ext cx="2305050" cy="30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长方形的面积</a:t>
            </a:r>
            <a:r>
              <a:rPr lang="en-US" altLang="zh-CN" sz="1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sz="1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</a:t>
            </a:r>
            <a:r>
              <a:rPr lang="en-US" altLang="zh-CN" sz="1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zh-CN" altLang="en-US" sz="1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宽</a:t>
            </a:r>
            <a:endParaRPr lang="zh-CN" altLang="en-US" sz="1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AutoShape 27"/>
          <p:cNvSpPr>
            <a:spLocks noChangeArrowheads="1"/>
          </p:cNvSpPr>
          <p:nvPr/>
        </p:nvSpPr>
        <p:spPr bwMode="auto">
          <a:xfrm rot="10800000">
            <a:off x="7451725" y="2889151"/>
            <a:ext cx="792163" cy="647700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AutoShape 30"/>
          <p:cNvSpPr>
            <a:spLocks noChangeArrowheads="1"/>
          </p:cNvSpPr>
          <p:nvPr/>
        </p:nvSpPr>
        <p:spPr bwMode="auto">
          <a:xfrm rot="10800000">
            <a:off x="7235825" y="1447701"/>
            <a:ext cx="1223963" cy="649288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Rectangle 3"/>
          <p:cNvSpPr txBox="1">
            <a:spLocks noChangeArrowheads="1"/>
          </p:cNvSpPr>
          <p:nvPr/>
        </p:nvSpPr>
        <p:spPr>
          <a:xfrm>
            <a:off x="457200" y="555526"/>
            <a:ext cx="8229600" cy="4525963"/>
          </a:xfrm>
          <a:prstGeom prst="rect">
            <a:avLst/>
          </a:prstGeom>
        </p:spPr>
        <p:txBody>
          <a:bodyPr/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多边形面积间的关系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Line 23"/>
          <p:cNvSpPr>
            <a:spLocks noChangeShapeType="1"/>
          </p:cNvSpPr>
          <p:nvPr/>
        </p:nvSpPr>
        <p:spPr bwMode="auto">
          <a:xfrm>
            <a:off x="3708400" y="2384326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Line 41"/>
          <p:cNvSpPr>
            <a:spLocks noChangeShapeType="1"/>
          </p:cNvSpPr>
          <p:nvPr/>
        </p:nvSpPr>
        <p:spPr bwMode="auto">
          <a:xfrm flipH="1">
            <a:off x="1908175" y="2600226"/>
            <a:ext cx="12969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Line 42"/>
          <p:cNvSpPr>
            <a:spLocks noChangeShapeType="1"/>
          </p:cNvSpPr>
          <p:nvPr/>
        </p:nvSpPr>
        <p:spPr bwMode="auto">
          <a:xfrm flipH="1">
            <a:off x="5003800" y="1808064"/>
            <a:ext cx="1223963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Line 43"/>
          <p:cNvSpPr>
            <a:spLocks noChangeShapeType="1"/>
          </p:cNvSpPr>
          <p:nvPr/>
        </p:nvSpPr>
        <p:spPr bwMode="auto">
          <a:xfrm flipH="1" flipV="1">
            <a:off x="5003800" y="2889151"/>
            <a:ext cx="1223963" cy="287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AutoShape 44"/>
          <p:cNvSpPr>
            <a:spLocks noChangeArrowheads="1"/>
          </p:cNvSpPr>
          <p:nvPr/>
        </p:nvSpPr>
        <p:spPr bwMode="auto">
          <a:xfrm>
            <a:off x="3203575" y="2239864"/>
            <a:ext cx="1512888" cy="647700"/>
          </a:xfrm>
          <a:prstGeom prst="parallelogram">
            <a:avLst>
              <a:gd name="adj" fmla="val 54415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Line 46"/>
          <p:cNvSpPr>
            <a:spLocks noChangeShapeType="1"/>
          </p:cNvSpPr>
          <p:nvPr/>
        </p:nvSpPr>
        <p:spPr bwMode="auto">
          <a:xfrm>
            <a:off x="3563938" y="2239864"/>
            <a:ext cx="0" cy="64928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</a:ln>
          <a:effectLst/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Line 47"/>
          <p:cNvSpPr>
            <a:spLocks noChangeShapeType="1"/>
          </p:cNvSpPr>
          <p:nvPr/>
        </p:nvSpPr>
        <p:spPr bwMode="auto">
          <a:xfrm>
            <a:off x="3563938" y="2744689"/>
            <a:ext cx="144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Line 48"/>
          <p:cNvSpPr>
            <a:spLocks noChangeShapeType="1"/>
          </p:cNvSpPr>
          <p:nvPr/>
        </p:nvSpPr>
        <p:spPr bwMode="auto">
          <a:xfrm>
            <a:off x="3708400" y="2744689"/>
            <a:ext cx="0" cy="1444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Text Box 49"/>
          <p:cNvSpPr txBox="1">
            <a:spLocks noChangeArrowheads="1"/>
          </p:cNvSpPr>
          <p:nvPr/>
        </p:nvSpPr>
        <p:spPr bwMode="auto">
          <a:xfrm>
            <a:off x="3419475" y="4255989"/>
            <a:ext cx="6119813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转化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5"/>
          <p:cNvGrpSpPr/>
          <p:nvPr/>
        </p:nvGrpSpPr>
        <p:grpSpPr>
          <a:xfrm>
            <a:off x="192082" y="411510"/>
            <a:ext cx="2266690" cy="561692"/>
            <a:chOff x="192082" y="411510"/>
            <a:chExt cx="2266690" cy="774587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2" y="492072"/>
              <a:ext cx="366860" cy="456338"/>
            </a:xfrm>
            <a:prstGeom prst="rect">
              <a:avLst/>
            </a:prstGeom>
          </p:spPr>
        </p:pic>
        <p:sp>
          <p:nvSpPr>
            <p:cNvPr id="19" name="文本框 14"/>
            <p:cNvSpPr txBox="1"/>
            <p:nvPr/>
          </p:nvSpPr>
          <p:spPr>
            <a:xfrm>
              <a:off x="611560" y="411510"/>
              <a:ext cx="1847212" cy="77458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Times New Roman" panose="02020603050405020304" pitchFamily="18" charset="0"/>
                </a:rPr>
                <a:t>巩固练习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39" y="1995686"/>
            <a:ext cx="9144000" cy="244059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8942" y="1104285"/>
            <a:ext cx="70375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判断。（对的画“√”，错的画“×”。）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 Box 53"/>
          <p:cNvSpPr txBox="1">
            <a:spLocks noChangeArrowheads="1"/>
          </p:cNvSpPr>
          <p:nvPr/>
        </p:nvSpPr>
        <p:spPr bwMode="auto">
          <a:xfrm>
            <a:off x="2134736" y="3723878"/>
            <a:ext cx="648072" cy="9233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en-US" altLang="zh-CN" sz="5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Text Box 53"/>
          <p:cNvSpPr txBox="1">
            <a:spLocks noChangeArrowheads="1"/>
          </p:cNvSpPr>
          <p:nvPr/>
        </p:nvSpPr>
        <p:spPr bwMode="auto">
          <a:xfrm>
            <a:off x="4933549" y="3723878"/>
            <a:ext cx="648072" cy="9233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endParaRPr lang="en-US" altLang="zh-CN" sz="5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Text Box 53"/>
          <p:cNvSpPr txBox="1">
            <a:spLocks noChangeArrowheads="1"/>
          </p:cNvSpPr>
          <p:nvPr/>
        </p:nvSpPr>
        <p:spPr bwMode="auto">
          <a:xfrm>
            <a:off x="7236296" y="3618417"/>
            <a:ext cx="648072" cy="9233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endParaRPr lang="en-US" altLang="zh-CN" sz="5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68499" y="1582514"/>
            <a:ext cx="1654175" cy="1085850"/>
            <a:chOff x="3420988" y="1615852"/>
            <a:chExt cx="1654175" cy="1085850"/>
          </a:xfrm>
        </p:grpSpPr>
        <p:sp>
          <p:nvSpPr>
            <p:cNvPr id="9" name="AutoShape 11"/>
            <p:cNvSpPr>
              <a:spLocks noChangeArrowheads="1"/>
            </p:cNvSpPr>
            <p:nvPr/>
          </p:nvSpPr>
          <p:spPr bwMode="auto">
            <a:xfrm>
              <a:off x="3420988" y="1615852"/>
              <a:ext cx="1366838" cy="719137"/>
            </a:xfrm>
            <a:prstGeom prst="triangle">
              <a:avLst>
                <a:gd name="adj" fmla="val 84551"/>
              </a:avLst>
            </a:prstGeom>
            <a:noFill/>
            <a:ln w="9525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Text Box 12"/>
            <p:cNvSpPr txBox="1">
              <a:spLocks noChangeArrowheads="1"/>
            </p:cNvSpPr>
            <p:nvPr/>
          </p:nvSpPr>
          <p:spPr bwMode="auto">
            <a:xfrm>
              <a:off x="3995663" y="2334989"/>
              <a:ext cx="1079500" cy="366713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8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1" name="Line 27"/>
            <p:cNvSpPr>
              <a:spLocks noChangeShapeType="1"/>
            </p:cNvSpPr>
            <p:nvPr/>
          </p:nvSpPr>
          <p:spPr bwMode="auto">
            <a:xfrm>
              <a:off x="4571926" y="1615852"/>
              <a:ext cx="0" cy="71913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</a:ln>
            <a:effectLst/>
          </p:spPr>
          <p:txBody>
            <a:bodyPr/>
            <a:lstStyle/>
            <a:p>
              <a:endPara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2" name="Line 28"/>
            <p:cNvSpPr>
              <a:spLocks noChangeShapeType="1"/>
            </p:cNvSpPr>
            <p:nvPr/>
          </p:nvSpPr>
          <p:spPr bwMode="auto">
            <a:xfrm>
              <a:off x="4571926" y="2190527"/>
              <a:ext cx="14446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4" name="Line 29"/>
            <p:cNvSpPr>
              <a:spLocks noChangeShapeType="1"/>
            </p:cNvSpPr>
            <p:nvPr/>
          </p:nvSpPr>
          <p:spPr bwMode="auto">
            <a:xfrm>
              <a:off x="4716388" y="2190527"/>
              <a:ext cx="0" cy="1444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0" name="Text Box 30"/>
            <p:cNvSpPr txBox="1">
              <a:spLocks noChangeArrowheads="1"/>
            </p:cNvSpPr>
            <p:nvPr/>
          </p:nvSpPr>
          <p:spPr bwMode="auto">
            <a:xfrm>
              <a:off x="4284588" y="1831752"/>
              <a:ext cx="215900" cy="36671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653013" y="1111027"/>
            <a:ext cx="2592388" cy="1663700"/>
            <a:chOff x="5653013" y="1111027"/>
            <a:chExt cx="2592388" cy="1663700"/>
          </a:xfrm>
        </p:grpSpPr>
        <p:sp>
          <p:nvSpPr>
            <p:cNvPr id="24" name="AutoShape 39"/>
            <p:cNvSpPr>
              <a:spLocks noChangeArrowheads="1"/>
            </p:cNvSpPr>
            <p:nvPr/>
          </p:nvSpPr>
          <p:spPr bwMode="auto">
            <a:xfrm>
              <a:off x="5653013" y="1542827"/>
              <a:ext cx="2519363" cy="792162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5" name="Text Box 40"/>
            <p:cNvSpPr txBox="1">
              <a:spLocks noChangeArrowheads="1"/>
            </p:cNvSpPr>
            <p:nvPr/>
          </p:nvSpPr>
          <p:spPr bwMode="auto">
            <a:xfrm>
              <a:off x="6661076" y="2408014"/>
              <a:ext cx="792162" cy="366713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10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6" name="Text Box 41"/>
            <p:cNvSpPr txBox="1">
              <a:spLocks noChangeArrowheads="1"/>
            </p:cNvSpPr>
            <p:nvPr/>
          </p:nvSpPr>
          <p:spPr bwMode="auto">
            <a:xfrm>
              <a:off x="6661076" y="1111027"/>
              <a:ext cx="1584325" cy="36671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16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7" name="Line 42"/>
            <p:cNvSpPr>
              <a:spLocks noChangeShapeType="1"/>
            </p:cNvSpPr>
            <p:nvPr/>
          </p:nvSpPr>
          <p:spPr bwMode="auto">
            <a:xfrm flipV="1">
              <a:off x="6300713" y="1542827"/>
              <a:ext cx="0" cy="7921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</a:ln>
            <a:effectLst/>
          </p:spPr>
          <p:txBody>
            <a:bodyPr/>
            <a:lstStyle/>
            <a:p>
              <a:endPara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8" name="Text Box 43"/>
            <p:cNvSpPr txBox="1">
              <a:spLocks noChangeArrowheads="1"/>
            </p:cNvSpPr>
            <p:nvPr/>
          </p:nvSpPr>
          <p:spPr bwMode="auto">
            <a:xfrm>
              <a:off x="6300713" y="1758727"/>
              <a:ext cx="647700" cy="36671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9" name="Line 46"/>
            <p:cNvSpPr>
              <a:spLocks noChangeShapeType="1"/>
            </p:cNvSpPr>
            <p:nvPr/>
          </p:nvSpPr>
          <p:spPr bwMode="auto">
            <a:xfrm>
              <a:off x="6156251" y="1542827"/>
              <a:ext cx="0" cy="1444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0" name="Line 47"/>
            <p:cNvSpPr>
              <a:spLocks noChangeShapeType="1"/>
            </p:cNvSpPr>
            <p:nvPr/>
          </p:nvSpPr>
          <p:spPr bwMode="auto">
            <a:xfrm>
              <a:off x="6156251" y="1687289"/>
              <a:ext cx="14446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2" name="Text Box 53"/>
          <p:cNvSpPr txBox="1">
            <a:spLocks noChangeArrowheads="1"/>
          </p:cNvSpPr>
          <p:nvPr/>
        </p:nvSpPr>
        <p:spPr bwMode="auto">
          <a:xfrm>
            <a:off x="1415362" y="3003356"/>
            <a:ext cx="2376487" cy="15696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24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8×4 ÷2</a:t>
            </a:r>
            <a:endParaRPr lang="en-US" altLang="zh-CN" sz="24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=32 ÷2</a:t>
            </a:r>
            <a:endParaRPr lang="en-US" altLang="zh-CN" sz="24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=16</a:t>
            </a:r>
            <a:r>
              <a:rPr lang="zh-CN" altLang="en-US" sz="24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（平方米）</a:t>
            </a:r>
            <a:endParaRPr lang="en-US" altLang="zh-CN" sz="24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3" name="Text Box 54"/>
          <p:cNvSpPr txBox="1">
            <a:spLocks noChangeArrowheads="1"/>
          </p:cNvSpPr>
          <p:nvPr/>
        </p:nvSpPr>
        <p:spPr bwMode="auto">
          <a:xfrm>
            <a:off x="5136732" y="2726357"/>
            <a:ext cx="2975661" cy="212365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24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(10+16)×4 ÷2</a:t>
            </a:r>
            <a:endParaRPr lang="en-US" altLang="zh-CN" sz="24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=26×4 ÷2</a:t>
            </a:r>
            <a:endParaRPr lang="en-US" altLang="zh-CN" sz="24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=104 ÷2</a:t>
            </a:r>
            <a:endParaRPr lang="en-US" altLang="zh-CN" sz="24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=52</a:t>
            </a:r>
            <a:r>
              <a:rPr lang="zh-CN" altLang="en-US" sz="24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（平方米）</a:t>
            </a:r>
            <a:endParaRPr lang="zh-CN" altLang="en-US" sz="24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4" name="Text Box 64"/>
          <p:cNvSpPr txBox="1">
            <a:spLocks noChangeArrowheads="1"/>
          </p:cNvSpPr>
          <p:nvPr/>
        </p:nvSpPr>
        <p:spPr bwMode="auto">
          <a:xfrm>
            <a:off x="683568" y="570484"/>
            <a:ext cx="4824412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我会计算（单位：米）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1" cstate="print">
            <a:lum bright="-24000" contrast="54000"/>
          </a:blip>
          <a:srcRect/>
          <a:stretch>
            <a:fillRect/>
          </a:stretch>
        </p:blipFill>
        <p:spPr bwMode="auto">
          <a:xfrm>
            <a:off x="0" y="545182"/>
            <a:ext cx="91440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771550"/>
            <a:ext cx="1543050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7696200" y="1535782"/>
            <a:ext cx="863600" cy="823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4800" b="1">
                <a:solidFill>
                  <a:srgbClr val="FF0000"/>
                </a:solidFill>
              </a:rPr>
              <a:t>12</a:t>
            </a:r>
            <a:endParaRPr lang="en-US" altLang="zh-CN" sz="4800" b="1">
              <a:solidFill>
                <a:srgbClr val="FF0000"/>
              </a:solidFill>
            </a:endParaRPr>
          </a:p>
        </p:txBody>
      </p:sp>
      <p:sp>
        <p:nvSpPr>
          <p:cNvPr id="25" name="Rectangle 6"/>
          <p:cNvSpPr>
            <a:spLocks noChangeArrowheads="1"/>
          </p:cNvSpPr>
          <p:nvPr/>
        </p:nvSpPr>
        <p:spPr bwMode="auto">
          <a:xfrm>
            <a:off x="7467600" y="2602582"/>
            <a:ext cx="1373188" cy="823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4800" b="1">
                <a:solidFill>
                  <a:srgbClr val="FF0000"/>
                </a:solidFill>
              </a:rPr>
              <a:t>3.78</a:t>
            </a:r>
            <a:endParaRPr lang="en-US" altLang="zh-CN" sz="4800" b="1">
              <a:solidFill>
                <a:srgbClr val="FF0000"/>
              </a:solidFill>
            </a:endParaRPr>
          </a:p>
        </p:txBody>
      </p:sp>
      <p:sp>
        <p:nvSpPr>
          <p:cNvPr id="26" name="Rectangle 7"/>
          <p:cNvSpPr>
            <a:spLocks noChangeArrowheads="1"/>
          </p:cNvSpPr>
          <p:nvPr/>
        </p:nvSpPr>
        <p:spPr bwMode="auto">
          <a:xfrm>
            <a:off x="7696200" y="3593182"/>
            <a:ext cx="863600" cy="823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4800" b="1">
                <a:solidFill>
                  <a:srgbClr val="FF0000"/>
                </a:solidFill>
              </a:rPr>
              <a:t>21</a:t>
            </a:r>
            <a:endParaRPr lang="en-US" altLang="zh-CN" sz="4800" b="1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5536" y="699542"/>
            <a:ext cx="11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图形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5061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771550"/>
            <a:ext cx="1543050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2699792" y="699542"/>
            <a:ext cx="1584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底（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m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771550"/>
            <a:ext cx="1543050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5004048" y="699542"/>
            <a:ext cx="1584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高（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m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52320" y="699542"/>
            <a:ext cx="1543050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15"/>
          <p:cNvSpPr txBox="1"/>
          <p:nvPr/>
        </p:nvSpPr>
        <p:spPr>
          <a:xfrm>
            <a:off x="7236296" y="771550"/>
            <a:ext cx="20527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面积（㎡）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1635646"/>
            <a:ext cx="1543050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7"/>
          <p:cNvSpPr txBox="1"/>
          <p:nvPr/>
        </p:nvSpPr>
        <p:spPr>
          <a:xfrm>
            <a:off x="3131840" y="1563638"/>
            <a:ext cx="1584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1563638"/>
            <a:ext cx="1543050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extBox 19"/>
          <p:cNvSpPr txBox="1"/>
          <p:nvPr/>
        </p:nvSpPr>
        <p:spPr>
          <a:xfrm>
            <a:off x="5580112" y="1563638"/>
            <a:ext cx="1584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2.4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2643758"/>
            <a:ext cx="1543050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TextBox 23"/>
          <p:cNvSpPr txBox="1"/>
          <p:nvPr/>
        </p:nvSpPr>
        <p:spPr>
          <a:xfrm>
            <a:off x="3131840" y="2643758"/>
            <a:ext cx="1584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3.6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2715766"/>
            <a:ext cx="1543050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extBox 27"/>
          <p:cNvSpPr txBox="1"/>
          <p:nvPr/>
        </p:nvSpPr>
        <p:spPr>
          <a:xfrm>
            <a:off x="5508104" y="2643758"/>
            <a:ext cx="1584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2.1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3723878"/>
            <a:ext cx="2304256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TextBox 30"/>
          <p:cNvSpPr txBox="1"/>
          <p:nvPr/>
        </p:nvSpPr>
        <p:spPr>
          <a:xfrm>
            <a:off x="2483768" y="3435846"/>
            <a:ext cx="23762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上底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2.3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下底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4.7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3723878"/>
            <a:ext cx="1543050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TextBox 32"/>
          <p:cNvSpPr txBox="1"/>
          <p:nvPr/>
        </p:nvSpPr>
        <p:spPr>
          <a:xfrm>
            <a:off x="5796136" y="3651870"/>
            <a:ext cx="1584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5" grpId="0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Box 6"/>
          <p:cNvSpPr txBox="1">
            <a:spLocks noChangeArrowheads="1"/>
          </p:cNvSpPr>
          <p:nvPr/>
        </p:nvSpPr>
        <p:spPr bwMode="auto">
          <a:xfrm>
            <a:off x="0" y="1804070"/>
            <a:ext cx="8569325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CC3399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200" b="1">
                <a:solidFill>
                  <a:srgbClr val="CC3399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>
                <a:solidFill>
                  <a:srgbClr val="CC3399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）这个镇的土地面积大约是多少平方千米？</a:t>
            </a:r>
            <a:endParaRPr lang="zh-CN" altLang="en-US" sz="3200" b="1">
              <a:solidFill>
                <a:srgbClr val="CC3399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1143000" y="2670557"/>
            <a:ext cx="533400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zh-CN" sz="3200" b="1" dirty="0">
                <a:solidFill>
                  <a:srgbClr val="000099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8500×2400</a:t>
            </a:r>
            <a:endParaRPr lang="en-US" altLang="zh-CN" sz="3200" b="1" dirty="0">
              <a:solidFill>
                <a:srgbClr val="000099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Text Box 8"/>
          <p:cNvSpPr txBox="1">
            <a:spLocks noChangeArrowheads="1"/>
          </p:cNvSpPr>
          <p:nvPr/>
        </p:nvSpPr>
        <p:spPr bwMode="auto">
          <a:xfrm>
            <a:off x="395536" y="267494"/>
            <a:ext cx="8303840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新江镇的土地近似于平行四边形，这个平行四边形的底长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8500m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，高是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2400m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。（用计算器计算。）</a:t>
            </a:r>
            <a:endParaRPr lang="zh-CN" altLang="en-US" sz="32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Rectangle 9"/>
          <p:cNvSpPr>
            <a:spLocks noChangeArrowheads="1"/>
          </p:cNvSpPr>
          <p:nvPr/>
        </p:nvSpPr>
        <p:spPr bwMode="auto">
          <a:xfrm>
            <a:off x="3810000" y="2670557"/>
            <a:ext cx="495300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zh-CN" sz="3200" b="1" dirty="0">
                <a:solidFill>
                  <a:srgbClr val="000099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2040 0000</a:t>
            </a:r>
            <a:r>
              <a:rPr lang="zh-CN" altLang="en-US" sz="3200" b="1" dirty="0">
                <a:solidFill>
                  <a:srgbClr val="000099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（平方米）</a:t>
            </a:r>
            <a:endParaRPr lang="zh-CN" altLang="en-US" sz="3200" b="1" dirty="0">
              <a:solidFill>
                <a:srgbClr val="000099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" name="Rectangle 10"/>
          <p:cNvSpPr>
            <a:spLocks noChangeArrowheads="1"/>
          </p:cNvSpPr>
          <p:nvPr/>
        </p:nvSpPr>
        <p:spPr bwMode="auto">
          <a:xfrm>
            <a:off x="3733800" y="3363838"/>
            <a:ext cx="495300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zh-CN" sz="3200" b="1" dirty="0">
                <a:solidFill>
                  <a:srgbClr val="000099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20.4</a:t>
            </a:r>
            <a:r>
              <a:rPr lang="zh-CN" altLang="en-US" sz="3200" b="1" dirty="0">
                <a:solidFill>
                  <a:srgbClr val="000099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（平方千米）</a:t>
            </a:r>
            <a:endParaRPr lang="zh-CN" altLang="en-US" sz="3200" b="1" dirty="0">
              <a:solidFill>
                <a:srgbClr val="000099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Text Box 11"/>
          <p:cNvSpPr txBox="1">
            <a:spLocks noChangeArrowheads="1"/>
          </p:cNvSpPr>
          <p:nvPr/>
        </p:nvSpPr>
        <p:spPr bwMode="auto">
          <a:xfrm>
            <a:off x="762000" y="4155926"/>
            <a:ext cx="831830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答：这个镇的土地面积大约是</a:t>
            </a:r>
            <a:r>
              <a:rPr lang="en-US" altLang="zh-CN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20.4</a:t>
            </a:r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平方千米。</a:t>
            </a:r>
            <a:endParaRPr lang="zh-CN" altLang="en-US" sz="32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4" grpId="0"/>
      <p:bldP spid="28" grpId="0"/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444623" y="1804070"/>
            <a:ext cx="825475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CC3399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 </a:t>
            </a:r>
            <a:r>
              <a:rPr lang="en-US" altLang="zh-CN" sz="3200" b="1" dirty="0">
                <a:solidFill>
                  <a:srgbClr val="CC3399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 </a:t>
            </a:r>
            <a:r>
              <a:rPr lang="zh-CN" altLang="en-US" sz="3200" b="1" dirty="0">
                <a:solidFill>
                  <a:srgbClr val="CC3399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）如果把这个镇的土地平均分成 </a:t>
            </a:r>
            <a:r>
              <a:rPr lang="en-US" altLang="zh-CN" sz="3200" b="1" dirty="0">
                <a:solidFill>
                  <a:srgbClr val="CC3399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16 </a:t>
            </a:r>
            <a:r>
              <a:rPr lang="zh-CN" altLang="en-US" sz="3200" b="1" dirty="0">
                <a:solidFill>
                  <a:srgbClr val="CC3399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份，要划拨出 </a:t>
            </a:r>
            <a:r>
              <a:rPr lang="en-US" altLang="zh-CN" sz="3200" b="1" dirty="0">
                <a:solidFill>
                  <a:srgbClr val="CC3399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 </a:t>
            </a:r>
            <a:r>
              <a:rPr lang="zh-CN" altLang="en-US" sz="3200" b="1" dirty="0">
                <a:solidFill>
                  <a:srgbClr val="CC3399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份来建工业园区，工业园区的面积是多少平方千米？合多少公顷？</a:t>
            </a:r>
            <a:endParaRPr lang="zh-CN" altLang="en-US" sz="3200" b="1" dirty="0">
              <a:solidFill>
                <a:srgbClr val="CC3399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Text Box 8"/>
          <p:cNvSpPr txBox="1">
            <a:spLocks noChangeArrowheads="1"/>
          </p:cNvSpPr>
          <p:nvPr/>
        </p:nvSpPr>
        <p:spPr bwMode="auto">
          <a:xfrm>
            <a:off x="395536" y="267494"/>
            <a:ext cx="8303840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新江镇的土地近似于平行四边形，这个平行四边形的底长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8500m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，高是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2400m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。（用计算器计算。）</a:t>
            </a:r>
            <a:endParaRPr lang="zh-CN" altLang="en-US" sz="32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1691680" y="3219822"/>
            <a:ext cx="5256584" cy="18158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20.40 ÷16=1.275</a:t>
            </a:r>
            <a:r>
              <a:rPr lang="zh-CN" altLang="en-US" sz="2800" b="1" dirty="0">
                <a:solidFill>
                  <a:srgbClr val="000099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（平方千米）</a:t>
            </a:r>
            <a:endParaRPr lang="en-US" altLang="zh-CN" sz="2800" b="1" dirty="0">
              <a:solidFill>
                <a:srgbClr val="000099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>
                <a:solidFill>
                  <a:srgbClr val="000099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=127.5</a:t>
            </a:r>
            <a:r>
              <a:rPr lang="zh-CN" altLang="en-US" sz="2800" b="1" dirty="0">
                <a:solidFill>
                  <a:srgbClr val="000099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公顷</a:t>
            </a:r>
            <a:endParaRPr lang="en-US" altLang="zh-CN" sz="2800" b="1" dirty="0">
              <a:solidFill>
                <a:srgbClr val="000099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800" b="1" dirty="0">
                <a:solidFill>
                  <a:srgbClr val="000099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答：工业园区的面积是</a:t>
            </a:r>
            <a:r>
              <a:rPr lang="en-US" altLang="zh-CN" sz="2800" b="1" dirty="0">
                <a:solidFill>
                  <a:srgbClr val="000099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1.275</a:t>
            </a:r>
            <a:r>
              <a:rPr lang="zh-CN" altLang="en-US" sz="2800" b="1" dirty="0">
                <a:solidFill>
                  <a:srgbClr val="000099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平方千米合</a:t>
            </a:r>
            <a:r>
              <a:rPr lang="en-US" altLang="zh-CN" sz="2800" b="1" dirty="0">
                <a:solidFill>
                  <a:srgbClr val="000099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127.5</a:t>
            </a:r>
            <a:r>
              <a:rPr lang="zh-CN" altLang="en-US" sz="2800" b="1" dirty="0">
                <a:solidFill>
                  <a:srgbClr val="000099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公顷。</a:t>
            </a:r>
            <a:endParaRPr lang="en-US" altLang="zh-CN" sz="2800" b="1" dirty="0">
              <a:solidFill>
                <a:srgbClr val="000099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4"/>
          <p:cNvSpPr txBox="1">
            <a:spLocks noChangeArrowheads="1"/>
          </p:cNvSpPr>
          <p:nvPr/>
        </p:nvSpPr>
        <p:spPr bwMode="auto">
          <a:xfrm>
            <a:off x="683568" y="570484"/>
            <a:ext cx="7992888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在下面的方格纸上画出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个平行四边形、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个三角形和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个梯形，使它们的面积都是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12cm</a:t>
            </a:r>
            <a:r>
              <a:rPr lang="en-US" altLang="zh-CN" sz="2400" b="1" baseline="30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2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。（每个小方格表示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1cm</a:t>
            </a:r>
            <a:r>
              <a:rPr lang="en-US" altLang="zh-CN" sz="2400" b="1" baseline="30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2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。）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923678"/>
            <a:ext cx="9144000" cy="2451973"/>
          </a:xfrm>
          <a:prstGeom prst="rect">
            <a:avLst/>
          </a:prstGeom>
        </p:spPr>
      </p:pic>
      <p:sp>
        <p:nvSpPr>
          <p:cNvPr id="4" name="平行四边形 3"/>
          <p:cNvSpPr/>
          <p:nvPr/>
        </p:nvSpPr>
        <p:spPr>
          <a:xfrm>
            <a:off x="1075511" y="2323642"/>
            <a:ext cx="1368152" cy="1332000"/>
          </a:xfrm>
          <a:prstGeom prst="parallelogram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>
            <a:off x="3779912" y="2323642"/>
            <a:ext cx="1296144" cy="1979313"/>
          </a:xfrm>
          <a:prstGeom prst="triangl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3342456" y="1338903"/>
            <a:ext cx="252568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r>
              <a:rPr lang="zh-CN" altLang="en-US" sz="3200" b="1" dirty="0">
                <a:solidFill>
                  <a:srgbClr val="000099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答案不唯一</a:t>
            </a:r>
            <a:endParaRPr lang="en-US" altLang="zh-CN" sz="3200" b="1" dirty="0">
              <a:solidFill>
                <a:srgbClr val="000099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梯形 6"/>
          <p:cNvSpPr/>
          <p:nvPr/>
        </p:nvSpPr>
        <p:spPr>
          <a:xfrm>
            <a:off x="6088269" y="2323642"/>
            <a:ext cx="1296144" cy="1332000"/>
          </a:xfrm>
          <a:prstGeom prst="trapezoid">
            <a:avLst>
              <a:gd name="adj" fmla="val 25246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1135</Words>
  <Application>WPS 演示</Application>
  <PresentationFormat>全屏显示(16:9)</PresentationFormat>
  <Paragraphs>162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6" baseType="lpstr">
      <vt:lpstr>Arial</vt:lpstr>
      <vt:lpstr>宋体</vt:lpstr>
      <vt:lpstr>Wingdings</vt:lpstr>
      <vt:lpstr>黑体</vt:lpstr>
      <vt:lpstr>幼圆</vt:lpstr>
      <vt:lpstr>Times New Roman</vt:lpstr>
      <vt:lpstr>楷体</vt:lpstr>
      <vt:lpstr>等线</vt:lpstr>
      <vt:lpstr>Calibri</vt:lpstr>
      <vt:lpstr>微软雅黑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81</cp:revision>
  <dcterms:created xsi:type="dcterms:W3CDTF">2018-09-11T05:46:00Z</dcterms:created>
  <dcterms:modified xsi:type="dcterms:W3CDTF">2023-08-28T08:57:49Z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DFCEB3136FD74775B5AE4AB044ACA5EB_12</vt:lpwstr>
  </property>
  <property fmtid="{D5CDD505-2E9C-101B-9397-08002B2CF9AE}" pid="3" name="KSOProductBuildVer">
    <vt:lpwstr>2052-12.1.0.15120</vt:lpwstr>
  </property>
</Properties>
</file>