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15"/>
  </p:notesMasterIdLst>
  <p:sldIdLst>
    <p:sldId id="256" r:id="rId4"/>
    <p:sldId id="308" r:id="rId5"/>
    <p:sldId id="309" r:id="rId6"/>
    <p:sldId id="310" r:id="rId7"/>
    <p:sldId id="311" r:id="rId8"/>
    <p:sldId id="265" r:id="rId9"/>
    <p:sldId id="312" r:id="rId10"/>
    <p:sldId id="283" r:id="rId11"/>
    <p:sldId id="313" r:id="rId12"/>
    <p:sldId id="316" r:id="rId13"/>
    <p:sldId id="318" r:id="rId14"/>
    <p:sldId id="271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15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65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67651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67652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7653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slide" Target="../slides/slide1.xml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705" y="92710"/>
            <a:ext cx="9956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练习十五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slide" Target="slide5.xml"/><Relationship Id="rId4" Type="http://schemas.openxmlformats.org/officeDocument/2006/relationships/slide" Target="slide1.xml"/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14157" y="1435155"/>
            <a:ext cx="3505200" cy="108394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练习十五</a:t>
            </a:r>
            <a:endParaRPr lang="en-US" altLang="zh-CN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小数除法</a:t>
            </a:r>
            <a:endParaRPr lang="en-US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4" name="Text Box 4"/>
          <p:cNvSpPr txBox="1"/>
          <p:nvPr/>
        </p:nvSpPr>
        <p:spPr>
          <a:xfrm>
            <a:off x="1186815" y="717550"/>
            <a:ext cx="6771005" cy="3322955"/>
          </a:xfrm>
          <a:prstGeom prst="rect">
            <a:avLst/>
          </a:prstGeom>
          <a:noFill/>
          <a:ln w="47625" cmpd="dbl">
            <a:solidFill>
              <a:schemeClr val="accent6">
                <a:lumMod val="75000"/>
              </a:schemeClr>
            </a:solidFill>
            <a:prstDash val="solid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随着秦岭终南山隧道的建成，西安至柞水的通行里程由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146km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缩短为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64.7km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，行车速度由原来的每时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45.5km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提高到每时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90km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。行车时间比原来少用多少小时？（得数保留整数）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47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59632" y="1105964"/>
            <a:ext cx="6454775" cy="29315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146÷45.5≈3.21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（时）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64.7÷90≈0.72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（时）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3.21-0.72≈2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（时）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答：行车时间比原来少用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小时。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368425" y="2031365"/>
            <a:ext cx="640715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这节课我们主要学习了如何运用小数除法对生活中的问题进行解决，要求同学们多发现生活中出现的此类问题，并进行思考。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04085" y="2962137"/>
            <a:ext cx="882898" cy="1265255"/>
          </a:xfrm>
          <a:prstGeom prst="rect">
            <a:avLst/>
          </a:prstGeom>
        </p:spPr>
      </p:pic>
      <p:sp>
        <p:nvSpPr>
          <p:cNvPr id="840719" name="Rectangle 15"/>
          <p:cNvSpPr/>
          <p:nvPr/>
        </p:nvSpPr>
        <p:spPr>
          <a:xfrm>
            <a:off x="653098" y="1711960"/>
            <a:ext cx="6911975" cy="265239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3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在运送货物时，最后一次所剩的货物无论是多少，都必须运送。因此，在这种情况下，需要使用“进一法”。需要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辆车才能远完。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3043" name="Text Box 17"/>
          <p:cNvSpPr txBox="1"/>
          <p:nvPr/>
        </p:nvSpPr>
        <p:spPr>
          <a:xfrm>
            <a:off x="2812098" y="565785"/>
            <a:ext cx="23018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进一法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40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07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114" name="Rectangle 2"/>
          <p:cNvSpPr/>
          <p:nvPr/>
        </p:nvSpPr>
        <p:spPr>
          <a:xfrm>
            <a:off x="1046163" y="1454150"/>
            <a:ext cx="6911975" cy="201231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3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不够装成一本练习本，所以不能用“四舍五入”法约等于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。只能取近似数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7139" name="Text Box 3"/>
          <p:cNvSpPr txBox="1"/>
          <p:nvPr/>
        </p:nvSpPr>
        <p:spPr>
          <a:xfrm>
            <a:off x="3205163" y="307975"/>
            <a:ext cx="23018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去尾法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云形 1"/>
          <p:cNvSpPr/>
          <p:nvPr/>
        </p:nvSpPr>
        <p:spPr>
          <a:xfrm>
            <a:off x="4213225" y="3259455"/>
            <a:ext cx="4104005" cy="1337945"/>
          </a:xfrm>
          <a:custGeom>
            <a:avLst/>
            <a:gdLst>
              <a:gd name="txL" fmla="*/ 0 w 43200"/>
              <a:gd name="txT" fmla="*/ 0 h 43200"/>
              <a:gd name="txR" fmla="*/ 43200 w 43200"/>
              <a:gd name="txB" fmla="*/ 43200 h 432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3200" h="43200">
                <a:moveTo>
                  <a:pt x="3900" y="14370"/>
                </a:moveTo>
                <a:cubicBezTo>
                  <a:pt x="3629" y="11657"/>
                  <a:pt x="4261" y="8921"/>
                  <a:pt x="5623" y="6907"/>
                </a:cubicBezTo>
                <a:cubicBezTo>
                  <a:pt x="7775" y="3726"/>
                  <a:pt x="11264" y="3017"/>
                  <a:pt x="14005" y="5202"/>
                </a:cubicBezTo>
                <a:cubicBezTo>
                  <a:pt x="15678" y="909"/>
                  <a:pt x="19914" y="22"/>
                  <a:pt x="22456" y="3432"/>
                </a:cubicBezTo>
                <a:cubicBezTo>
                  <a:pt x="23097" y="1683"/>
                  <a:pt x="24328" y="474"/>
                  <a:pt x="25749" y="200"/>
                </a:cubicBezTo>
                <a:cubicBezTo>
                  <a:pt x="27313" y="-102"/>
                  <a:pt x="28875" y="770"/>
                  <a:pt x="29833" y="2481"/>
                </a:cubicBezTo>
                <a:cubicBezTo>
                  <a:pt x="31215" y="267"/>
                  <a:pt x="33501" y="-460"/>
                  <a:pt x="35463" y="690"/>
                </a:cubicBezTo>
                <a:cubicBezTo>
                  <a:pt x="36958" y="1566"/>
                  <a:pt x="38030" y="3400"/>
                  <a:pt x="38318" y="5576"/>
                </a:cubicBezTo>
                <a:cubicBezTo>
                  <a:pt x="40046" y="6218"/>
                  <a:pt x="41422" y="7998"/>
                  <a:pt x="41982" y="10318"/>
                </a:cubicBezTo>
                <a:cubicBezTo>
                  <a:pt x="42389" y="12002"/>
                  <a:pt x="42331" y="13831"/>
                  <a:pt x="41818" y="15460"/>
                </a:cubicBezTo>
                <a:cubicBezTo>
                  <a:pt x="43079" y="17694"/>
                  <a:pt x="43520" y="20590"/>
                  <a:pt x="43016" y="23322"/>
                </a:cubicBezTo>
                <a:cubicBezTo>
                  <a:pt x="42346" y="26954"/>
                  <a:pt x="40128" y="29674"/>
                  <a:pt x="37404" y="30204"/>
                </a:cubicBezTo>
                <a:cubicBezTo>
                  <a:pt x="37391" y="32471"/>
                  <a:pt x="36658" y="34621"/>
                  <a:pt x="35395" y="36101"/>
                </a:cubicBezTo>
                <a:cubicBezTo>
                  <a:pt x="33476" y="38350"/>
                  <a:pt x="30704" y="38639"/>
                  <a:pt x="28555" y="36815"/>
                </a:cubicBezTo>
                <a:cubicBezTo>
                  <a:pt x="27860" y="39948"/>
                  <a:pt x="25999" y="42343"/>
                  <a:pt x="23667" y="43106"/>
                </a:cubicBezTo>
                <a:cubicBezTo>
                  <a:pt x="20919" y="44005"/>
                  <a:pt x="18051" y="42473"/>
                  <a:pt x="16480" y="39266"/>
                </a:cubicBezTo>
                <a:cubicBezTo>
                  <a:pt x="12772" y="42310"/>
                  <a:pt x="7956" y="40599"/>
                  <a:pt x="5804" y="35472"/>
                </a:cubicBezTo>
                <a:cubicBezTo>
                  <a:pt x="3690" y="35809"/>
                  <a:pt x="1705" y="34024"/>
                  <a:pt x="1110" y="31250"/>
                </a:cubicBezTo>
                <a:cubicBezTo>
                  <a:pt x="679" y="29243"/>
                  <a:pt x="1060" y="27077"/>
                  <a:pt x="2113" y="25551"/>
                </a:cubicBezTo>
                <a:cubicBezTo>
                  <a:pt x="619" y="24354"/>
                  <a:pt x="-213" y="22057"/>
                  <a:pt x="-5" y="19704"/>
                </a:cubicBezTo>
                <a:cubicBezTo>
                  <a:pt x="239" y="16949"/>
                  <a:pt x="1845" y="14791"/>
                  <a:pt x="3863" y="14507"/>
                </a:cubicBezTo>
                <a:cubicBezTo>
                  <a:pt x="3875" y="14461"/>
                  <a:pt x="3888" y="14416"/>
                  <a:pt x="3900" y="14370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3809" y="26271"/>
                  <a:pt x="2925" y="25993"/>
                  <a:pt x="2160" y="25380"/>
                </a:cubicBezTo>
                <a:moveTo>
                  <a:pt x="6928" y="34899"/>
                </a:moveTo>
                <a:cubicBezTo>
                  <a:pt x="6573" y="35092"/>
                  <a:pt x="6200" y="35220"/>
                  <a:pt x="5820" y="35280"/>
                </a:cubicBezTo>
                <a:moveTo>
                  <a:pt x="16478" y="39090"/>
                </a:moveTo>
                <a:cubicBezTo>
                  <a:pt x="16211" y="38544"/>
                  <a:pt x="15987" y="37961"/>
                  <a:pt x="15810" y="37350"/>
                </a:cubicBezTo>
                <a:moveTo>
                  <a:pt x="28827" y="34751"/>
                </a:moveTo>
                <a:cubicBezTo>
                  <a:pt x="28788" y="35398"/>
                  <a:pt x="28698" y="36038"/>
                  <a:pt x="28560" y="36660"/>
                </a:cubicBezTo>
                <a:moveTo>
                  <a:pt x="34129" y="22954"/>
                </a:moveTo>
                <a:cubicBezTo>
                  <a:pt x="36133" y="24282"/>
                  <a:pt x="37398" y="27058"/>
                  <a:pt x="37380" y="30090"/>
                </a:cubicBezTo>
                <a:moveTo>
                  <a:pt x="41798" y="15354"/>
                </a:move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cubicBezTo>
                  <a:pt x="38379" y="5843"/>
                  <a:pt x="38405" y="6266"/>
                  <a:pt x="38400" y="6690"/>
                </a:cubicBezTo>
                <a:moveTo>
                  <a:pt x="29078" y="3952"/>
                </a:moveTo>
                <a:cubicBezTo>
                  <a:pt x="29267" y="3369"/>
                  <a:pt x="29516" y="2826"/>
                  <a:pt x="29820" y="2340"/>
                </a:cubicBezTo>
                <a:moveTo>
                  <a:pt x="22141" y="4720"/>
                </a:moveTo>
                <a:cubicBezTo>
                  <a:pt x="22218" y="4238"/>
                  <a:pt x="22339" y="3771"/>
                  <a:pt x="22500" y="3330"/>
                </a:cubicBezTo>
                <a:moveTo>
                  <a:pt x="14000" y="5192"/>
                </a:moveTo>
                <a:cubicBezTo>
                  <a:pt x="14472" y="5568"/>
                  <a:pt x="14908" y="6021"/>
                  <a:pt x="15300" y="6540"/>
                </a:cubicBezTo>
                <a:moveTo>
                  <a:pt x="4127" y="15789"/>
                </a:moveTo>
                <a:cubicBezTo>
                  <a:pt x="4024" y="15325"/>
                  <a:pt x="3948" y="14851"/>
                  <a:pt x="3900" y="14370"/>
                </a:cubicBezTo>
              </a:path>
            </a:pathLst>
          </a:custGeom>
          <a:solidFill>
            <a:srgbClr val="BBE0E3"/>
          </a:solidFill>
          <a:ln w="254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不足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48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页就不能装成一本。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5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8114" grpId="0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898" name="Rectangle 2"/>
          <p:cNvSpPr/>
          <p:nvPr/>
        </p:nvSpPr>
        <p:spPr>
          <a:xfrm>
            <a:off x="1662113" y="1223963"/>
            <a:ext cx="4050506" cy="50038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3430÷125≈</a:t>
            </a:r>
            <a:r>
              <a:rPr lang="en-US" altLang="zh-CN" sz="2800" b="1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27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（辆）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48899" name="Rectangle 3"/>
          <p:cNvSpPr/>
          <p:nvPr/>
        </p:nvSpPr>
        <p:spPr>
          <a:xfrm>
            <a:off x="1716881" y="2299097"/>
            <a:ext cx="4050506" cy="50038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3430÷125≈</a:t>
            </a:r>
            <a:r>
              <a:rPr lang="en-US" altLang="zh-CN" sz="2800" b="1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28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（辆）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48900" name="Line 4"/>
          <p:cNvSpPr/>
          <p:nvPr/>
        </p:nvSpPr>
        <p:spPr>
          <a:xfrm>
            <a:off x="5036344" y="1494235"/>
            <a:ext cx="864394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48901" name="Line 5"/>
          <p:cNvSpPr/>
          <p:nvPr/>
        </p:nvSpPr>
        <p:spPr>
          <a:xfrm>
            <a:off x="5064919" y="2569369"/>
            <a:ext cx="864394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48902" name="Text Box 6"/>
          <p:cNvSpPr txBox="1"/>
          <p:nvPr/>
        </p:nvSpPr>
        <p:spPr>
          <a:xfrm>
            <a:off x="5922169" y="1301354"/>
            <a:ext cx="1620441" cy="39243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四舍五入法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8903" name="Text Box 7"/>
          <p:cNvSpPr txBox="1"/>
          <p:nvPr/>
        </p:nvSpPr>
        <p:spPr>
          <a:xfrm>
            <a:off x="5968604" y="2375297"/>
            <a:ext cx="1620440" cy="39243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进一法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8905" name="Text Box 9"/>
          <p:cNvSpPr txBox="1"/>
          <p:nvPr/>
        </p:nvSpPr>
        <p:spPr>
          <a:xfrm>
            <a:off x="1889522" y="1813322"/>
            <a:ext cx="5695950" cy="39243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根据保留位数的后一位满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就入，不满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就舍。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48906" name="Text Box 10"/>
          <p:cNvSpPr txBox="1"/>
          <p:nvPr/>
        </p:nvSpPr>
        <p:spPr>
          <a:xfrm>
            <a:off x="1878806" y="2881313"/>
            <a:ext cx="5670947" cy="39243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根据保留位数的后一位都进一。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48907" name="Group 11"/>
          <p:cNvGrpSpPr/>
          <p:nvPr/>
        </p:nvGrpSpPr>
        <p:grpSpPr>
          <a:xfrm>
            <a:off x="1644253" y="3181350"/>
            <a:ext cx="3539729" cy="648891"/>
            <a:chOff x="1417" y="2798"/>
            <a:chExt cx="2973" cy="545"/>
          </a:xfrm>
        </p:grpSpPr>
        <p:sp>
          <p:nvSpPr>
            <p:cNvPr id="349199" name="Rectangle 12"/>
            <p:cNvSpPr/>
            <p:nvPr/>
          </p:nvSpPr>
          <p:spPr>
            <a:xfrm>
              <a:off x="1417" y="2923"/>
              <a:ext cx="2973" cy="4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7500" tIns="35100" rIns="67500" bIns="35100">
              <a:spAutoFit/>
            </a:bodyPr>
            <a:lstStyle/>
            <a:p>
              <a:pPr algn="ctr"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600÷48</a:t>
              </a:r>
              <a:r>
                <a:rPr lang="en-US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≈</a:t>
              </a:r>
              <a:r>
                <a:rPr lang="en-US" altLang="zh-CN" sz="2800" b="1" dirty="0">
                  <a:solidFill>
                    <a:srgbClr val="0066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12 </a:t>
              </a: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（本）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49200" name="Rectangle 13"/>
            <p:cNvSpPr/>
            <p:nvPr/>
          </p:nvSpPr>
          <p:spPr>
            <a:xfrm>
              <a:off x="3612" y="2798"/>
              <a:ext cx="220" cy="4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7500" tIns="35100" rIns="67500" bIns="3510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48910" name="Line 14"/>
          <p:cNvSpPr/>
          <p:nvPr/>
        </p:nvSpPr>
        <p:spPr>
          <a:xfrm>
            <a:off x="5064919" y="3590925"/>
            <a:ext cx="864394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48911" name="Text Box 15"/>
          <p:cNvSpPr txBox="1"/>
          <p:nvPr/>
        </p:nvSpPr>
        <p:spPr>
          <a:xfrm>
            <a:off x="5975747" y="3393281"/>
            <a:ext cx="1620440" cy="39243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去尾法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8912" name="Text Box 16"/>
          <p:cNvSpPr txBox="1"/>
          <p:nvPr/>
        </p:nvSpPr>
        <p:spPr>
          <a:xfrm>
            <a:off x="1878806" y="3808810"/>
            <a:ext cx="5670947" cy="39243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根据保留位数的后一位都要舍去。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9198" name="Text Box 17"/>
          <p:cNvSpPr txBox="1"/>
          <p:nvPr/>
        </p:nvSpPr>
        <p:spPr>
          <a:xfrm>
            <a:off x="3006328" y="634604"/>
            <a:ext cx="3239690" cy="50038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它们有什么不同？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4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48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48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48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48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48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48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48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848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4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48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48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48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48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848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48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48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48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48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48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848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8898" grpId="0"/>
      <p:bldP spid="848899" grpId="0"/>
      <p:bldP spid="848902" grpId="0"/>
      <p:bldP spid="848903" grpId="0"/>
      <p:bldP spid="848905" grpId="0"/>
      <p:bldP spid="848906" grpId="0"/>
      <p:bldP spid="848911" grpId="0"/>
      <p:bldP spid="8489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5"/>
          <p:cNvSpPr/>
          <p:nvPr/>
        </p:nvSpPr>
        <p:spPr>
          <a:xfrm>
            <a:off x="948373" y="1308100"/>
            <a:ext cx="7246937" cy="284988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妈妈买了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10kg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猪肉，要把这些猪肉切割成许多小块装在保鲜袋里放入冰箱。每个保鲜袋最多能装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0.7kg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，妈妈至少要准备多少个保鲜袋？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24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12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64945" y="1854835"/>
            <a:ext cx="6019800" cy="1715770"/>
          </a:xfrm>
          <a:prstGeom prst="rect">
            <a:avLst/>
          </a:prstGeom>
          <a:noFill/>
          <a:ln w="53975" cmpd="thickThin">
            <a:solidFill>
              <a:schemeClr val="accent2"/>
            </a:solidFill>
            <a:prstDash val="solid"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10÷0.7≈15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（个）    进一法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答：妈妈至少要准备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个保鲜袋。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Rectangle 4"/>
          <p:cNvSpPr/>
          <p:nvPr/>
        </p:nvSpPr>
        <p:spPr>
          <a:xfrm>
            <a:off x="709930" y="1201556"/>
            <a:ext cx="7724775" cy="2059667"/>
          </a:xfrm>
          <a:prstGeom prst="rect">
            <a:avLst/>
          </a:prstGeom>
          <a:noFill/>
          <a:ln w="9525">
            <a:noFill/>
          </a:ln>
          <a:effectLst/>
        </p:spPr>
        <p:txBody>
          <a:bodyPr lIns="90000" tIns="46800" rIns="90000" bIns="46800" anchor="ctr"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王师傅把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80kg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油分别装到油桶里，每个油桶最多能装油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4.5kg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 王师傅至少要准备多少个油桶？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2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1059815"/>
            <a:ext cx="3105150" cy="3429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31005" y="2190750"/>
            <a:ext cx="33858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80÷4.5≈18(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58875" y="1586230"/>
            <a:ext cx="23774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答：王师傅至少要准备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个油桶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2"/>
          <p:cNvSpPr/>
          <p:nvPr/>
        </p:nvSpPr>
        <p:spPr>
          <a:xfrm>
            <a:off x="1079500" y="340678"/>
            <a:ext cx="6985000" cy="137223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现有布料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尺，若做一套衣服需布料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尺，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尺布料可做几套衣服？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60163" name="Group 3"/>
          <p:cNvGrpSpPr/>
          <p:nvPr/>
        </p:nvGrpSpPr>
        <p:grpSpPr>
          <a:xfrm>
            <a:off x="1519238" y="1966913"/>
            <a:ext cx="6105525" cy="1781175"/>
            <a:chOff x="1254" y="2776"/>
            <a:chExt cx="3296" cy="1122"/>
          </a:xfrm>
        </p:grpSpPr>
        <p:sp>
          <p:nvSpPr>
            <p:cNvPr id="348165" name="Rectangle 4"/>
            <p:cNvSpPr/>
            <p:nvPr/>
          </p:nvSpPr>
          <p:spPr>
            <a:xfrm>
              <a:off x="1254" y="2859"/>
              <a:ext cx="3296" cy="103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44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60÷16=3.75</a:t>
              </a:r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</a:t>
              </a:r>
              <a:r>
                <a:rPr lang="en-US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套</a:t>
              </a:r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  <a:endParaRPr lang="en-US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algn="ctr">
                <a:spcBef>
                  <a:spcPct val="30000"/>
                </a:spcBef>
                <a:buFont typeface="Arial" panose="020B0604020202020204" pitchFamily="34" charset="0"/>
                <a:buNone/>
              </a:pPr>
              <a:endParaRPr lang="en-US" altLang="zh-CN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48166" name="Rectangle 5"/>
            <p:cNvSpPr/>
            <p:nvPr/>
          </p:nvSpPr>
          <p:spPr>
            <a:xfrm>
              <a:off x="3672" y="2776"/>
              <a:ext cx="9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 sz="40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860169" name="Rectangle 9"/>
          <p:cNvSpPr/>
          <p:nvPr/>
        </p:nvSpPr>
        <p:spPr>
          <a:xfrm>
            <a:off x="1079500" y="3034983"/>
            <a:ext cx="6697663" cy="193929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25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0 .75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套布料是做不成一套衣服的。所以不能用“四舍五入”法约等于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。只能取近似数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0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60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860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69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816</Words>
  <Application>WPS 演示</Application>
  <PresentationFormat>全屏显示(16:9)</PresentationFormat>
  <Paragraphs>82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楷体</vt:lpstr>
      <vt:lpstr>黑体</vt:lpstr>
      <vt:lpstr>幼圆</vt:lpstr>
      <vt:lpstr>微软雅黑</vt:lpstr>
      <vt:lpstr>楷体_GB2312</vt:lpstr>
      <vt:lpstr>等线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85</cp:revision>
  <dcterms:created xsi:type="dcterms:W3CDTF">2018-09-11T05:46:00Z</dcterms:created>
  <dcterms:modified xsi:type="dcterms:W3CDTF">2023-08-28T08:53:23Z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924E1E9526BD4814BF14F23F3AB896B5_12</vt:lpwstr>
  </property>
</Properties>
</file>